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2"/>
  </p:notesMasterIdLst>
  <p:handoutMasterIdLst>
    <p:handoutMasterId r:id="rId13"/>
  </p:handoutMasterIdLst>
  <p:sldIdLst>
    <p:sldId id="278" r:id="rId2"/>
    <p:sldId id="291" r:id="rId3"/>
    <p:sldId id="284" r:id="rId4"/>
    <p:sldId id="279" r:id="rId5"/>
    <p:sldId id="292" r:id="rId6"/>
    <p:sldId id="293" r:id="rId7"/>
    <p:sldId id="295" r:id="rId8"/>
    <p:sldId id="296" r:id="rId9"/>
    <p:sldId id="283" r:id="rId10"/>
    <p:sldId id="277" r:id="rId11"/>
  </p:sldIdLst>
  <p:sldSz cx="13004800" cy="9753600"/>
  <p:notesSz cx="6858000" cy="9144000"/>
  <p:defaultTextStyle>
    <a:defPPr>
      <a:defRPr lang="en-US"/>
    </a:defPPr>
    <a:lvl1pPr algn="l" rtl="0" fontAlgn="base">
      <a:spcBef>
        <a:spcPct val="0"/>
      </a:spcBef>
      <a:spcAft>
        <a:spcPct val="0"/>
      </a:spcAft>
      <a:defRPr sz="2600" kern="1200">
        <a:solidFill>
          <a:schemeClr val="tx1"/>
        </a:solidFill>
        <a:latin typeface="Arial" charset="0"/>
        <a:ea typeface="ＭＳ Ｐゴシック" pitchFamily="34" charset="-128"/>
        <a:cs typeface="Arial" charset="0"/>
      </a:defRPr>
    </a:lvl1pPr>
    <a:lvl2pPr marL="4556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2pPr>
    <a:lvl3pPr marL="9128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3pPr>
    <a:lvl4pPr marL="13700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4pPr>
    <a:lvl5pPr marL="1827213" indent="1588" algn="l" rtl="0" fontAlgn="base">
      <a:spcBef>
        <a:spcPct val="0"/>
      </a:spcBef>
      <a:spcAft>
        <a:spcPct val="0"/>
      </a:spcAft>
      <a:defRPr sz="2600" kern="1200">
        <a:solidFill>
          <a:schemeClr val="tx1"/>
        </a:solidFill>
        <a:latin typeface="Arial" charset="0"/>
        <a:ea typeface="ＭＳ Ｐゴシック" pitchFamily="34" charset="-128"/>
        <a:cs typeface="Arial" charset="0"/>
      </a:defRPr>
    </a:lvl5pPr>
    <a:lvl6pPr marL="2286000" algn="l" defTabSz="914400" rtl="0" eaLnBrk="1" latinLnBrk="0" hangingPunct="1">
      <a:defRPr sz="2600" kern="1200">
        <a:solidFill>
          <a:schemeClr val="tx1"/>
        </a:solidFill>
        <a:latin typeface="Arial" charset="0"/>
        <a:ea typeface="ＭＳ Ｐゴシック" pitchFamily="34" charset="-128"/>
        <a:cs typeface="Arial" charset="0"/>
      </a:defRPr>
    </a:lvl6pPr>
    <a:lvl7pPr marL="2743200" algn="l" defTabSz="914400" rtl="0" eaLnBrk="1" latinLnBrk="0" hangingPunct="1">
      <a:defRPr sz="2600" kern="1200">
        <a:solidFill>
          <a:schemeClr val="tx1"/>
        </a:solidFill>
        <a:latin typeface="Arial" charset="0"/>
        <a:ea typeface="ＭＳ Ｐゴシック" pitchFamily="34" charset="-128"/>
        <a:cs typeface="Arial" charset="0"/>
      </a:defRPr>
    </a:lvl7pPr>
    <a:lvl8pPr marL="3200400" algn="l" defTabSz="914400" rtl="0" eaLnBrk="1" latinLnBrk="0" hangingPunct="1">
      <a:defRPr sz="2600" kern="1200">
        <a:solidFill>
          <a:schemeClr val="tx1"/>
        </a:solidFill>
        <a:latin typeface="Arial" charset="0"/>
        <a:ea typeface="ＭＳ Ｐゴシック" pitchFamily="34" charset="-128"/>
        <a:cs typeface="Arial" charset="0"/>
      </a:defRPr>
    </a:lvl8pPr>
    <a:lvl9pPr marL="3657600" algn="l" defTabSz="914400" rtl="0" eaLnBrk="1" latinLnBrk="0" hangingPunct="1">
      <a:defRPr sz="26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BEF97"/>
    <a:srgbClr val="65D8EF"/>
    <a:srgbClr val="533001"/>
    <a:srgbClr val="009900"/>
    <a:srgbClr val="A80000"/>
    <a:srgbClr val="700000"/>
    <a:srgbClr val="F8F8F8"/>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93" autoAdjust="0"/>
    <p:restoredTop sz="65314" autoAdjust="0"/>
  </p:normalViewPr>
  <p:slideViewPr>
    <p:cSldViewPr>
      <p:cViewPr varScale="1">
        <p:scale>
          <a:sx n="33" d="100"/>
          <a:sy n="33" d="100"/>
        </p:scale>
        <p:origin x="1560" y="72"/>
      </p:cViewPr>
      <p:guideLst>
        <p:guide orient="horz" pos="3072"/>
        <p:guide pos="4096"/>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8" d="100"/>
          <a:sy n="88" d="100"/>
        </p:scale>
        <p:origin x="296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4058D0BD-B6E4-4729-BE30-D50DB24F0122}" type="datetimeFigureOut">
              <a:rPr lang="en-US"/>
              <a:pPr>
                <a:defRPr/>
              </a:pPr>
              <a:t>6/20/2016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E1CF0A60-0ADC-45B5-B906-F81DC23F6081}" type="slidenum">
              <a:rPr lang="en-US"/>
              <a:pPr>
                <a:defRPr/>
              </a:pPr>
              <a:t>‹#›</a:t>
            </a:fld>
            <a:endParaRPr lang="en-US" dirty="0"/>
          </a:p>
        </p:txBody>
      </p:sp>
    </p:spTree>
    <p:extLst>
      <p:ext uri="{BB962C8B-B14F-4D97-AF65-F5344CB8AC3E}">
        <p14:creationId xmlns:p14="http://schemas.microsoft.com/office/powerpoint/2010/main" val="914953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02EC7E5-8781-4162-BA81-D3583AFF610E}" type="slidenum">
              <a:rPr lang="en-US"/>
              <a:pPr>
                <a:defRPr/>
              </a:pPr>
              <a:t>‹#›</a:t>
            </a:fld>
            <a:endParaRPr lang="en-US" dirty="0"/>
          </a:p>
        </p:txBody>
      </p:sp>
    </p:spTree>
    <p:extLst>
      <p:ext uri="{BB962C8B-B14F-4D97-AF65-F5344CB8AC3E}">
        <p14:creationId xmlns:p14="http://schemas.microsoft.com/office/powerpoint/2010/main" val="33888353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285534" algn="l" defTabSz="914213" rtl="0" eaLnBrk="1" latinLnBrk="0" hangingPunct="1">
      <a:defRPr sz="1100" kern="1200">
        <a:solidFill>
          <a:schemeClr val="tx1"/>
        </a:solidFill>
        <a:latin typeface="+mn-lt"/>
        <a:ea typeface="+mn-ea"/>
        <a:cs typeface="+mn-cs"/>
      </a:defRPr>
    </a:lvl6pPr>
    <a:lvl7pPr marL="2742637" algn="l" defTabSz="914213" rtl="0" eaLnBrk="1" latinLnBrk="0" hangingPunct="1">
      <a:defRPr sz="1100" kern="1200">
        <a:solidFill>
          <a:schemeClr val="tx1"/>
        </a:solidFill>
        <a:latin typeface="+mn-lt"/>
        <a:ea typeface="+mn-ea"/>
        <a:cs typeface="+mn-cs"/>
      </a:defRPr>
    </a:lvl7pPr>
    <a:lvl8pPr marL="3199745" algn="l" defTabSz="914213" rtl="0" eaLnBrk="1" latinLnBrk="0" hangingPunct="1">
      <a:defRPr sz="1100" kern="1200">
        <a:solidFill>
          <a:schemeClr val="tx1"/>
        </a:solidFill>
        <a:latin typeface="+mn-lt"/>
        <a:ea typeface="+mn-ea"/>
        <a:cs typeface="+mn-cs"/>
      </a:defRPr>
    </a:lvl8pPr>
    <a:lvl9pPr marL="3656852" algn="l" defTabSz="91421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A0B14E92-E096-4D4A-B537-226AD215D729}" type="slidenum">
              <a:rPr lang="en-US" sz="1200" smtClean="0"/>
              <a:pPr eaLnBrk="1" hangingPunct="1"/>
              <a:t>1</a:t>
            </a:fld>
            <a:endParaRPr 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(Next Slide)</a:t>
            </a:r>
          </a:p>
        </p:txBody>
      </p:sp>
    </p:spTree>
    <p:extLst>
      <p:ext uri="{BB962C8B-B14F-4D97-AF65-F5344CB8AC3E}">
        <p14:creationId xmlns:p14="http://schemas.microsoft.com/office/powerpoint/2010/main" val="395696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34" charset="-128"/>
              </a:defRPr>
            </a:lvl1pPr>
            <a:lvl2pPr marL="742950" indent="-285750" eaLnBrk="0" hangingPunct="0">
              <a:defRPr sz="2600">
                <a:solidFill>
                  <a:schemeClr val="tx1"/>
                </a:solidFill>
                <a:latin typeface="Arial" charset="0"/>
                <a:ea typeface="ＭＳ Ｐゴシック" pitchFamily="34" charset="-128"/>
              </a:defRPr>
            </a:lvl2pPr>
            <a:lvl3pPr marL="1143000" indent="-228600" eaLnBrk="0" hangingPunct="0">
              <a:defRPr sz="2600">
                <a:solidFill>
                  <a:schemeClr val="tx1"/>
                </a:solidFill>
                <a:latin typeface="Arial" charset="0"/>
                <a:ea typeface="ＭＳ Ｐゴシック" pitchFamily="34" charset="-128"/>
              </a:defRPr>
            </a:lvl3pPr>
            <a:lvl4pPr marL="1600200" indent="-228600" eaLnBrk="0" hangingPunct="0">
              <a:defRPr sz="2600">
                <a:solidFill>
                  <a:schemeClr val="tx1"/>
                </a:solidFill>
                <a:latin typeface="Arial" charset="0"/>
                <a:ea typeface="ＭＳ Ｐゴシック" pitchFamily="34" charset="-128"/>
              </a:defRPr>
            </a:lvl4pPr>
            <a:lvl5pPr marL="2057400" indent="-228600" eaLnBrk="0" hangingPunct="0">
              <a:defRPr sz="2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fld id="{0040B45D-B909-4E45-8538-E652B034F011}" type="slidenum">
              <a:rPr lang="en-US" sz="1200" smtClean="0"/>
              <a:pPr eaLnBrk="1" hangingPunct="1"/>
              <a:t>10</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pitchFamily="34" charset="-128"/>
              </a:rPr>
              <a:t>(Next Slide)</a:t>
            </a:r>
          </a:p>
        </p:txBody>
      </p:sp>
    </p:spTree>
    <p:extLst>
      <p:ext uri="{BB962C8B-B14F-4D97-AF65-F5344CB8AC3E}">
        <p14:creationId xmlns:p14="http://schemas.microsoft.com/office/powerpoint/2010/main" val="332662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effectLst/>
                <a:latin typeface="Arial" charset="0"/>
                <a:ea typeface="ＭＳ Ｐゴシック" charset="-128"/>
                <a:cs typeface="ＭＳ Ｐゴシック" charset="-128"/>
              </a:rPr>
              <a:t>Workplace Spills - Seven Sources and Seven Methods of Prevention and Control</a:t>
            </a:r>
            <a:endParaRPr lang="en-US" sz="1100" kern="1200" dirty="0">
              <a:solidFill>
                <a:schemeClr val="tx1"/>
              </a:solidFill>
              <a:effectLst/>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2</a:t>
            </a:fld>
            <a:endParaRPr lang="en-US" dirty="0"/>
          </a:p>
        </p:txBody>
      </p:sp>
    </p:spTree>
    <p:extLst>
      <p:ext uri="{BB962C8B-B14F-4D97-AF65-F5344CB8AC3E}">
        <p14:creationId xmlns:p14="http://schemas.microsoft.com/office/powerpoint/2010/main" val="13066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1" kern="1200" dirty="0">
                <a:solidFill>
                  <a:schemeClr val="tx1"/>
                </a:solidFill>
                <a:latin typeface="Arial" charset="0"/>
                <a:ea typeface="ＭＳ Ｐゴシック" charset="-128"/>
                <a:cs typeface="ＭＳ Ｐゴシック" charset="-128"/>
              </a:rPr>
              <a:t>WHAT'S AT STAKE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From soda pop spilled on the breakroom floor at a local factory, to a chemical spill from that same factory that pollutes the river and contaminates your community’s water supply—workplace spills can range from minor inconveniences to major catastrophes. </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3</a:t>
            </a:fld>
            <a:endParaRPr lang="en-US" dirty="0"/>
          </a:p>
        </p:txBody>
      </p:sp>
    </p:spTree>
    <p:extLst>
      <p:ext uri="{BB962C8B-B14F-4D97-AF65-F5344CB8AC3E}">
        <p14:creationId xmlns:p14="http://schemas.microsoft.com/office/powerpoint/2010/main" val="78826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kern="1200" dirty="0">
                <a:solidFill>
                  <a:schemeClr val="tx1"/>
                </a:solidFill>
                <a:latin typeface="Arial" charset="0"/>
                <a:ea typeface="ＭＳ Ｐゴシック" charset="-128"/>
                <a:cs typeface="ＭＳ Ｐゴシック" charset="-128"/>
              </a:rPr>
              <a:t>WHAT’S THE DANGER </a:t>
            </a:r>
          </a:p>
          <a:p>
            <a:r>
              <a:rPr lang="en-US" sz="1100" kern="1200" dirty="0">
                <a:solidFill>
                  <a:schemeClr val="tx1"/>
                </a:solidFill>
                <a:effectLst/>
                <a:latin typeface="Arial" charset="0"/>
                <a:ea typeface="ＭＳ Ｐゴシック" charset="-128"/>
                <a:cs typeface="ＭＳ Ｐゴシック" charset="-128"/>
              </a:rPr>
              <a:t>Spills present a danger to workers, the community and the environment. Knowing where spills are likely to occur can help you be on the lookout for them and ways to prevent them. Here are seven common sources of workplace spills: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Chemicals that are not stored or handled correctly.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Leaking or ruptured containment vessels.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Burst pipes.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Faulty equipment.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Equipment and piping systems that haven’t been properly blocked, drained and locked out before maintenance or repair work is undertaken.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Accidents involving tanker trucks, ships and railcars carrying toxic chemicals, oil or gasoline. </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Human error.</a:t>
            </a:r>
          </a:p>
          <a:p>
            <a:endParaRPr lang="en-US" sz="1100" b="1" kern="1200" dirty="0">
              <a:solidFill>
                <a:schemeClr val="tx1"/>
              </a:solidFill>
              <a:latin typeface="Arial"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sz="1100" b="1" kern="1200" dirty="0">
              <a:solidFill>
                <a:schemeClr val="tx1"/>
              </a:solidFill>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4</a:t>
            </a:fld>
            <a:endParaRPr lang="en-US" dirty="0"/>
          </a:p>
        </p:txBody>
      </p:sp>
    </p:spTree>
    <p:extLst>
      <p:ext uri="{BB962C8B-B14F-4D97-AF65-F5344CB8AC3E}">
        <p14:creationId xmlns:p14="http://schemas.microsoft.com/office/powerpoint/2010/main" val="83725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r>
              <a:rPr lang="en-US" sz="1100" kern="1200" dirty="0">
                <a:solidFill>
                  <a:schemeClr val="tx1"/>
                </a:solidFill>
                <a:effectLst/>
                <a:latin typeface="Arial" charset="0"/>
                <a:ea typeface="ＭＳ Ｐゴシック" charset="-128"/>
                <a:cs typeface="ＭＳ Ｐゴシック" charset="-128"/>
              </a:rPr>
              <a:t>Of course, it’s best if a spill never happens but when one does, a quick and correct response goes a long way to minimizing the damage and protecting yourself, co-workers, the community and the environment.</a:t>
            </a:r>
          </a:p>
          <a:p>
            <a:r>
              <a:rPr lang="en-US" sz="1100" kern="1200" dirty="0">
                <a:solidFill>
                  <a:schemeClr val="tx1"/>
                </a:solidFill>
                <a:effectLst/>
                <a:latin typeface="Arial" charset="0"/>
                <a:ea typeface="ＭＳ Ｐゴシック" charset="-128"/>
                <a:cs typeface="ＭＳ Ｐゴシック" charset="-128"/>
              </a:rPr>
              <a:t> </a:t>
            </a:r>
          </a:p>
          <a:p>
            <a:r>
              <a:rPr lang="en-US" sz="1100" kern="1200" dirty="0">
                <a:solidFill>
                  <a:schemeClr val="tx1"/>
                </a:solidFill>
                <a:effectLst/>
                <a:latin typeface="Arial" charset="0"/>
                <a:ea typeface="ＭＳ Ｐゴシック" charset="-128"/>
                <a:cs typeface="ＭＳ Ｐゴシック" charset="-128"/>
              </a:rPr>
              <a:t>Here are seven tips for spill prevention and control:</a:t>
            </a:r>
          </a:p>
          <a:p>
            <a:pPr marL="228600" lvl="0" indent="-228600">
              <a:buFont typeface="+mj-lt"/>
              <a:buAutoNum type="arabicPeriod"/>
            </a:pPr>
            <a:r>
              <a:rPr lang="en-US" sz="1100" kern="1200" dirty="0">
                <a:solidFill>
                  <a:schemeClr val="tx1"/>
                </a:solidFill>
                <a:effectLst/>
                <a:latin typeface="Arial" charset="0"/>
                <a:ea typeface="ＭＳ Ｐゴシック" charset="-128"/>
                <a:cs typeface="ＭＳ Ｐゴシック" charset="-128"/>
              </a:rPr>
              <a:t>Ask your supervisor whether your company has a spill prevention and control or contingency plan. If the answer is no, ask whether one can be developed and implemented.</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The plan should list storage areas, equipment and processes that have the potential for spills.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It should also outline procedures for spill response. </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5</a:t>
            </a:fld>
            <a:endParaRPr lang="en-US" dirty="0"/>
          </a:p>
        </p:txBody>
      </p:sp>
    </p:spTree>
    <p:extLst>
      <p:ext uri="{BB962C8B-B14F-4D97-AF65-F5344CB8AC3E}">
        <p14:creationId xmlns:p14="http://schemas.microsoft.com/office/powerpoint/2010/main" val="419675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pPr marL="228600" lvl="0" indent="-228600">
              <a:buFont typeface="+mj-lt"/>
              <a:buAutoNum type="arabicPeriod" startAt="2"/>
            </a:pPr>
            <a:r>
              <a:rPr lang="en-US" sz="1100" kern="1200" dirty="0">
                <a:solidFill>
                  <a:schemeClr val="tx1"/>
                </a:solidFill>
                <a:effectLst/>
                <a:latin typeface="Arial" charset="0"/>
                <a:ea typeface="ＭＳ Ｐゴシック" charset="-128"/>
                <a:cs typeface="ＭＳ Ｐゴシック" charset="-128"/>
              </a:rPr>
              <a:t>Properly store and label all chemicals. </a:t>
            </a:r>
          </a:p>
          <a:p>
            <a:pPr marL="228600" lvl="0" indent="-228600">
              <a:buFont typeface="+mj-lt"/>
              <a:buAutoNum type="arabicPeriod" startAt="2"/>
            </a:pPr>
            <a:r>
              <a:rPr lang="en-US" sz="1100" kern="1200" dirty="0">
                <a:solidFill>
                  <a:schemeClr val="tx1"/>
                </a:solidFill>
                <a:effectLst/>
                <a:latin typeface="Arial" charset="0"/>
                <a:ea typeface="ＭＳ Ｐゴシック" charset="-128"/>
                <a:cs typeface="ＭＳ Ｐゴシック" charset="-128"/>
              </a:rPr>
              <a:t>Inspect, maintain and repair equipment, machines, vehicles and vessels.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Regular inspection and maintenance keeps equipment and machines running smoothly and lets you identify potential hazards before they become a problem.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Install drip pans, containment barriers or drains to safely contain or divert spills.</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6</a:t>
            </a:fld>
            <a:endParaRPr lang="en-US" dirty="0"/>
          </a:p>
        </p:txBody>
      </p:sp>
    </p:spTree>
    <p:extLst>
      <p:ext uri="{BB962C8B-B14F-4D97-AF65-F5344CB8AC3E}">
        <p14:creationId xmlns:p14="http://schemas.microsoft.com/office/powerpoint/2010/main" val="807212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endParaRPr lang="en-US" dirty="0"/>
          </a:p>
          <a:p>
            <a:pPr marL="228600" lvl="0" indent="-228600">
              <a:buFont typeface="+mj-lt"/>
              <a:buAutoNum type="arabicPeriod" startAt="4"/>
            </a:pPr>
            <a:r>
              <a:rPr lang="en-US" sz="1100" kern="1200" dirty="0">
                <a:solidFill>
                  <a:schemeClr val="tx1"/>
                </a:solidFill>
                <a:effectLst/>
                <a:latin typeface="Arial" charset="0"/>
                <a:ea typeface="ＭＳ Ｐゴシック" charset="-128"/>
                <a:cs typeface="ＭＳ Ｐゴシック" charset="-128"/>
              </a:rPr>
              <a:t>Barricade or mark edges of wet areas and processes to keep people out when containment isn’t possible. </a:t>
            </a:r>
          </a:p>
          <a:p>
            <a:pPr marL="228600" lvl="0" indent="-228600">
              <a:buFont typeface="+mj-lt"/>
              <a:buAutoNum type="arabicPeriod" startAt="4"/>
            </a:pPr>
            <a:r>
              <a:rPr lang="en-US" sz="1100" kern="1200" dirty="0">
                <a:solidFill>
                  <a:schemeClr val="tx1"/>
                </a:solidFill>
                <a:effectLst/>
                <a:latin typeface="Arial" charset="0"/>
                <a:ea typeface="ＭＳ Ｐゴシック" charset="-128"/>
                <a:cs typeface="ＭＳ Ｐゴシック" charset="-128"/>
              </a:rPr>
              <a:t>Request training on what to do in a spill emergency.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Some spills can safely be cleaned up with the proper training and protective equipment.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Some spills require special or emergency services for cleanup.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7</a:t>
            </a:fld>
            <a:endParaRPr lang="en-US" dirty="0"/>
          </a:p>
        </p:txBody>
      </p:sp>
    </p:spTree>
    <p:extLst>
      <p:ext uri="{BB962C8B-B14F-4D97-AF65-F5344CB8AC3E}">
        <p14:creationId xmlns:p14="http://schemas.microsoft.com/office/powerpoint/2010/main" val="3124459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kern="1200" dirty="0">
                <a:solidFill>
                  <a:schemeClr val="tx1"/>
                </a:solidFill>
                <a:effectLst/>
                <a:latin typeface="Arial" charset="0"/>
                <a:ea typeface="ＭＳ Ｐゴシック" charset="-128"/>
                <a:cs typeface="ＭＳ Ｐゴシック" charset="-128"/>
              </a:rPr>
              <a:t>HOW TO PROTECT YOURSELF</a:t>
            </a:r>
          </a:p>
          <a:p>
            <a:endParaRPr lang="en-US" dirty="0"/>
          </a:p>
          <a:p>
            <a:pPr marL="228600" lvl="0" indent="-228600">
              <a:buFont typeface="+mj-lt"/>
              <a:buAutoNum type="arabicPeriod" startAt="6"/>
            </a:pPr>
            <a:r>
              <a:rPr lang="en-US" sz="1100" kern="1200" dirty="0">
                <a:solidFill>
                  <a:schemeClr val="tx1"/>
                </a:solidFill>
                <a:effectLst/>
                <a:latin typeface="Arial" charset="0"/>
                <a:ea typeface="ＭＳ Ｐゴシック" charset="-128"/>
                <a:cs typeface="ＭＳ Ｐゴシック" charset="-128"/>
              </a:rPr>
              <a:t>Ask your supervisor to set up spill kits and ensure that:</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Kits are clearly marked.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There are enough kits on site and in </a:t>
            </a:r>
            <a:r>
              <a:rPr lang="en-US" sz="1100" b="1" i="1" kern="1200" dirty="0">
                <a:solidFill>
                  <a:schemeClr val="tx1"/>
                </a:solidFill>
                <a:effectLst/>
                <a:latin typeface="Arial" charset="0"/>
                <a:ea typeface="ＭＳ Ｐゴシック" charset="-128"/>
                <a:cs typeface="+mn-cs"/>
              </a:rPr>
              <a:t>all</a:t>
            </a:r>
            <a:r>
              <a:rPr lang="en-US" sz="1100" kern="1200" dirty="0">
                <a:solidFill>
                  <a:schemeClr val="tx1"/>
                </a:solidFill>
                <a:effectLst/>
                <a:latin typeface="Arial" charset="0"/>
                <a:ea typeface="ＭＳ Ｐゴシック" charset="-128"/>
                <a:cs typeface="+mn-cs"/>
              </a:rPr>
              <a:t> high spill risk locations. </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Kits are stocked with the right type of absorbent and cleaning materials.</a:t>
            </a:r>
          </a:p>
          <a:p>
            <a:pPr marL="684213" lvl="1" indent="-228600">
              <a:buFont typeface="+mj-lt"/>
              <a:buAutoNum type="alphaLcPeriod"/>
            </a:pPr>
            <a:r>
              <a:rPr lang="en-US" sz="1100" kern="1200" dirty="0">
                <a:solidFill>
                  <a:schemeClr val="tx1"/>
                </a:solidFill>
                <a:effectLst/>
                <a:latin typeface="Arial" charset="0"/>
                <a:ea typeface="ＭＳ Ｐゴシック" charset="-128"/>
                <a:cs typeface="+mn-cs"/>
              </a:rPr>
              <a:t>Kits are checked on a regular basis and refilled after a spill incident.</a:t>
            </a:r>
          </a:p>
          <a:p>
            <a:pPr marL="228600" lvl="0" indent="-228600">
              <a:buFont typeface="+mj-lt"/>
              <a:buAutoNum type="arabicPeriod" startAt="6"/>
            </a:pPr>
            <a:r>
              <a:rPr lang="en-US" sz="1100" kern="1200" dirty="0">
                <a:solidFill>
                  <a:schemeClr val="tx1"/>
                </a:solidFill>
                <a:effectLst/>
                <a:latin typeface="Arial" charset="0"/>
                <a:ea typeface="ＭＳ Ｐゴシック" charset="-128"/>
                <a:cs typeface="ＭＳ Ｐゴシック" charset="-128"/>
              </a:rPr>
              <a:t>Ensure that all spills, regardless of size or material, are cleaned up immediately and reported in accordance with your workplace’s spill plan and regulatory guidelines.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8</a:t>
            </a:fld>
            <a:endParaRPr lang="en-US" dirty="0"/>
          </a:p>
        </p:txBody>
      </p:sp>
    </p:spTree>
    <p:extLst>
      <p:ext uri="{BB962C8B-B14F-4D97-AF65-F5344CB8AC3E}">
        <p14:creationId xmlns:p14="http://schemas.microsoft.com/office/powerpoint/2010/main" val="651500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FINAL WORD</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kern="1200" dirty="0">
                <a:solidFill>
                  <a:schemeClr val="tx1"/>
                </a:solidFill>
                <a:effectLst/>
                <a:latin typeface="Arial" charset="0"/>
                <a:ea typeface="ＭＳ Ｐゴシック" charset="-128"/>
                <a:cs typeface="ＭＳ Ｐゴシック" charset="-128"/>
              </a:rPr>
              <a:t>Remembering the seven common sources of workplace spills and seven ways to prevent and control them can help make sure spills are more of a minor inconvenience and not a catastrophic event. </a:t>
            </a:r>
          </a:p>
          <a:p>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pitchFamily="34" charset="-128"/>
              </a:rPr>
              <a:t>(Next Slide)</a:t>
            </a:r>
          </a:p>
          <a:p>
            <a:endParaRPr lang="en-US" b="1" dirty="0"/>
          </a:p>
        </p:txBody>
      </p:sp>
      <p:sp>
        <p:nvSpPr>
          <p:cNvPr id="4" name="Slide Number Placeholder 3"/>
          <p:cNvSpPr>
            <a:spLocks noGrp="1"/>
          </p:cNvSpPr>
          <p:nvPr>
            <p:ph type="sldNum" sz="quarter" idx="10"/>
          </p:nvPr>
        </p:nvSpPr>
        <p:spPr/>
        <p:txBody>
          <a:bodyPr/>
          <a:lstStyle/>
          <a:p>
            <a:pPr>
              <a:defRPr/>
            </a:pPr>
            <a:fld id="{602EC7E5-8781-4162-BA81-D3583AFF610E}" type="slidenum">
              <a:rPr lang="en-US" smtClean="0"/>
              <a:pPr>
                <a:defRPr/>
              </a:pPr>
              <a:t>9</a:t>
            </a:fld>
            <a:endParaRPr lang="en-US" dirty="0"/>
          </a:p>
        </p:txBody>
      </p:sp>
    </p:spTree>
    <p:extLst>
      <p:ext uri="{BB962C8B-B14F-4D97-AF65-F5344CB8AC3E}">
        <p14:creationId xmlns:p14="http://schemas.microsoft.com/office/powerpoint/2010/main" val="840075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blip>
          <a:srcRect t="-1" b="-4531"/>
          <a:stretch/>
        </p:blipFill>
        <p:spPr bwMode="auto">
          <a:xfrm>
            <a:off x="0" y="0"/>
            <a:ext cx="13004800" cy="10195560"/>
          </a:xfrm>
          <a:prstGeom prst="rect">
            <a:avLst/>
          </a:prstGeom>
          <a:noFill/>
          <a:ln>
            <a:noFill/>
          </a:ln>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8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AB4B8F-E906-4B4C-A012-F5546F7569F4}" type="slidenum">
              <a:rPr lang="en-US"/>
              <a:pPr>
                <a:defRPr/>
              </a:pPr>
              <a:t>‹#›</a:t>
            </a:fld>
            <a:endParaRPr lang="en-US" dirty="0"/>
          </a:p>
        </p:txBody>
      </p:sp>
    </p:spTree>
    <p:extLst>
      <p:ext uri="{BB962C8B-B14F-4D97-AF65-F5344CB8AC3E}">
        <p14:creationId xmlns:p14="http://schemas.microsoft.com/office/powerpoint/2010/main" val="132089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11"/>
            <a:ext cx="2926080" cy="83221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240" y="390611"/>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C713F-C264-4EE7-A923-2A0535552985}" type="slidenum">
              <a:rPr lang="en-US"/>
              <a:pPr>
                <a:defRPr/>
              </a:pPr>
              <a:t>‹#›</a:t>
            </a:fld>
            <a:endParaRPr lang="en-US" dirty="0"/>
          </a:p>
        </p:txBody>
      </p:sp>
    </p:spTree>
    <p:extLst>
      <p:ext uri="{BB962C8B-B14F-4D97-AF65-F5344CB8AC3E}">
        <p14:creationId xmlns:p14="http://schemas.microsoft.com/office/powerpoint/2010/main" val="3852596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4" descr="new-talks-background-darker_1.jpg"/>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 b="-4531"/>
          <a:stretch/>
        </p:blipFill>
        <p:spPr bwMode="auto">
          <a:xfrm>
            <a:off x="0" y="1"/>
            <a:ext cx="13004800" cy="1019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5113"/>
            <a:ext cx="26638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71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4" descr="new-talks-background-darker_1.jpg"/>
          <p:cNvPicPr>
            <a:picLocks noChangeAspect="1"/>
          </p:cNvPicPr>
          <p:nvPr userDrawn="1"/>
        </p:nvPicPr>
        <p:blipFill rotWithShape="1">
          <a:blip r:embed="rId2" cstate="print">
            <a:clrChange>
              <a:clrFrom>
                <a:srgbClr val="F5F5F5"/>
              </a:clrFrom>
              <a:clrTo>
                <a:srgbClr val="F5F5F5">
                  <a:alpha val="0"/>
                </a:srgbClr>
              </a:clrTo>
            </a:clrChange>
            <a:duotone>
              <a:schemeClr val="bg2">
                <a:shade val="45000"/>
                <a:satMod val="135000"/>
              </a:schemeClr>
              <a:prstClr val="white"/>
            </a:duotone>
            <a:extLst/>
          </a:blip>
          <a:srcRect t="2477" r="43505" b="64428"/>
          <a:stretch/>
        </p:blipFill>
        <p:spPr bwMode="auto">
          <a:xfrm>
            <a:off x="-6340" y="0"/>
            <a:ext cx="3319624" cy="1458520"/>
          </a:xfrm>
          <a:prstGeom prst="rect">
            <a:avLst/>
          </a:prstGeom>
          <a:noFill/>
          <a:ln>
            <a:noFill/>
          </a:ln>
          <a:extLst/>
        </p:spPr>
      </p:pic>
      <p:sp>
        <p:nvSpPr>
          <p:cNvPr id="4" name="Rectangle 3"/>
          <p:cNvSpPr/>
          <p:nvPr userDrawn="1"/>
        </p:nvSpPr>
        <p:spPr>
          <a:xfrm>
            <a:off x="14288" y="3436938"/>
            <a:ext cx="12969875" cy="6316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47313" y="9153525"/>
            <a:ext cx="26638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22225" y="555625"/>
            <a:ext cx="13027025" cy="0"/>
          </a:xfrm>
          <a:prstGeom prst="line">
            <a:avLst/>
          </a:prstGeom>
          <a:ln w="12700">
            <a:solidFill>
              <a:schemeClr val="tx2">
                <a:lumMod val="75000"/>
                <a:alpha val="33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p:nvPr>
        </p:nvSpPr>
        <p:spPr>
          <a:xfrm>
            <a:off x="453728" y="632520"/>
            <a:ext cx="5821858" cy="466725"/>
          </a:xfrm>
        </p:spPr>
        <p:txBody>
          <a:bodyPr/>
          <a:lstStyle>
            <a:lvl1pPr marL="0" indent="0" algn="l">
              <a:buNone/>
              <a:defRPr sz="2600" b="1">
                <a:solidFill>
                  <a:schemeClr val="tx1">
                    <a:lumMod val="75000"/>
                    <a:lumOff val="25000"/>
                  </a:schemeClr>
                </a:solidFill>
                <a:latin typeface="Arial" pitchFamily="34" charset="0"/>
                <a:cs typeface="Arial" pitchFamily="34" charset="0"/>
              </a:defRPr>
            </a:lvl1pPr>
            <a:lvl2pPr marL="650875" indent="0">
              <a:buNone/>
              <a:defRPr/>
            </a:lvl2pPr>
            <a:lvl3pPr marL="1300163" indent="0">
              <a:buNone/>
              <a:defRPr/>
            </a:lvl3pPr>
            <a:lvl4pPr marL="1949450" indent="0">
              <a:buNone/>
              <a:defRPr/>
            </a:lvl4pPr>
            <a:lvl5pPr marL="2600325" indent="0">
              <a:buNone/>
              <a:defRPr/>
            </a:lvl5pPr>
          </a:lstStyle>
          <a:p>
            <a:pPr lvl="0"/>
            <a:r>
              <a:rPr lang="en-US" dirty="0"/>
              <a:t>Click to edit</a:t>
            </a:r>
          </a:p>
        </p:txBody>
      </p:sp>
      <p:sp>
        <p:nvSpPr>
          <p:cNvPr id="7" name="Slide Number Placeholder 5"/>
          <p:cNvSpPr>
            <a:spLocks noGrp="1"/>
          </p:cNvSpPr>
          <p:nvPr>
            <p:ph type="sldNum" sz="quarter" idx="14"/>
          </p:nvPr>
        </p:nvSpPr>
        <p:spPr>
          <a:xfrm>
            <a:off x="93663" y="9053513"/>
            <a:ext cx="1162050" cy="519112"/>
          </a:xfrm>
        </p:spPr>
        <p:txBody>
          <a:bodyPr/>
          <a:lstStyle>
            <a:lvl1pPr algn="l">
              <a:defRPr>
                <a:solidFill>
                  <a:schemeClr val="tx1">
                    <a:lumMod val="85000"/>
                    <a:lumOff val="15000"/>
                  </a:schemeClr>
                </a:solidFill>
              </a:defRPr>
            </a:lvl1pPr>
          </a:lstStyle>
          <a:p>
            <a:pPr>
              <a:defRPr/>
            </a:pPr>
            <a:fld id="{C15F42D2-6F07-404D-97E8-C1825F292791}" type="slidenum">
              <a:rPr lang="en-US"/>
              <a:pPr>
                <a:defRPr/>
              </a:pPr>
              <a:t>‹#›</a:t>
            </a:fld>
            <a:endParaRPr lang="en-US" dirty="0"/>
          </a:p>
        </p:txBody>
      </p:sp>
    </p:spTree>
    <p:extLst>
      <p:ext uri="{BB962C8B-B14F-4D97-AF65-F5344CB8AC3E}">
        <p14:creationId xmlns:p14="http://schemas.microsoft.com/office/powerpoint/2010/main" val="21916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06"/>
            <a:ext cx="11054080" cy="1937173"/>
          </a:xfrm>
        </p:spPr>
        <p:txBody>
          <a:bodyPr anchor="t"/>
          <a:lstStyle>
            <a:lvl1pPr algn="l">
              <a:defRPr sz="5700" b="1" cap="all"/>
            </a:lvl1pPr>
          </a:lstStyle>
          <a:p>
            <a:r>
              <a:rPr lang="en-US"/>
              <a:t>Click to edit Master title style</a:t>
            </a:r>
            <a:endParaRPr lang="en-CA"/>
          </a:p>
        </p:txBody>
      </p:sp>
      <p:sp>
        <p:nvSpPr>
          <p:cNvPr id="3" name="Text Placeholder 2"/>
          <p:cNvSpPr>
            <a:spLocks noGrp="1"/>
          </p:cNvSpPr>
          <p:nvPr>
            <p:ph type="body" idx="1"/>
          </p:nvPr>
        </p:nvSpPr>
        <p:spPr>
          <a:xfrm>
            <a:off x="1027290" y="4134007"/>
            <a:ext cx="11054080" cy="2133599"/>
          </a:xfrm>
        </p:spPr>
        <p:txBody>
          <a:bodyPr anchor="b"/>
          <a:lstStyle>
            <a:lvl1pPr marL="0" indent="0">
              <a:buNone/>
              <a:defRPr sz="2800">
                <a:solidFill>
                  <a:schemeClr val="tx1">
                    <a:tint val="75000"/>
                  </a:schemeClr>
                </a:solidFill>
              </a:defRPr>
            </a:lvl1pPr>
            <a:lvl2pPr marL="649894" indent="0">
              <a:buNone/>
              <a:defRPr sz="2600">
                <a:solidFill>
                  <a:schemeClr val="tx1">
                    <a:tint val="75000"/>
                  </a:schemeClr>
                </a:solidFill>
              </a:defRPr>
            </a:lvl2pPr>
            <a:lvl3pPr marL="1299791" indent="0">
              <a:buNone/>
              <a:defRPr sz="2300">
                <a:solidFill>
                  <a:schemeClr val="tx1">
                    <a:tint val="75000"/>
                  </a:schemeClr>
                </a:solidFill>
              </a:defRPr>
            </a:lvl3pPr>
            <a:lvl4pPr marL="1949694" indent="0">
              <a:buNone/>
              <a:defRPr sz="2000">
                <a:solidFill>
                  <a:schemeClr val="tx1">
                    <a:tint val="75000"/>
                  </a:schemeClr>
                </a:solidFill>
              </a:defRPr>
            </a:lvl4pPr>
            <a:lvl5pPr marL="2599590" indent="0">
              <a:buNone/>
              <a:defRPr sz="2000">
                <a:solidFill>
                  <a:schemeClr val="tx1">
                    <a:tint val="75000"/>
                  </a:schemeClr>
                </a:solidFill>
              </a:defRPr>
            </a:lvl5pPr>
            <a:lvl6pPr marL="3249485" indent="0">
              <a:buNone/>
              <a:defRPr sz="2000">
                <a:solidFill>
                  <a:schemeClr val="tx1">
                    <a:tint val="75000"/>
                  </a:schemeClr>
                </a:solidFill>
              </a:defRPr>
            </a:lvl6pPr>
            <a:lvl7pPr marL="3899387" indent="0">
              <a:buNone/>
              <a:defRPr sz="2000">
                <a:solidFill>
                  <a:schemeClr val="tx1">
                    <a:tint val="75000"/>
                  </a:schemeClr>
                </a:solidFill>
              </a:defRPr>
            </a:lvl7pPr>
            <a:lvl8pPr marL="4549276" indent="0">
              <a:buNone/>
              <a:defRPr sz="2000">
                <a:solidFill>
                  <a:schemeClr val="tx1">
                    <a:tint val="75000"/>
                  </a:schemeClr>
                </a:solidFill>
              </a:defRPr>
            </a:lvl8pPr>
            <a:lvl9pPr marL="5199179"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17204F-3AE4-4266-B1BF-3C44DD0DA995}" type="slidenum">
              <a:rPr lang="en-US"/>
              <a:pPr>
                <a:defRPr/>
              </a:pPr>
              <a:t>‹#›</a:t>
            </a:fld>
            <a:endParaRPr lang="en-US" dirty="0"/>
          </a:p>
        </p:txBody>
      </p:sp>
    </p:spTree>
    <p:extLst>
      <p:ext uri="{BB962C8B-B14F-4D97-AF65-F5344CB8AC3E}">
        <p14:creationId xmlns:p14="http://schemas.microsoft.com/office/powerpoint/2010/main" val="276611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240"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610773" y="227585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685389-1759-4015-895E-B766D6A1D335}" type="slidenum">
              <a:rPr lang="en-US"/>
              <a:pPr>
                <a:defRPr/>
              </a:pPr>
              <a:t>‹#›</a:t>
            </a:fld>
            <a:endParaRPr lang="en-US" dirty="0"/>
          </a:p>
        </p:txBody>
      </p:sp>
    </p:spTree>
    <p:extLst>
      <p:ext uri="{BB962C8B-B14F-4D97-AF65-F5344CB8AC3E}">
        <p14:creationId xmlns:p14="http://schemas.microsoft.com/office/powerpoint/2010/main" val="248772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94" indent="0">
              <a:buNone/>
              <a:defRPr sz="2800" b="1"/>
            </a:lvl2pPr>
            <a:lvl3pPr marL="1299791" indent="0">
              <a:buNone/>
              <a:defRPr sz="2600" b="1"/>
            </a:lvl3pPr>
            <a:lvl4pPr marL="1949694" indent="0">
              <a:buNone/>
              <a:defRPr sz="2300" b="1"/>
            </a:lvl4pPr>
            <a:lvl5pPr marL="2599590" indent="0">
              <a:buNone/>
              <a:defRPr sz="2300" b="1"/>
            </a:lvl5pPr>
            <a:lvl6pPr marL="3249485" indent="0">
              <a:buNone/>
              <a:defRPr sz="2300" b="1"/>
            </a:lvl6pPr>
            <a:lvl7pPr marL="3899387" indent="0">
              <a:buNone/>
              <a:defRPr sz="2300" b="1"/>
            </a:lvl7pPr>
            <a:lvl8pPr marL="4549276" indent="0">
              <a:buNone/>
              <a:defRPr sz="2300" b="1"/>
            </a:lvl8pPr>
            <a:lvl9pPr marL="519917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89A7753-0C82-4723-AFFE-00BD37CF81AD}" type="slidenum">
              <a:rPr lang="en-US"/>
              <a:pPr>
                <a:defRPr/>
              </a:pPr>
              <a:t>‹#›</a:t>
            </a:fld>
            <a:endParaRPr lang="en-US" dirty="0"/>
          </a:p>
        </p:txBody>
      </p:sp>
    </p:spTree>
    <p:extLst>
      <p:ext uri="{BB962C8B-B14F-4D97-AF65-F5344CB8AC3E}">
        <p14:creationId xmlns:p14="http://schemas.microsoft.com/office/powerpoint/2010/main" val="243146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2CF0DFD-7C7B-4695-8206-1A44F2EBBD03}" type="slidenum">
              <a:rPr lang="en-US"/>
              <a:pPr>
                <a:defRPr/>
              </a:pPr>
              <a:t>‹#›</a:t>
            </a:fld>
            <a:endParaRPr lang="en-US" dirty="0"/>
          </a:p>
        </p:txBody>
      </p:sp>
    </p:spTree>
    <p:extLst>
      <p:ext uri="{BB962C8B-B14F-4D97-AF65-F5344CB8AC3E}">
        <p14:creationId xmlns:p14="http://schemas.microsoft.com/office/powerpoint/2010/main" val="293405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6A6E-ED52-49A3-AED1-DFFED2A6209B}" type="slidenum">
              <a:rPr lang="en-US"/>
              <a:pPr>
                <a:defRPr/>
              </a:pPr>
              <a:t>‹#›</a:t>
            </a:fld>
            <a:endParaRPr lang="en-US" dirty="0"/>
          </a:p>
        </p:txBody>
      </p:sp>
    </p:spTree>
    <p:extLst>
      <p:ext uri="{BB962C8B-B14F-4D97-AF65-F5344CB8AC3E}">
        <p14:creationId xmlns:p14="http://schemas.microsoft.com/office/powerpoint/2010/main" val="1202981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a:t>Click to edit Master title style</a:t>
            </a:r>
            <a:endParaRPr lang="en-CA"/>
          </a:p>
        </p:txBody>
      </p:sp>
      <p:sp>
        <p:nvSpPr>
          <p:cNvPr id="3" name="Content Placeholder 2"/>
          <p:cNvSpPr>
            <a:spLocks noGrp="1"/>
          </p:cNvSpPr>
          <p:nvPr>
            <p:ph idx="1"/>
          </p:nvPr>
        </p:nvSpPr>
        <p:spPr>
          <a:xfrm>
            <a:off x="5084516" y="38835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673119-9501-4423-9A57-04B054410EBC}" type="slidenum">
              <a:rPr lang="en-US"/>
              <a:pPr>
                <a:defRPr/>
              </a:pPr>
              <a:t>‹#›</a:t>
            </a:fld>
            <a:endParaRPr lang="en-US" dirty="0"/>
          </a:p>
        </p:txBody>
      </p:sp>
    </p:spTree>
    <p:extLst>
      <p:ext uri="{BB962C8B-B14F-4D97-AF65-F5344CB8AC3E}">
        <p14:creationId xmlns:p14="http://schemas.microsoft.com/office/powerpoint/2010/main" val="37956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a:t>Click to edit Master title style</a:t>
            </a:r>
            <a:endParaRPr lang="en-CA"/>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49894" indent="0">
              <a:buNone/>
              <a:defRPr sz="4000"/>
            </a:lvl2pPr>
            <a:lvl3pPr marL="1299791" indent="0">
              <a:buNone/>
              <a:defRPr sz="3400"/>
            </a:lvl3pPr>
            <a:lvl4pPr marL="1949694" indent="0">
              <a:buNone/>
              <a:defRPr sz="2800"/>
            </a:lvl4pPr>
            <a:lvl5pPr marL="2599590" indent="0">
              <a:buNone/>
              <a:defRPr sz="2800"/>
            </a:lvl5pPr>
            <a:lvl6pPr marL="3249485" indent="0">
              <a:buNone/>
              <a:defRPr sz="2800"/>
            </a:lvl6pPr>
            <a:lvl7pPr marL="3899387" indent="0">
              <a:buNone/>
              <a:defRPr sz="2800"/>
            </a:lvl7pPr>
            <a:lvl8pPr marL="4549276" indent="0">
              <a:buNone/>
              <a:defRPr sz="2800"/>
            </a:lvl8pPr>
            <a:lvl9pPr marL="5199179" indent="0">
              <a:buNone/>
              <a:defRPr sz="2800"/>
            </a:lvl9pPr>
          </a:lstStyle>
          <a:p>
            <a:pPr lvl="0"/>
            <a:endParaRPr lang="en-CA"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49894" indent="0">
              <a:buNone/>
              <a:defRPr sz="1700"/>
            </a:lvl2pPr>
            <a:lvl3pPr marL="1299791" indent="0">
              <a:buNone/>
              <a:defRPr sz="1400"/>
            </a:lvl3pPr>
            <a:lvl4pPr marL="1949694" indent="0">
              <a:buNone/>
              <a:defRPr sz="1300"/>
            </a:lvl4pPr>
            <a:lvl5pPr marL="2599590" indent="0">
              <a:buNone/>
              <a:defRPr sz="1300"/>
            </a:lvl5pPr>
            <a:lvl6pPr marL="3249485" indent="0">
              <a:buNone/>
              <a:defRPr sz="1300"/>
            </a:lvl6pPr>
            <a:lvl7pPr marL="3899387" indent="0">
              <a:buNone/>
              <a:defRPr sz="1300"/>
            </a:lvl7pPr>
            <a:lvl8pPr marL="4549276" indent="0">
              <a:buNone/>
              <a:defRPr sz="1300"/>
            </a:lvl8pPr>
            <a:lvl9pPr marL="5199179" indent="0">
              <a:buNone/>
              <a:defRPr sz="13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D5151-EA1F-4A0F-BE26-6F65AA665B8F}" type="slidenum">
              <a:rPr lang="en-US"/>
              <a:pPr>
                <a:defRPr/>
              </a:pPr>
              <a:t>‹#›</a:t>
            </a:fld>
            <a:endParaRPr lang="en-US" dirty="0"/>
          </a:p>
        </p:txBody>
      </p:sp>
    </p:spTree>
    <p:extLst>
      <p:ext uri="{BB962C8B-B14F-4D97-AF65-F5344CB8AC3E}">
        <p14:creationId xmlns:p14="http://schemas.microsoft.com/office/powerpoint/2010/main" val="352617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50875" y="9040813"/>
            <a:ext cx="3033713" cy="519112"/>
          </a:xfrm>
          <a:prstGeom prst="rect">
            <a:avLst/>
          </a:prstGeom>
        </p:spPr>
        <p:txBody>
          <a:bodyPr vert="horz" lIns="129978" tIns="64990" rIns="129978" bIns="64990" rtlCol="0" anchor="ctr"/>
          <a:lstStyle>
            <a:lvl1pPr algn="l">
              <a:defRPr sz="1700">
                <a:solidFill>
                  <a:schemeClr val="tx1">
                    <a:tint val="75000"/>
                  </a:schemeClr>
                </a:solidFill>
                <a:ea typeface="ＭＳ Ｐゴシック" charset="-128"/>
                <a:cs typeface="+mn-cs"/>
              </a:defRPr>
            </a:lvl1pPr>
          </a:lstStyle>
          <a:p>
            <a:pPr>
              <a:defRPr/>
            </a:pPr>
            <a:endParaRPr lang="en-US"/>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129978" tIns="64990" rIns="129978" bIns="64990" rtlCol="0" anchor="ctr"/>
          <a:lstStyle>
            <a:lvl1pPr algn="ctr">
              <a:defRPr sz="1700">
                <a:solidFill>
                  <a:schemeClr val="tx1">
                    <a:tint val="75000"/>
                  </a:schemeClr>
                </a:solidFill>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129978" tIns="64990" rIns="129978" bIns="64990" rtlCol="0" anchor="ctr"/>
          <a:lstStyle>
            <a:lvl1pPr algn="r">
              <a:defRPr sz="1700">
                <a:solidFill>
                  <a:schemeClr val="tx1">
                    <a:tint val="75000"/>
                  </a:schemeClr>
                </a:solidFill>
                <a:ea typeface="ＭＳ Ｐゴシック" charset="-128"/>
                <a:cs typeface="+mn-cs"/>
              </a:defRPr>
            </a:lvl1pPr>
          </a:lstStyle>
          <a:p>
            <a:pPr>
              <a:defRPr/>
            </a:pPr>
            <a:fld id="{76C54135-3013-4411-96DE-92A94087AA5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8" r:id="rId12"/>
  </p:sldLayoutIdLst>
  <p:txStyles>
    <p:titleStyle>
      <a:lvl1pPr algn="ctr" defTabSz="1298575" rtl="0" eaLnBrk="0" fontAlgn="base" hangingPunct="0">
        <a:spcBef>
          <a:spcPct val="0"/>
        </a:spcBef>
        <a:spcAft>
          <a:spcPct val="0"/>
        </a:spcAft>
        <a:defRPr sz="6300" kern="1200">
          <a:solidFill>
            <a:schemeClr val="tx1"/>
          </a:solidFill>
          <a:latin typeface="+mj-lt"/>
          <a:ea typeface="+mj-ea"/>
          <a:cs typeface="+mj-cs"/>
        </a:defRPr>
      </a:lvl1pPr>
      <a:lvl2pPr algn="ctr" defTabSz="1298575" rtl="0" eaLnBrk="0" fontAlgn="base" hangingPunct="0">
        <a:spcBef>
          <a:spcPct val="0"/>
        </a:spcBef>
        <a:spcAft>
          <a:spcPct val="0"/>
        </a:spcAft>
        <a:defRPr sz="6300">
          <a:solidFill>
            <a:schemeClr val="tx1"/>
          </a:solidFill>
          <a:latin typeface="Calibri" pitchFamily="34" charset="0"/>
        </a:defRPr>
      </a:lvl2pPr>
      <a:lvl3pPr algn="ctr" defTabSz="1298575" rtl="0" eaLnBrk="0" fontAlgn="base" hangingPunct="0">
        <a:spcBef>
          <a:spcPct val="0"/>
        </a:spcBef>
        <a:spcAft>
          <a:spcPct val="0"/>
        </a:spcAft>
        <a:defRPr sz="6300">
          <a:solidFill>
            <a:schemeClr val="tx1"/>
          </a:solidFill>
          <a:latin typeface="Calibri" pitchFamily="34" charset="0"/>
        </a:defRPr>
      </a:lvl3pPr>
      <a:lvl4pPr algn="ctr" defTabSz="1298575" rtl="0" eaLnBrk="0" fontAlgn="base" hangingPunct="0">
        <a:spcBef>
          <a:spcPct val="0"/>
        </a:spcBef>
        <a:spcAft>
          <a:spcPct val="0"/>
        </a:spcAft>
        <a:defRPr sz="6300">
          <a:solidFill>
            <a:schemeClr val="tx1"/>
          </a:solidFill>
          <a:latin typeface="Calibri" pitchFamily="34" charset="0"/>
        </a:defRPr>
      </a:lvl4pPr>
      <a:lvl5pPr algn="ctr" defTabSz="1298575" rtl="0" eaLnBrk="0" fontAlgn="base" hangingPunct="0">
        <a:spcBef>
          <a:spcPct val="0"/>
        </a:spcBef>
        <a:spcAft>
          <a:spcPct val="0"/>
        </a:spcAft>
        <a:defRPr sz="6300">
          <a:solidFill>
            <a:schemeClr val="tx1"/>
          </a:solidFill>
          <a:latin typeface="Calibri" pitchFamily="34" charset="0"/>
        </a:defRPr>
      </a:lvl5pPr>
      <a:lvl6pPr marL="457200" algn="ctr" defTabSz="1298575" rtl="0" fontAlgn="base">
        <a:spcBef>
          <a:spcPct val="0"/>
        </a:spcBef>
        <a:spcAft>
          <a:spcPct val="0"/>
        </a:spcAft>
        <a:defRPr sz="6300">
          <a:solidFill>
            <a:schemeClr val="tx1"/>
          </a:solidFill>
          <a:latin typeface="Calibri" pitchFamily="34" charset="0"/>
        </a:defRPr>
      </a:lvl6pPr>
      <a:lvl7pPr marL="914400" algn="ctr" defTabSz="1298575" rtl="0" fontAlgn="base">
        <a:spcBef>
          <a:spcPct val="0"/>
        </a:spcBef>
        <a:spcAft>
          <a:spcPct val="0"/>
        </a:spcAft>
        <a:defRPr sz="6300">
          <a:solidFill>
            <a:schemeClr val="tx1"/>
          </a:solidFill>
          <a:latin typeface="Calibri" pitchFamily="34" charset="0"/>
        </a:defRPr>
      </a:lvl7pPr>
      <a:lvl8pPr marL="1371600" algn="ctr" defTabSz="1298575" rtl="0" fontAlgn="base">
        <a:spcBef>
          <a:spcPct val="0"/>
        </a:spcBef>
        <a:spcAft>
          <a:spcPct val="0"/>
        </a:spcAft>
        <a:defRPr sz="6300">
          <a:solidFill>
            <a:schemeClr val="tx1"/>
          </a:solidFill>
          <a:latin typeface="Calibri" pitchFamily="34" charset="0"/>
        </a:defRPr>
      </a:lvl8pPr>
      <a:lvl9pPr marL="1828800" algn="ctr" defTabSz="1298575" rtl="0" fontAlgn="base">
        <a:spcBef>
          <a:spcPct val="0"/>
        </a:spcBef>
        <a:spcAft>
          <a:spcPct val="0"/>
        </a:spcAft>
        <a:defRPr sz="6300">
          <a:solidFill>
            <a:schemeClr val="tx1"/>
          </a:solidFill>
          <a:latin typeface="Calibri" pitchFamily="34" charset="0"/>
        </a:defRPr>
      </a:lvl9pPr>
    </p:titleStyle>
    <p:bodyStyle>
      <a:lvl1pPr marL="487363" indent="-487363" algn="l" defTabSz="1298575" rtl="0" eaLnBrk="0" fontAlgn="base" hangingPunct="0">
        <a:spcBef>
          <a:spcPct val="20000"/>
        </a:spcBef>
        <a:spcAft>
          <a:spcPct val="0"/>
        </a:spcAft>
        <a:buFont typeface="Arial" charset="0"/>
        <a:buChar char="•"/>
        <a:defRPr sz="4600" kern="1200">
          <a:solidFill>
            <a:schemeClr val="tx1"/>
          </a:solidFill>
          <a:latin typeface="+mn-lt"/>
          <a:ea typeface="+mn-ea"/>
          <a:cs typeface="+mn-cs"/>
        </a:defRPr>
      </a:lvl1pPr>
      <a:lvl2pPr marL="1055688" indent="-404813" algn="l" defTabSz="1298575" rtl="0" eaLnBrk="0" fontAlgn="base" hangingPunct="0">
        <a:spcBef>
          <a:spcPct val="20000"/>
        </a:spcBef>
        <a:spcAft>
          <a:spcPct val="0"/>
        </a:spcAft>
        <a:buFont typeface="Arial" charset="0"/>
        <a:buChar char="–"/>
        <a:defRPr sz="4000" kern="1200">
          <a:solidFill>
            <a:schemeClr val="tx1"/>
          </a:solidFill>
          <a:latin typeface="+mn-lt"/>
          <a:ea typeface="+mn-ea"/>
          <a:cs typeface="+mn-cs"/>
        </a:defRPr>
      </a:lvl2pPr>
      <a:lvl3pPr marL="1624013" indent="-323850" algn="l" defTabSz="1298575" rtl="0" eaLnBrk="0" fontAlgn="base" hangingPunct="0">
        <a:spcBef>
          <a:spcPct val="20000"/>
        </a:spcBef>
        <a:spcAft>
          <a:spcPct val="0"/>
        </a:spcAft>
        <a:buFont typeface="Arial" charset="0"/>
        <a:buChar char="•"/>
        <a:defRPr sz="3400" kern="1200">
          <a:solidFill>
            <a:schemeClr val="tx1"/>
          </a:solidFill>
          <a:latin typeface="+mn-lt"/>
          <a:ea typeface="+mn-ea"/>
          <a:cs typeface="+mn-cs"/>
        </a:defRPr>
      </a:lvl3pPr>
      <a:lvl4pPr marL="2273300"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4pPr>
      <a:lvl5pPr marL="2924175" indent="-323850" algn="l" defTabSz="1298575" rtl="0" eaLnBrk="0" fontAlgn="base" hangingPunct="0">
        <a:spcBef>
          <a:spcPct val="20000"/>
        </a:spcBef>
        <a:spcAft>
          <a:spcPct val="0"/>
        </a:spcAft>
        <a:buFont typeface="Arial" charset="0"/>
        <a:buChar char="»"/>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9791" rtl="0" eaLnBrk="1" latinLnBrk="0" hangingPunct="1">
        <a:defRPr sz="2600" kern="1200">
          <a:solidFill>
            <a:schemeClr val="tx1"/>
          </a:solidFill>
          <a:latin typeface="+mn-lt"/>
          <a:ea typeface="+mn-ea"/>
          <a:cs typeface="+mn-cs"/>
        </a:defRPr>
      </a:lvl1pPr>
      <a:lvl2pPr marL="649894" algn="l" defTabSz="1299791" rtl="0" eaLnBrk="1" latinLnBrk="0" hangingPunct="1">
        <a:defRPr sz="2600" kern="1200">
          <a:solidFill>
            <a:schemeClr val="tx1"/>
          </a:solidFill>
          <a:latin typeface="+mn-lt"/>
          <a:ea typeface="+mn-ea"/>
          <a:cs typeface="+mn-cs"/>
        </a:defRPr>
      </a:lvl2pPr>
      <a:lvl3pPr marL="1299791" algn="l" defTabSz="1299791" rtl="0" eaLnBrk="1" latinLnBrk="0" hangingPunct="1">
        <a:defRPr sz="2600" kern="1200">
          <a:solidFill>
            <a:schemeClr val="tx1"/>
          </a:solidFill>
          <a:latin typeface="+mn-lt"/>
          <a:ea typeface="+mn-ea"/>
          <a:cs typeface="+mn-cs"/>
        </a:defRPr>
      </a:lvl3pPr>
      <a:lvl4pPr marL="1949694" algn="l" defTabSz="1299791" rtl="0" eaLnBrk="1" latinLnBrk="0" hangingPunct="1">
        <a:defRPr sz="2600" kern="1200">
          <a:solidFill>
            <a:schemeClr val="tx1"/>
          </a:solidFill>
          <a:latin typeface="+mn-lt"/>
          <a:ea typeface="+mn-ea"/>
          <a:cs typeface="+mn-cs"/>
        </a:defRPr>
      </a:lvl4pPr>
      <a:lvl5pPr marL="2599590" algn="l" defTabSz="1299791" rtl="0" eaLnBrk="1" latinLnBrk="0" hangingPunct="1">
        <a:defRPr sz="2600" kern="1200">
          <a:solidFill>
            <a:schemeClr val="tx1"/>
          </a:solidFill>
          <a:latin typeface="+mn-lt"/>
          <a:ea typeface="+mn-ea"/>
          <a:cs typeface="+mn-cs"/>
        </a:defRPr>
      </a:lvl5pPr>
      <a:lvl6pPr marL="3249485" algn="l" defTabSz="1299791" rtl="0" eaLnBrk="1" latinLnBrk="0" hangingPunct="1">
        <a:defRPr sz="2600" kern="1200">
          <a:solidFill>
            <a:schemeClr val="tx1"/>
          </a:solidFill>
          <a:latin typeface="+mn-lt"/>
          <a:ea typeface="+mn-ea"/>
          <a:cs typeface="+mn-cs"/>
        </a:defRPr>
      </a:lvl6pPr>
      <a:lvl7pPr marL="3899387" algn="l" defTabSz="1299791" rtl="0" eaLnBrk="1" latinLnBrk="0" hangingPunct="1">
        <a:defRPr sz="2600" kern="1200">
          <a:solidFill>
            <a:schemeClr val="tx1"/>
          </a:solidFill>
          <a:latin typeface="+mn-lt"/>
          <a:ea typeface="+mn-ea"/>
          <a:cs typeface="+mn-cs"/>
        </a:defRPr>
      </a:lvl7pPr>
      <a:lvl8pPr marL="4549276" algn="l" defTabSz="1299791" rtl="0" eaLnBrk="1" latinLnBrk="0" hangingPunct="1">
        <a:defRPr sz="2600" kern="1200">
          <a:solidFill>
            <a:schemeClr val="tx1"/>
          </a:solidFill>
          <a:latin typeface="+mn-lt"/>
          <a:ea typeface="+mn-ea"/>
          <a:cs typeface="+mn-cs"/>
        </a:defRPr>
      </a:lvl8pPr>
      <a:lvl9pPr marL="5199179" algn="l" defTabSz="129979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a:defRPr/>
            </a:pPr>
            <a:r>
              <a:rPr lang="en-US" sz="3600" b="1" dirty="0">
                <a:solidFill>
                  <a:schemeClr val="tx1">
                    <a:lumMod val="85000"/>
                    <a:lumOff val="15000"/>
                  </a:schemeClr>
                </a:solidFill>
              </a:rPr>
              <a:t>Click to get started…</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idx="4294967295"/>
          </p:nvPr>
        </p:nvSpPr>
        <p:spPr>
          <a:xfrm>
            <a:off x="974725" y="5064125"/>
            <a:ext cx="11055350" cy="892175"/>
          </a:xfrm>
        </p:spPr>
        <p:txBody>
          <a:bodyPr/>
          <a:lstStyle/>
          <a:p>
            <a:pPr eaLnBrk="1" hangingPunct="1">
              <a:defRPr/>
            </a:pPr>
            <a:r>
              <a:rPr lang="en-US" sz="3600" b="1" dirty="0">
                <a:solidFill>
                  <a:schemeClr val="tx1">
                    <a:lumMod val="85000"/>
                    <a:lumOff val="15000"/>
                  </a:schemeClr>
                </a:solidFill>
              </a:rPr>
              <a:t>End of Presentation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4286250"/>
            <a:ext cx="525938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sndAc>
      <p:stSnd>
        <p:snd r:embed="rId3" name="SafetySmart Intr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00"/>
                                        <p:tgtEl>
                                          <p:spTgt spid="3"/>
                                        </p:tgtEl>
                                      </p:cBhvr>
                                    </p:animEffect>
                                  </p:childTnLst>
                                </p:cTn>
                              </p:par>
                            </p:childTnLst>
                          </p:cTn>
                        </p:par>
                        <p:par>
                          <p:cTn id="8" fill="hold" nodeType="afterGroup">
                            <p:stCondLst>
                              <p:cond delay="17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pills ti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727863" y="4230688"/>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5" name="Rectangle 4"/>
          <p:cNvSpPr/>
          <p:nvPr/>
        </p:nvSpPr>
        <p:spPr>
          <a:xfrm>
            <a:off x="0" y="0"/>
            <a:ext cx="13004800" cy="1631216"/>
          </a:xfrm>
          <a:prstGeom prst="rect">
            <a:avLst/>
          </a:prstGeom>
          <a:solidFill>
            <a:schemeClr val="accent1"/>
          </a:solidFill>
        </p:spPr>
        <p:txBody>
          <a:bodyPr wrap="square">
            <a:spAutoFit/>
          </a:bodyPr>
          <a:lstStyle/>
          <a:p>
            <a:pPr lvl="0" algn="ctr" eaLnBrk="0" hangingPunct="0">
              <a:spcBef>
                <a:spcPct val="30000"/>
              </a:spcBef>
              <a:defRPr/>
            </a:pPr>
            <a:r>
              <a:rPr lang="en-US" sz="4800" b="1" dirty="0">
                <a:solidFill>
                  <a:schemeClr val="bg1"/>
                </a:solidFill>
                <a:ea typeface="ＭＳ Ｐゴシック" charset="-128"/>
                <a:cs typeface="ＭＳ Ｐゴシック" charset="-128"/>
              </a:rPr>
              <a:t>Workplace Spills</a:t>
            </a:r>
          </a:p>
          <a:p>
            <a:pPr lvl="0" algn="ctr" eaLnBrk="0" hangingPunct="0">
              <a:spcBef>
                <a:spcPct val="30000"/>
              </a:spcBef>
              <a:defRPr/>
            </a:pPr>
            <a:r>
              <a:rPr lang="en-US" sz="4000" b="1" dirty="0">
                <a:solidFill>
                  <a:schemeClr val="bg1"/>
                </a:solidFill>
                <a:ea typeface="ＭＳ Ｐゴシック" charset="-128"/>
                <a:cs typeface="ＭＳ Ｐゴシック" charset="-128"/>
              </a:rPr>
              <a:t>7 Sources and 7 Methods of Prevention and Control</a:t>
            </a:r>
            <a:endParaRPr lang="en-US" sz="4000" dirty="0">
              <a:solidFill>
                <a:schemeClr val="bg1"/>
              </a:solidFill>
              <a:ea typeface="ＭＳ Ｐゴシック" charset="-128"/>
              <a:cs typeface="ＭＳ Ｐゴシック" charset="-128"/>
            </a:endParaRPr>
          </a:p>
        </p:txBody>
      </p:sp>
    </p:spTree>
    <p:extLst>
      <p:ext uri="{BB962C8B-B14F-4D97-AF65-F5344CB8AC3E}">
        <p14:creationId xmlns:p14="http://schemas.microsoft.com/office/powerpoint/2010/main" val="77487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pills whats at sta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16625" y="6973888"/>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2" y="-307776"/>
            <a:ext cx="13347612" cy="10076843"/>
          </a:xfrm>
          <a:prstGeom prst="rect">
            <a:avLst/>
          </a:prstGeom>
        </p:spPr>
      </p:pic>
      <p:sp>
        <p:nvSpPr>
          <p:cNvPr id="4" name="Content Placeholder 1"/>
          <p:cNvSpPr txBox="1">
            <a:spLocks/>
          </p:cNvSpPr>
          <p:nvPr/>
        </p:nvSpPr>
        <p:spPr bwMode="auto">
          <a:xfrm>
            <a:off x="381720" y="700336"/>
            <a:ext cx="8568655"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n-US" sz="4400" dirty="0">
                <a:solidFill>
                  <a:schemeClr val="bg1"/>
                </a:solidFill>
              </a:rPr>
              <a:t>What’s at Stake </a:t>
            </a:r>
          </a:p>
        </p:txBody>
      </p:sp>
    </p:spTree>
    <p:extLst>
      <p:ext uri="{BB962C8B-B14F-4D97-AF65-F5344CB8AC3E}">
        <p14:creationId xmlns:p14="http://schemas.microsoft.com/office/powerpoint/2010/main" val="33996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afe Supervisor Seven Sources &amp; Methods of Prevention and Control- What's the Dang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427700" y="4856163"/>
            <a:ext cx="609600" cy="609600"/>
          </a:xfrm>
          <a:prstGeom prst="rect">
            <a:avLst/>
          </a:prstGeom>
        </p:spPr>
      </p:pic>
      <p:sp>
        <p:nvSpPr>
          <p:cNvPr id="4" name="Content Placeholder 1"/>
          <p:cNvSpPr txBox="1">
            <a:spLocks/>
          </p:cNvSpPr>
          <p:nvPr/>
        </p:nvSpPr>
        <p:spPr bwMode="auto">
          <a:xfrm>
            <a:off x="381720" y="340296"/>
            <a:ext cx="8568655"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r>
              <a:rPr lang="en-US" sz="4400" dirty="0">
                <a:solidFill>
                  <a:schemeClr val="tx1"/>
                </a:solidFill>
              </a:rPr>
              <a:t>What’s the Danger</a:t>
            </a:r>
          </a:p>
        </p:txBody>
      </p:sp>
      <p:sp>
        <p:nvSpPr>
          <p:cNvPr id="8" name="Rounded Rectangle 7"/>
          <p:cNvSpPr/>
          <p:nvPr/>
        </p:nvSpPr>
        <p:spPr>
          <a:xfrm>
            <a:off x="651302" y="1311077"/>
            <a:ext cx="11702195" cy="8174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latin typeface="Arial" charset="0"/>
                <a:ea typeface="ＭＳ Ｐゴシック" charset="-128"/>
                <a:cs typeface="ＭＳ Ｐゴシック" charset="-128"/>
              </a:rPr>
              <a:t>7 Sources of Workplace Spills</a:t>
            </a:r>
          </a:p>
          <a:p>
            <a:pPr lvl="0"/>
            <a:r>
              <a:rPr lang="en-US" sz="3200" dirty="0">
                <a:solidFill>
                  <a:schemeClr val="tx1"/>
                </a:solidFill>
                <a:latin typeface="Arial" charset="0"/>
                <a:ea typeface="ＭＳ Ｐゴシック" charset="-128"/>
                <a:cs typeface="ＭＳ Ｐゴシック" charset="-128"/>
              </a:rPr>
              <a:t> </a:t>
            </a: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Improper handling and storage</a:t>
            </a:r>
          </a:p>
          <a:p>
            <a:pPr marL="228600" lvl="0" indent="-228600">
              <a:buFont typeface="+mj-lt"/>
              <a:buAutoNum type="arabicPeriod"/>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Leaking or ruptured containment vessels</a:t>
            </a:r>
          </a:p>
          <a:p>
            <a:pPr marL="228600" lvl="0" indent="-228600">
              <a:buFont typeface="+mj-lt"/>
              <a:buAutoNum type="arabicPeriod"/>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Burst pipes</a:t>
            </a:r>
          </a:p>
          <a:p>
            <a:pPr marL="228600" lvl="0" indent="-228600">
              <a:buFont typeface="+mj-lt"/>
              <a:buAutoNum type="arabicPeriod"/>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Faulty equipment</a:t>
            </a:r>
          </a:p>
          <a:p>
            <a:pPr marL="228600" lvl="0" indent="-228600">
              <a:buFont typeface="+mj-lt"/>
              <a:buAutoNum type="arabicPeriod"/>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No LOTO</a:t>
            </a:r>
          </a:p>
          <a:p>
            <a:pPr marL="228600" lvl="0" indent="-228600">
              <a:buFont typeface="+mj-lt"/>
              <a:buAutoNum type="arabicPeriod"/>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Accidents</a:t>
            </a:r>
          </a:p>
          <a:p>
            <a:pPr marL="228600" lvl="0" indent="-228600">
              <a:buFont typeface="+mj-lt"/>
              <a:buAutoNum type="arabicPeriod"/>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Human error</a:t>
            </a:r>
          </a:p>
        </p:txBody>
      </p:sp>
    </p:spTree>
    <p:extLst>
      <p:ext uri="{BB962C8B-B14F-4D97-AF65-F5344CB8AC3E}">
        <p14:creationId xmlns:p14="http://schemas.microsoft.com/office/powerpoint/2010/main" val="28154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afe Supervisor Seven Sources &amp; Methods of Prevention and Control- How To Protect Yourself par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085300" y="3460750"/>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3004799" cy="9753600"/>
          </a:xfrm>
          <a:prstGeom prst="rect">
            <a:avLst/>
          </a:prstGeom>
        </p:spPr>
      </p:pic>
      <p:sp>
        <p:nvSpPr>
          <p:cNvPr id="6" name="Rounded Rectangle 5"/>
          <p:cNvSpPr/>
          <p:nvPr/>
        </p:nvSpPr>
        <p:spPr>
          <a:xfrm>
            <a:off x="7078464" y="1206140"/>
            <a:ext cx="5437499" cy="6984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latin typeface="Arial" charset="0"/>
                <a:ea typeface="ＭＳ Ｐゴシック" charset="-128"/>
                <a:cs typeface="ＭＳ Ｐゴシック" charset="-128"/>
              </a:rPr>
              <a:t>7 Tips for Spill Prevention and Control</a:t>
            </a:r>
          </a:p>
          <a:p>
            <a:pPr lvl="0"/>
            <a:r>
              <a:rPr lang="en-US" sz="3200" dirty="0">
                <a:solidFill>
                  <a:schemeClr val="tx1"/>
                </a:solidFill>
                <a:latin typeface="Arial" charset="0"/>
                <a:ea typeface="ＭＳ Ｐゴシック" charset="-128"/>
                <a:cs typeface="ＭＳ Ｐゴシック" charset="-128"/>
              </a:rPr>
              <a:t> </a:t>
            </a:r>
          </a:p>
          <a:p>
            <a:pPr marL="228600" lvl="0" indent="-228600">
              <a:buFont typeface="+mj-lt"/>
              <a:buAutoNum type="arabicPeriod"/>
            </a:pPr>
            <a:r>
              <a:rPr lang="en-US" sz="3200" dirty="0">
                <a:solidFill>
                  <a:schemeClr val="tx1"/>
                </a:solidFill>
                <a:latin typeface="Arial" charset="0"/>
                <a:ea typeface="ＭＳ Ｐゴシック" charset="-128"/>
                <a:cs typeface="ＭＳ Ｐゴシック" charset="-128"/>
              </a:rPr>
              <a:t> Ask your supervisor about the SPCC plan.</a:t>
            </a:r>
          </a:p>
          <a:p>
            <a:pPr marL="969963" lvl="1" indent="-514350">
              <a:buFont typeface="Arial" panose="020B0604020202020204" pitchFamily="34" charset="0"/>
              <a:buChar char="•"/>
            </a:pPr>
            <a:r>
              <a:rPr lang="en-US" sz="3200" dirty="0">
                <a:solidFill>
                  <a:schemeClr val="tx1"/>
                </a:solidFill>
                <a:latin typeface="Arial" charset="0"/>
                <a:ea typeface="ＭＳ Ｐゴシック" charset="-128"/>
                <a:cs typeface="ＭＳ Ｐゴシック" charset="-128"/>
              </a:rPr>
              <a:t>Lists storage areas, equipment and processes with potential for spills.</a:t>
            </a:r>
          </a:p>
          <a:p>
            <a:pPr marL="969963" lvl="1" indent="-514350">
              <a:buFont typeface="Arial" panose="020B0604020202020204" pitchFamily="34" charset="0"/>
              <a:buChar char="•"/>
            </a:pPr>
            <a:endParaRPr lang="en-US" sz="3200" dirty="0">
              <a:solidFill>
                <a:schemeClr val="tx1"/>
              </a:solidFill>
              <a:latin typeface="Arial" charset="0"/>
              <a:ea typeface="ＭＳ Ｐゴシック" charset="-128"/>
              <a:cs typeface="ＭＳ Ｐゴシック" charset="-128"/>
            </a:endParaRPr>
          </a:p>
          <a:p>
            <a:pPr marL="969963" lvl="1" indent="-514350">
              <a:buFont typeface="Arial" panose="020B0604020202020204" pitchFamily="34" charset="0"/>
              <a:buChar char="•"/>
            </a:pPr>
            <a:r>
              <a:rPr lang="en-US" sz="3200" dirty="0">
                <a:solidFill>
                  <a:schemeClr val="tx1"/>
                </a:solidFill>
                <a:latin typeface="Arial" charset="0"/>
                <a:ea typeface="ＭＳ Ｐゴシック" charset="-128"/>
                <a:cs typeface="ＭＳ Ｐゴシック" charset="-128"/>
              </a:rPr>
              <a:t>Outlines procedures for spill response.</a:t>
            </a:r>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How to Protect Yourself</a:t>
            </a:r>
          </a:p>
        </p:txBody>
      </p:sp>
    </p:spTree>
    <p:extLst>
      <p:ext uri="{BB962C8B-B14F-4D97-AF65-F5344CB8AC3E}">
        <p14:creationId xmlns:p14="http://schemas.microsoft.com/office/powerpoint/2010/main" val="620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afe Supervisor Seven Sources &amp; Methods of Prevention and Control- How To Protect Yourself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86563" y="4905375"/>
            <a:ext cx="609600" cy="60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9769067"/>
          </a:xfrm>
          <a:prstGeom prst="rect">
            <a:avLst/>
          </a:prstGeom>
        </p:spPr>
      </p:pic>
      <p:sp>
        <p:nvSpPr>
          <p:cNvPr id="6" name="Rounded Rectangle 5"/>
          <p:cNvSpPr/>
          <p:nvPr/>
        </p:nvSpPr>
        <p:spPr>
          <a:xfrm>
            <a:off x="5755112" y="2165425"/>
            <a:ext cx="7003077" cy="6089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latin typeface="Arial" charset="0"/>
                <a:ea typeface="ＭＳ Ｐゴシック" charset="-128"/>
                <a:cs typeface="ＭＳ Ｐゴシック" charset="-128"/>
              </a:rPr>
              <a:t>7 Tips for Spill Prevention and Control</a:t>
            </a:r>
          </a:p>
          <a:p>
            <a:pPr lvl="0"/>
            <a:r>
              <a:rPr lang="en-US" sz="3200" dirty="0">
                <a:solidFill>
                  <a:schemeClr val="tx1"/>
                </a:solidFill>
                <a:latin typeface="Arial" charset="0"/>
                <a:ea typeface="ＭＳ Ｐゴシック" charset="-128"/>
                <a:cs typeface="ＭＳ Ｐゴシック" charset="-128"/>
              </a:rPr>
              <a:t> </a:t>
            </a:r>
          </a:p>
          <a:p>
            <a:pPr marL="228600" lvl="0" indent="-228600">
              <a:buFont typeface="+mj-lt"/>
              <a:buAutoNum type="arabicPeriod" startAt="2"/>
            </a:pPr>
            <a:r>
              <a:rPr lang="en-US" sz="3200" dirty="0">
                <a:solidFill>
                  <a:schemeClr val="tx1"/>
                </a:solidFill>
                <a:latin typeface="Arial" charset="0"/>
                <a:ea typeface="ＭＳ Ｐゴシック" charset="-128"/>
                <a:cs typeface="ＭＳ Ｐゴシック" charset="-128"/>
              </a:rPr>
              <a:t> Properly store and label all   chemicals.</a:t>
            </a:r>
          </a:p>
          <a:p>
            <a:pPr marL="228600" lvl="0" indent="-228600">
              <a:buFont typeface="+mj-lt"/>
              <a:buAutoNum type="arabicPeriod" startAt="2"/>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startAt="2"/>
            </a:pPr>
            <a:r>
              <a:rPr lang="en-US" sz="3200" dirty="0">
                <a:solidFill>
                  <a:schemeClr val="tx1"/>
                </a:solidFill>
                <a:latin typeface="Arial" charset="0"/>
                <a:ea typeface="ＭＳ Ｐゴシック" charset="-128"/>
                <a:cs typeface="ＭＳ Ｐゴシック" charset="-128"/>
              </a:rPr>
              <a:t> Inspect, maintain and repair. </a:t>
            </a:r>
          </a:p>
          <a:p>
            <a:pPr marL="912813" lvl="1" indent="-457200">
              <a:buFont typeface="Arial" panose="020B0604020202020204" pitchFamily="34" charset="0"/>
              <a:buChar char="•"/>
            </a:pPr>
            <a:r>
              <a:rPr lang="en-US" sz="3200" dirty="0">
                <a:solidFill>
                  <a:schemeClr val="tx1"/>
                </a:solidFill>
                <a:latin typeface="Arial" charset="0"/>
                <a:ea typeface="ＭＳ Ｐゴシック" charset="-128"/>
              </a:rPr>
              <a:t>Keeps equipment running  	and helps identify hazards.</a:t>
            </a:r>
          </a:p>
          <a:p>
            <a:pPr marL="912813" lvl="1" indent="-457200">
              <a:buFont typeface="Arial" panose="020B0604020202020204" pitchFamily="34" charset="0"/>
              <a:buChar char="•"/>
            </a:pPr>
            <a:r>
              <a:rPr lang="en-US" sz="3200" dirty="0">
                <a:solidFill>
                  <a:schemeClr val="tx1"/>
                </a:solidFill>
                <a:latin typeface="Arial" charset="0"/>
                <a:ea typeface="ＭＳ Ｐゴシック" charset="-128"/>
              </a:rPr>
              <a:t>Drip pans, containment 	barriers or drains 	contain/divert spills.</a:t>
            </a:r>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tx1"/>
                </a:solidFill>
              </a:rPr>
              <a:t>How to Protect Yourself</a:t>
            </a:r>
          </a:p>
        </p:txBody>
      </p:sp>
    </p:spTree>
    <p:extLst>
      <p:ext uri="{BB962C8B-B14F-4D97-AF65-F5344CB8AC3E}">
        <p14:creationId xmlns:p14="http://schemas.microsoft.com/office/powerpoint/2010/main" val="3805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tx1"/>
                </a:solidFill>
              </a:rPr>
              <a:t>How to Protect Yourself</a:t>
            </a:r>
          </a:p>
        </p:txBody>
      </p:sp>
      <p:pic>
        <p:nvPicPr>
          <p:cNvPr id="5" name="Safe Supervisor Seven Sources &amp; Methods of Prevention and Control- How To Protect Yourself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2288" y="5097463"/>
            <a:ext cx="609600" cy="609600"/>
          </a:xfrm>
          <a:prstGeom prst="rect">
            <a:avLst/>
          </a:prstGeom>
        </p:spPr>
      </p:pic>
      <p:sp>
        <p:nvSpPr>
          <p:cNvPr id="6" name="Rounded Rectangle 5"/>
          <p:cNvSpPr/>
          <p:nvPr/>
        </p:nvSpPr>
        <p:spPr>
          <a:xfrm>
            <a:off x="363419" y="2609341"/>
            <a:ext cx="12277962" cy="5509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latin typeface="Arial" charset="0"/>
                <a:ea typeface="ＭＳ Ｐゴシック" charset="-128"/>
                <a:cs typeface="ＭＳ Ｐゴシック" charset="-128"/>
              </a:rPr>
              <a:t>7 Tips for Spill Prevention and Control</a:t>
            </a:r>
          </a:p>
          <a:p>
            <a:pPr lvl="0"/>
            <a:r>
              <a:rPr lang="en-US" sz="3200" dirty="0">
                <a:solidFill>
                  <a:schemeClr val="tx1"/>
                </a:solidFill>
                <a:latin typeface="Arial" charset="0"/>
                <a:ea typeface="ＭＳ Ｐゴシック" charset="-128"/>
                <a:cs typeface="ＭＳ Ｐゴシック" charset="-128"/>
              </a:rPr>
              <a:t> </a:t>
            </a:r>
          </a:p>
          <a:p>
            <a:pPr marL="228600" lvl="0" indent="-228600">
              <a:buFont typeface="+mj-lt"/>
              <a:buAutoNum type="arabicPeriod" startAt="4"/>
            </a:pPr>
            <a:r>
              <a:rPr lang="en-US" sz="3200" dirty="0">
                <a:solidFill>
                  <a:schemeClr val="tx1"/>
                </a:solidFill>
                <a:latin typeface="Arial" charset="0"/>
                <a:ea typeface="ＭＳ Ｐゴシック" charset="-128"/>
                <a:cs typeface="ＭＳ Ｐゴシック" charset="-128"/>
              </a:rPr>
              <a:t> Barricade or mark edges of wet areas and processes to keep  people out when containment isn’t possible.</a:t>
            </a:r>
          </a:p>
          <a:p>
            <a:pPr marL="228600" lvl="0" indent="-228600">
              <a:buFont typeface="+mj-lt"/>
              <a:buAutoNum type="arabicPeriod" startAt="4"/>
            </a:pPr>
            <a:endParaRPr lang="en-US" sz="3200" dirty="0">
              <a:solidFill>
                <a:schemeClr val="tx1"/>
              </a:solidFill>
              <a:latin typeface="Arial" charset="0"/>
              <a:ea typeface="ＭＳ Ｐゴシック" charset="-128"/>
              <a:cs typeface="ＭＳ Ｐゴシック" charset="-128"/>
            </a:endParaRPr>
          </a:p>
          <a:p>
            <a:pPr marL="228600" lvl="0" indent="-228600">
              <a:buFont typeface="+mj-lt"/>
              <a:buAutoNum type="arabicPeriod" startAt="4"/>
            </a:pPr>
            <a:r>
              <a:rPr lang="en-US" sz="3200" dirty="0">
                <a:solidFill>
                  <a:schemeClr val="tx1"/>
                </a:solidFill>
                <a:latin typeface="Arial" charset="0"/>
                <a:ea typeface="ＭＳ Ｐゴシック" charset="-128"/>
                <a:cs typeface="ＭＳ Ｐゴシック" charset="-128"/>
              </a:rPr>
              <a:t> Request training on what to do in a spill emergency. </a:t>
            </a:r>
            <a:r>
              <a:rPr lang="en-US" sz="3200" dirty="0">
                <a:solidFill>
                  <a:schemeClr val="tx1"/>
                </a:solidFill>
                <a:latin typeface="Arial" charset="0"/>
                <a:ea typeface="ＭＳ Ｐゴシック" charset="-128"/>
              </a:rPr>
              <a:t>Some spills can safely be cleaned up. Some spills require special or emergency services.</a:t>
            </a:r>
          </a:p>
        </p:txBody>
      </p:sp>
    </p:spTree>
    <p:extLst>
      <p:ext uri="{BB962C8B-B14F-4D97-AF65-F5344CB8AC3E}">
        <p14:creationId xmlns:p14="http://schemas.microsoft.com/office/powerpoint/2010/main" val="25639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tx1"/>
                </a:solidFill>
              </a:rPr>
              <a:t>How to Protect Yourself</a:t>
            </a:r>
          </a:p>
        </p:txBody>
      </p:sp>
      <p:pic>
        <p:nvPicPr>
          <p:cNvPr id="5" name="Safe Supervisor Seven Sources &amp; Methods of Prevention and Control- How To Protect Yourself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342100" y="6107113"/>
            <a:ext cx="609600" cy="609600"/>
          </a:xfrm>
          <a:prstGeom prst="rect">
            <a:avLst/>
          </a:prstGeom>
        </p:spPr>
      </p:pic>
      <p:sp>
        <p:nvSpPr>
          <p:cNvPr id="6" name="Rounded Rectangle 5"/>
          <p:cNvSpPr/>
          <p:nvPr/>
        </p:nvSpPr>
        <p:spPr>
          <a:xfrm>
            <a:off x="363419" y="1780456"/>
            <a:ext cx="12277962" cy="7560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chemeClr val="tx1"/>
                </a:solidFill>
                <a:latin typeface="Arial" charset="0"/>
                <a:ea typeface="ＭＳ Ｐゴシック" charset="-128"/>
                <a:cs typeface="ＭＳ Ｐゴシック" charset="-128"/>
              </a:rPr>
              <a:t>7 Tips for Spill Prevention and Control</a:t>
            </a:r>
          </a:p>
          <a:p>
            <a:pPr lvl="0"/>
            <a:r>
              <a:rPr lang="en-US" sz="3200" dirty="0">
                <a:solidFill>
                  <a:schemeClr val="tx1"/>
                </a:solidFill>
                <a:latin typeface="Arial" charset="0"/>
                <a:ea typeface="ＭＳ Ｐゴシック" charset="-128"/>
                <a:cs typeface="ＭＳ Ｐゴシック" charset="-128"/>
              </a:rPr>
              <a:t> </a:t>
            </a:r>
          </a:p>
          <a:p>
            <a:pPr marL="228600" lvl="0" indent="-228600">
              <a:buFont typeface="+mj-lt"/>
              <a:buAutoNum type="arabicPeriod" startAt="6"/>
            </a:pPr>
            <a:r>
              <a:rPr lang="en-US" sz="3200" dirty="0">
                <a:solidFill>
                  <a:schemeClr val="tx1"/>
                </a:solidFill>
                <a:latin typeface="Arial" charset="0"/>
                <a:ea typeface="ＭＳ Ｐゴシック" charset="-128"/>
                <a:cs typeface="ＭＳ Ｐゴシック" charset="-128"/>
              </a:rPr>
              <a:t> Ask your supervisor to set up spill kits and ensure:</a:t>
            </a:r>
          </a:p>
          <a:p>
            <a:pPr marL="684213" lvl="1" indent="-228600">
              <a:buFont typeface="+mj-lt"/>
              <a:buAutoNum type="alphaLcPeriod"/>
            </a:pPr>
            <a:r>
              <a:rPr lang="en-US" sz="3200" dirty="0">
                <a:solidFill>
                  <a:schemeClr val="tx1"/>
                </a:solidFill>
                <a:latin typeface="Arial" charset="0"/>
                <a:ea typeface="ＭＳ Ｐゴシック" charset="-128"/>
              </a:rPr>
              <a:t> Kits are clearly marked. </a:t>
            </a:r>
          </a:p>
          <a:p>
            <a:pPr marL="684213" lvl="1" indent="-228600">
              <a:buFont typeface="+mj-lt"/>
              <a:buAutoNum type="alphaLcPeriod"/>
            </a:pPr>
            <a:r>
              <a:rPr lang="en-US" sz="3200" dirty="0">
                <a:solidFill>
                  <a:schemeClr val="tx1"/>
                </a:solidFill>
                <a:latin typeface="Arial" charset="0"/>
                <a:ea typeface="ＭＳ Ｐゴシック" charset="-128"/>
              </a:rPr>
              <a:t> There are enough kits on site and in </a:t>
            </a:r>
            <a:r>
              <a:rPr lang="en-US" sz="3200" b="1" i="1" dirty="0">
                <a:solidFill>
                  <a:schemeClr val="tx1"/>
                </a:solidFill>
                <a:latin typeface="Arial" charset="0"/>
                <a:ea typeface="ＭＳ Ｐゴシック" charset="-128"/>
              </a:rPr>
              <a:t>all</a:t>
            </a:r>
            <a:r>
              <a:rPr lang="en-US" sz="3200" dirty="0">
                <a:solidFill>
                  <a:schemeClr val="tx1"/>
                </a:solidFill>
                <a:latin typeface="Arial" charset="0"/>
                <a:ea typeface="ＭＳ Ｐゴシック" charset="-128"/>
              </a:rPr>
              <a:t> high spill risk 	locations. </a:t>
            </a:r>
          </a:p>
          <a:p>
            <a:pPr marL="684213" lvl="1" indent="-228600">
              <a:buFont typeface="+mj-lt"/>
              <a:buAutoNum type="alphaLcPeriod"/>
            </a:pPr>
            <a:r>
              <a:rPr lang="en-US" sz="3200" dirty="0">
                <a:solidFill>
                  <a:schemeClr val="tx1"/>
                </a:solidFill>
                <a:latin typeface="Arial" charset="0"/>
                <a:ea typeface="ＭＳ Ｐゴシック" charset="-128"/>
              </a:rPr>
              <a:t> Kits are stocked with the right type of absorbent and 	cleaning materials.</a:t>
            </a:r>
          </a:p>
          <a:p>
            <a:pPr marL="684213" lvl="1" indent="-228600">
              <a:buFont typeface="+mj-lt"/>
              <a:buAutoNum type="alphaLcPeriod"/>
            </a:pPr>
            <a:r>
              <a:rPr lang="en-US" sz="3200" dirty="0">
                <a:solidFill>
                  <a:schemeClr val="tx1"/>
                </a:solidFill>
                <a:latin typeface="Arial" charset="0"/>
                <a:ea typeface="ＭＳ Ｐゴシック" charset="-128"/>
              </a:rPr>
              <a:t> Kits are checked on a regular basis and refilled after a 	spill incident.</a:t>
            </a:r>
          </a:p>
          <a:p>
            <a:pPr marL="684213" lvl="1" indent="-228600">
              <a:buFont typeface="+mj-lt"/>
              <a:buAutoNum type="alphaLcPeriod"/>
            </a:pPr>
            <a:endParaRPr lang="en-US" sz="3200" dirty="0">
              <a:solidFill>
                <a:schemeClr val="tx1"/>
              </a:solidFill>
              <a:latin typeface="Arial" charset="0"/>
              <a:ea typeface="ＭＳ Ｐゴシック" charset="-128"/>
            </a:endParaRPr>
          </a:p>
          <a:p>
            <a:pPr marL="228600" lvl="0" indent="-228600">
              <a:buFont typeface="+mj-lt"/>
              <a:buAutoNum type="arabicPeriod" startAt="6"/>
            </a:pPr>
            <a:r>
              <a:rPr lang="en-US" sz="3200" dirty="0">
                <a:solidFill>
                  <a:schemeClr val="tx1"/>
                </a:solidFill>
                <a:latin typeface="Arial" charset="0"/>
                <a:ea typeface="ＭＳ Ｐゴシック" charset="-128"/>
                <a:cs typeface="ＭＳ Ｐゴシック" charset="-128"/>
              </a:rPr>
              <a:t> Ensure all spills are cleaned up immediately and reported. </a:t>
            </a:r>
          </a:p>
          <a:p>
            <a:pPr lvl="0"/>
            <a:endParaRPr lang="en-US" sz="3200" dirty="0">
              <a:solidFill>
                <a:schemeClr val="tx1"/>
              </a:solidFill>
              <a:latin typeface="Arial" charset="0"/>
              <a:ea typeface="ＭＳ Ｐゴシック" charset="-128"/>
            </a:endParaRPr>
          </a:p>
        </p:txBody>
      </p:sp>
    </p:spTree>
    <p:extLst>
      <p:ext uri="{BB962C8B-B14F-4D97-AF65-F5344CB8AC3E}">
        <p14:creationId xmlns:p14="http://schemas.microsoft.com/office/powerpoint/2010/main" val="154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37704" y="844352"/>
            <a:ext cx="5821858" cy="466725"/>
          </a:xfrm>
        </p:spPr>
        <p:txBody>
          <a:bodyPr/>
          <a:lstStyle/>
          <a:p>
            <a:r>
              <a:rPr lang="en-US" dirty="0"/>
              <a:t>What’s at Stake</a:t>
            </a:r>
          </a:p>
        </p:txBody>
      </p:sp>
      <p:sp>
        <p:nvSpPr>
          <p:cNvPr id="3" name="Rectangle 2"/>
          <p:cNvSpPr/>
          <p:nvPr/>
        </p:nvSpPr>
        <p:spPr>
          <a:xfrm>
            <a:off x="0" y="15467"/>
            <a:ext cx="130048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8" y="0"/>
            <a:ext cx="13212881" cy="9753600"/>
          </a:xfrm>
          <a:prstGeom prst="rect">
            <a:avLst/>
          </a:prstGeom>
        </p:spPr>
      </p:pic>
      <p:pic>
        <p:nvPicPr>
          <p:cNvPr id="5" name="Safe Supervisor Seven Sources &amp; Methods of Prevention and Control- Final W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391313" y="4760913"/>
            <a:ext cx="609600" cy="609600"/>
          </a:xfrm>
          <a:prstGeom prst="rect">
            <a:avLst/>
          </a:prstGeom>
        </p:spPr>
      </p:pic>
      <p:sp>
        <p:nvSpPr>
          <p:cNvPr id="4" name="Content Placeholder 1"/>
          <p:cNvSpPr txBox="1">
            <a:spLocks/>
          </p:cNvSpPr>
          <p:nvPr/>
        </p:nvSpPr>
        <p:spPr bwMode="auto">
          <a:xfrm>
            <a:off x="454025" y="631825"/>
            <a:ext cx="8568655" cy="114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9978" tIns="64990" rIns="129978" bIns="64990" numCol="1" anchor="t" anchorCtr="0" compatLnSpc="1">
            <a:prstTxWarp prst="textNoShape">
              <a:avLst/>
            </a:prstTxWarp>
          </a:bodyPr>
          <a:lstStyle>
            <a:lvl1pPr marL="0" indent="0" algn="l" defTabSz="1298575" rtl="0" eaLnBrk="0" fontAlgn="base" hangingPunct="0">
              <a:spcBef>
                <a:spcPct val="20000"/>
              </a:spcBef>
              <a:spcAft>
                <a:spcPct val="0"/>
              </a:spcAft>
              <a:buFont typeface="Arial" charset="0"/>
              <a:buNone/>
              <a:defRPr sz="2600" b="1" kern="1200">
                <a:solidFill>
                  <a:schemeClr val="tx1">
                    <a:lumMod val="75000"/>
                    <a:lumOff val="25000"/>
                  </a:schemeClr>
                </a:solidFill>
                <a:latin typeface="Arial" pitchFamily="34" charset="0"/>
                <a:ea typeface="+mn-ea"/>
                <a:cs typeface="Arial" pitchFamily="34" charset="0"/>
              </a:defRPr>
            </a:lvl1pPr>
            <a:lvl2pPr marL="650875" indent="0" algn="l" defTabSz="1298575" rtl="0" eaLnBrk="0" fontAlgn="base" hangingPunct="0">
              <a:spcBef>
                <a:spcPct val="20000"/>
              </a:spcBef>
              <a:spcAft>
                <a:spcPct val="0"/>
              </a:spcAft>
              <a:buFont typeface="Arial" charset="0"/>
              <a:buNone/>
              <a:defRPr sz="4000" kern="1200">
                <a:solidFill>
                  <a:schemeClr val="tx1"/>
                </a:solidFill>
                <a:latin typeface="+mn-lt"/>
                <a:ea typeface="+mn-ea"/>
                <a:cs typeface="+mn-cs"/>
              </a:defRPr>
            </a:lvl2pPr>
            <a:lvl3pPr marL="1300163" indent="0" algn="l" defTabSz="1298575" rtl="0" eaLnBrk="0" fontAlgn="base" hangingPunct="0">
              <a:spcBef>
                <a:spcPct val="20000"/>
              </a:spcBef>
              <a:spcAft>
                <a:spcPct val="0"/>
              </a:spcAft>
              <a:buFont typeface="Arial" charset="0"/>
              <a:buNone/>
              <a:defRPr sz="3400" kern="1200">
                <a:solidFill>
                  <a:schemeClr val="tx1"/>
                </a:solidFill>
                <a:latin typeface="+mn-lt"/>
                <a:ea typeface="+mn-ea"/>
                <a:cs typeface="+mn-cs"/>
              </a:defRPr>
            </a:lvl3pPr>
            <a:lvl4pPr marL="1949450"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4pPr>
            <a:lvl5pPr marL="2600325" indent="0" algn="l" defTabSz="1298575" rtl="0" eaLnBrk="0" fontAlgn="base" hangingPunct="0">
              <a:spcBef>
                <a:spcPct val="20000"/>
              </a:spcBef>
              <a:spcAft>
                <a:spcPct val="0"/>
              </a:spcAft>
              <a:buFont typeface="Arial" charset="0"/>
              <a:buNone/>
              <a:defRPr sz="2800" kern="1200">
                <a:solidFill>
                  <a:schemeClr val="tx1"/>
                </a:solidFill>
                <a:latin typeface="+mn-lt"/>
                <a:ea typeface="+mn-ea"/>
                <a:cs typeface="+mn-cs"/>
              </a:defRPr>
            </a:lvl5pPr>
            <a:lvl6pPr marL="3574438"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43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4232"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4125" indent="-324946" algn="l" defTabSz="129979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eaLnBrk="1" hangingPunct="1">
              <a:defRPr/>
            </a:pPr>
            <a:r>
              <a:rPr lang="en-US" sz="4400" dirty="0">
                <a:solidFill>
                  <a:schemeClr val="bg1"/>
                </a:solidFill>
              </a:rPr>
              <a:t>Final Word</a:t>
            </a:r>
          </a:p>
        </p:txBody>
      </p:sp>
      <p:sp>
        <p:nvSpPr>
          <p:cNvPr id="7" name="Rectangle 6"/>
          <p:cNvSpPr/>
          <p:nvPr/>
        </p:nvSpPr>
        <p:spPr>
          <a:xfrm>
            <a:off x="1" y="3148608"/>
            <a:ext cx="13199142" cy="2554545"/>
          </a:xfrm>
          <a:prstGeom prst="rect">
            <a:avLst/>
          </a:prstGeom>
          <a:solidFill>
            <a:srgbClr val="FF9900"/>
          </a:solidFill>
        </p:spPr>
        <p:txBody>
          <a:bodyPr wrap="square">
            <a:spAutoFit/>
          </a:bodyPr>
          <a:lstStyle/>
          <a:p>
            <a:pPr lvl="0" algn="ctr" eaLnBrk="0" hangingPunct="0">
              <a:spcBef>
                <a:spcPct val="30000"/>
              </a:spcBef>
              <a:defRPr/>
            </a:pPr>
            <a:r>
              <a:rPr lang="en-US" sz="4000" dirty="0">
                <a:solidFill>
                  <a:schemeClr val="bg1"/>
                </a:solidFill>
                <a:ea typeface="ＭＳ Ｐゴシック" charset="-128"/>
                <a:cs typeface="ＭＳ Ｐゴシック" charset="-128"/>
              </a:rPr>
              <a:t>Remembering the </a:t>
            </a:r>
            <a:r>
              <a:rPr lang="en-US" sz="4000" b="1" u="sng" dirty="0">
                <a:solidFill>
                  <a:schemeClr val="bg1"/>
                </a:solidFill>
                <a:ea typeface="ＭＳ Ｐゴシック" charset="-128"/>
                <a:cs typeface="ＭＳ Ｐゴシック" charset="-128"/>
              </a:rPr>
              <a:t>seven</a:t>
            </a:r>
            <a:r>
              <a:rPr lang="en-US" sz="4000" dirty="0">
                <a:solidFill>
                  <a:schemeClr val="bg1"/>
                </a:solidFill>
                <a:ea typeface="ＭＳ Ｐゴシック" charset="-128"/>
                <a:cs typeface="ＭＳ Ｐゴシック" charset="-128"/>
              </a:rPr>
              <a:t> common sources of workplace spills and </a:t>
            </a:r>
            <a:r>
              <a:rPr lang="en-US" sz="4000" b="1" u="sng" dirty="0">
                <a:solidFill>
                  <a:schemeClr val="bg1"/>
                </a:solidFill>
                <a:ea typeface="ＭＳ Ｐゴシック" charset="-128"/>
                <a:cs typeface="ＭＳ Ｐゴシック" charset="-128"/>
              </a:rPr>
              <a:t>seven</a:t>
            </a:r>
            <a:r>
              <a:rPr lang="en-US" sz="4000" dirty="0">
                <a:solidFill>
                  <a:schemeClr val="bg1"/>
                </a:solidFill>
                <a:ea typeface="ＭＳ Ｐゴシック" charset="-128"/>
                <a:cs typeface="ＭＳ Ｐゴシック" charset="-128"/>
              </a:rPr>
              <a:t> ways to prevent and control them can help make sure spills are more of a minor inconvenience and not a catastrophic event. </a:t>
            </a:r>
          </a:p>
        </p:txBody>
      </p:sp>
    </p:spTree>
    <p:extLst>
      <p:ext uri="{BB962C8B-B14F-4D97-AF65-F5344CB8AC3E}">
        <p14:creationId xmlns:p14="http://schemas.microsoft.com/office/powerpoint/2010/main" val="10865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22362</TotalTime>
  <Words>854</Words>
  <Application>Microsoft Office PowerPoint</Application>
  <PresentationFormat>Custom</PresentationFormat>
  <Paragraphs>134</Paragraphs>
  <Slides>10</Slides>
  <Notes>10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ＭＳ Ｐゴシック</vt:lpstr>
      <vt:lpstr>Arial</vt:lpstr>
      <vt:lpstr>Calibri</vt:lpstr>
      <vt:lpstr>Office Theme</vt:lpstr>
      <vt:lpstr>Click to get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JGH</dc:creator>
  <cp:lastModifiedBy>Natae Bugg</cp:lastModifiedBy>
  <cp:revision>1033</cp:revision>
  <dcterms:created xsi:type="dcterms:W3CDTF">2012-07-09T09:48:13Z</dcterms:created>
  <dcterms:modified xsi:type="dcterms:W3CDTF">2016-06-20T20:25:10Z</dcterms:modified>
</cp:coreProperties>
</file>