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18"/>
  </p:notesMasterIdLst>
  <p:handoutMasterIdLst>
    <p:handoutMasterId r:id="rId19"/>
  </p:handoutMasterIdLst>
  <p:sldIdLst>
    <p:sldId id="278" r:id="rId2"/>
    <p:sldId id="257" r:id="rId3"/>
    <p:sldId id="285" r:id="rId4"/>
    <p:sldId id="286" r:id="rId5"/>
    <p:sldId id="282" r:id="rId6"/>
    <p:sldId id="287" r:id="rId7"/>
    <p:sldId id="288" r:id="rId8"/>
    <p:sldId id="289" r:id="rId9"/>
    <p:sldId id="283" r:id="rId10"/>
    <p:sldId id="290" r:id="rId11"/>
    <p:sldId id="291" r:id="rId12"/>
    <p:sldId id="284" r:id="rId13"/>
    <p:sldId id="279" r:id="rId14"/>
    <p:sldId id="280" r:id="rId15"/>
    <p:sldId id="281" r:id="rId16"/>
    <p:sldId id="277" r:id="rId17"/>
  </p:sldIdLst>
  <p:sldSz cx="13004800" cy="9753600"/>
  <p:notesSz cx="6858000" cy="9144000"/>
  <p:defaultTextStyle>
    <a:defPPr>
      <a:defRPr lang="en-US"/>
    </a:defPPr>
    <a:lvl1pPr algn="l" rtl="0" fontAlgn="base">
      <a:spcBef>
        <a:spcPct val="0"/>
      </a:spcBef>
      <a:spcAft>
        <a:spcPct val="0"/>
      </a:spcAft>
      <a:defRPr sz="2600" kern="1200">
        <a:solidFill>
          <a:schemeClr val="tx1"/>
        </a:solidFill>
        <a:latin typeface="Arial" charset="0"/>
        <a:ea typeface="ＭＳ Ｐゴシック" pitchFamily="34" charset="-128"/>
        <a:cs typeface="Arial" charset="0"/>
      </a:defRPr>
    </a:lvl1pPr>
    <a:lvl2pPr marL="455613" indent="1588" algn="l" rtl="0" fontAlgn="base">
      <a:spcBef>
        <a:spcPct val="0"/>
      </a:spcBef>
      <a:spcAft>
        <a:spcPct val="0"/>
      </a:spcAft>
      <a:defRPr sz="2600" kern="1200">
        <a:solidFill>
          <a:schemeClr val="tx1"/>
        </a:solidFill>
        <a:latin typeface="Arial" charset="0"/>
        <a:ea typeface="ＭＳ Ｐゴシック" pitchFamily="34" charset="-128"/>
        <a:cs typeface="Arial" charset="0"/>
      </a:defRPr>
    </a:lvl2pPr>
    <a:lvl3pPr marL="912813" indent="1588" algn="l" rtl="0" fontAlgn="base">
      <a:spcBef>
        <a:spcPct val="0"/>
      </a:spcBef>
      <a:spcAft>
        <a:spcPct val="0"/>
      </a:spcAft>
      <a:defRPr sz="2600" kern="1200">
        <a:solidFill>
          <a:schemeClr val="tx1"/>
        </a:solidFill>
        <a:latin typeface="Arial" charset="0"/>
        <a:ea typeface="ＭＳ Ｐゴシック" pitchFamily="34" charset="-128"/>
        <a:cs typeface="Arial" charset="0"/>
      </a:defRPr>
    </a:lvl3pPr>
    <a:lvl4pPr marL="1370013" indent="1588" algn="l" rtl="0" fontAlgn="base">
      <a:spcBef>
        <a:spcPct val="0"/>
      </a:spcBef>
      <a:spcAft>
        <a:spcPct val="0"/>
      </a:spcAft>
      <a:defRPr sz="2600" kern="1200">
        <a:solidFill>
          <a:schemeClr val="tx1"/>
        </a:solidFill>
        <a:latin typeface="Arial" charset="0"/>
        <a:ea typeface="ＭＳ Ｐゴシック" pitchFamily="34" charset="-128"/>
        <a:cs typeface="Arial" charset="0"/>
      </a:defRPr>
    </a:lvl4pPr>
    <a:lvl5pPr marL="1827213" indent="1588" algn="l" rtl="0" fontAlgn="base">
      <a:spcBef>
        <a:spcPct val="0"/>
      </a:spcBef>
      <a:spcAft>
        <a:spcPct val="0"/>
      </a:spcAft>
      <a:defRPr sz="2600" kern="1200">
        <a:solidFill>
          <a:schemeClr val="tx1"/>
        </a:solidFill>
        <a:latin typeface="Arial" charset="0"/>
        <a:ea typeface="ＭＳ Ｐゴシック" pitchFamily="34" charset="-128"/>
        <a:cs typeface="Arial" charset="0"/>
      </a:defRPr>
    </a:lvl5pPr>
    <a:lvl6pPr marL="2286000" algn="l" defTabSz="914400" rtl="0" eaLnBrk="1" latinLnBrk="0" hangingPunct="1">
      <a:defRPr sz="2600" kern="1200">
        <a:solidFill>
          <a:schemeClr val="tx1"/>
        </a:solidFill>
        <a:latin typeface="Arial" charset="0"/>
        <a:ea typeface="ＭＳ Ｐゴシック" pitchFamily="34" charset="-128"/>
        <a:cs typeface="Arial" charset="0"/>
      </a:defRPr>
    </a:lvl6pPr>
    <a:lvl7pPr marL="2743200" algn="l" defTabSz="914400" rtl="0" eaLnBrk="1" latinLnBrk="0" hangingPunct="1">
      <a:defRPr sz="2600" kern="1200">
        <a:solidFill>
          <a:schemeClr val="tx1"/>
        </a:solidFill>
        <a:latin typeface="Arial" charset="0"/>
        <a:ea typeface="ＭＳ Ｐゴシック" pitchFamily="34" charset="-128"/>
        <a:cs typeface="Arial" charset="0"/>
      </a:defRPr>
    </a:lvl7pPr>
    <a:lvl8pPr marL="3200400" algn="l" defTabSz="914400" rtl="0" eaLnBrk="1" latinLnBrk="0" hangingPunct="1">
      <a:defRPr sz="2600" kern="1200">
        <a:solidFill>
          <a:schemeClr val="tx1"/>
        </a:solidFill>
        <a:latin typeface="Arial" charset="0"/>
        <a:ea typeface="ＭＳ Ｐゴシック" pitchFamily="34" charset="-128"/>
        <a:cs typeface="Arial" charset="0"/>
      </a:defRPr>
    </a:lvl8pPr>
    <a:lvl9pPr marL="3657600" algn="l" defTabSz="914400" rtl="0" eaLnBrk="1" latinLnBrk="0" hangingPunct="1">
      <a:defRPr sz="2600" kern="1200">
        <a:solidFill>
          <a:schemeClr val="tx1"/>
        </a:solidFill>
        <a:latin typeface="Arial" charset="0"/>
        <a:ea typeface="ＭＳ Ｐゴシック" pitchFamily="34" charset="-128"/>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000000"/>
    <a:srgbClr val="FF9900"/>
    <a:srgbClr val="009900"/>
    <a:srgbClr val="A80000"/>
    <a:srgbClr val="700000"/>
    <a:srgbClr val="F8F8F8"/>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10" autoAdjust="0"/>
    <p:restoredTop sz="59887" autoAdjust="0"/>
  </p:normalViewPr>
  <p:slideViewPr>
    <p:cSldViewPr snapToGrid="0">
      <p:cViewPr>
        <p:scale>
          <a:sx n="40" d="100"/>
          <a:sy n="40" d="100"/>
        </p:scale>
        <p:origin x="-1830" y="-72"/>
      </p:cViewPr>
      <p:guideLst>
        <p:guide orient="horz" pos="3072"/>
        <p:guide pos="4096"/>
      </p:guideLst>
    </p:cSldViewPr>
  </p:slideViewPr>
  <p:outlineViewPr>
    <p:cViewPr>
      <p:scale>
        <a:sx n="33" d="100"/>
        <a:sy n="33" d="100"/>
      </p:scale>
      <p:origin x="3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4" d="100"/>
          <a:sy n="64" d="100"/>
        </p:scale>
        <p:origin x="-3096" y="-8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cs typeface="Arial" charset="0"/>
              </a:defRPr>
            </a:lvl1pPr>
          </a:lstStyle>
          <a:p>
            <a:pPr>
              <a:defRPr/>
            </a:pPr>
            <a:fld id="{4058D0BD-B6E4-4729-BE30-D50DB24F0122}" type="datetimeFigureOut">
              <a:rPr lang="en-US"/>
              <a:pPr>
                <a:defRPr/>
              </a:pPr>
              <a:t>10/29/2015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cs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cs typeface="Arial" charset="0"/>
              </a:defRPr>
            </a:lvl1pPr>
          </a:lstStyle>
          <a:p>
            <a:pPr>
              <a:defRPr/>
            </a:pPr>
            <a:fld id="{E1CF0A60-0ADC-45B5-B906-F81DC23F6081}" type="slidenum">
              <a:rPr lang="en-US"/>
              <a:pPr>
                <a:defRPr/>
              </a:pPr>
              <a:t>‹#›</a:t>
            </a:fld>
            <a:endParaRPr lang="en-US" dirty="0"/>
          </a:p>
        </p:txBody>
      </p:sp>
    </p:spTree>
    <p:extLst>
      <p:ext uri="{BB962C8B-B14F-4D97-AF65-F5344CB8AC3E}">
        <p14:creationId xmlns:p14="http://schemas.microsoft.com/office/powerpoint/2010/main" val="9149537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ＭＳ Ｐゴシック" charset="-128"/>
                <a:cs typeface="+mn-cs"/>
              </a:defRPr>
            </a:lvl1pPr>
          </a:lstStyle>
          <a:p>
            <a:pPr>
              <a:defRPr/>
            </a:pPr>
            <a:fld id="{602EC7E5-8781-4162-BA81-D3583AFF610E}" type="slidenum">
              <a:rPr lang="en-US"/>
              <a:pPr>
                <a:defRPr/>
              </a:pPr>
              <a:t>‹#›</a:t>
            </a:fld>
            <a:endParaRPr lang="en-US" dirty="0"/>
          </a:p>
        </p:txBody>
      </p:sp>
    </p:spTree>
    <p:extLst>
      <p:ext uri="{BB962C8B-B14F-4D97-AF65-F5344CB8AC3E}">
        <p14:creationId xmlns:p14="http://schemas.microsoft.com/office/powerpoint/2010/main" val="33888353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Arial" charset="0"/>
        <a:ea typeface="ＭＳ Ｐゴシック" charset="-128"/>
        <a:cs typeface="ＭＳ Ｐゴシック" charset="-128"/>
      </a:defRPr>
    </a:lvl1pPr>
    <a:lvl2pPr marL="455613" algn="l" rtl="0" eaLnBrk="0" fontAlgn="base" hangingPunct="0">
      <a:spcBef>
        <a:spcPct val="30000"/>
      </a:spcBef>
      <a:spcAft>
        <a:spcPct val="0"/>
      </a:spcAft>
      <a:defRPr sz="1100" kern="1200">
        <a:solidFill>
          <a:schemeClr val="tx1"/>
        </a:solidFill>
        <a:latin typeface="Arial" charset="0"/>
        <a:ea typeface="ＭＳ Ｐゴシック" charset="-128"/>
        <a:cs typeface="+mn-cs"/>
      </a:defRPr>
    </a:lvl2pPr>
    <a:lvl3pPr marL="912813" algn="l" rtl="0" eaLnBrk="0" fontAlgn="base" hangingPunct="0">
      <a:spcBef>
        <a:spcPct val="30000"/>
      </a:spcBef>
      <a:spcAft>
        <a:spcPct val="0"/>
      </a:spcAft>
      <a:defRPr sz="1100" kern="1200">
        <a:solidFill>
          <a:schemeClr val="tx1"/>
        </a:solidFill>
        <a:latin typeface="Arial" charset="0"/>
        <a:ea typeface="ＭＳ Ｐゴシック" charset="-128"/>
        <a:cs typeface="+mn-cs"/>
      </a:defRPr>
    </a:lvl3pPr>
    <a:lvl4pPr marL="1370013" algn="l" rtl="0" eaLnBrk="0" fontAlgn="base" hangingPunct="0">
      <a:spcBef>
        <a:spcPct val="30000"/>
      </a:spcBef>
      <a:spcAft>
        <a:spcPct val="0"/>
      </a:spcAft>
      <a:defRPr sz="1100" kern="1200">
        <a:solidFill>
          <a:schemeClr val="tx1"/>
        </a:solidFill>
        <a:latin typeface="Arial" charset="0"/>
        <a:ea typeface="ＭＳ Ｐゴシック" charset="-128"/>
        <a:cs typeface="+mn-cs"/>
      </a:defRPr>
    </a:lvl4pPr>
    <a:lvl5pPr marL="1827213" algn="l" rtl="0" eaLnBrk="0" fontAlgn="base" hangingPunct="0">
      <a:spcBef>
        <a:spcPct val="30000"/>
      </a:spcBef>
      <a:spcAft>
        <a:spcPct val="0"/>
      </a:spcAft>
      <a:defRPr sz="1100" kern="1200">
        <a:solidFill>
          <a:schemeClr val="tx1"/>
        </a:solidFill>
        <a:latin typeface="Arial" charset="0"/>
        <a:ea typeface="ＭＳ Ｐゴシック" charset="-128"/>
        <a:cs typeface="+mn-cs"/>
      </a:defRPr>
    </a:lvl5pPr>
    <a:lvl6pPr marL="2285534" algn="l" defTabSz="914213" rtl="0" eaLnBrk="1" latinLnBrk="0" hangingPunct="1">
      <a:defRPr sz="1100" kern="1200">
        <a:solidFill>
          <a:schemeClr val="tx1"/>
        </a:solidFill>
        <a:latin typeface="+mn-lt"/>
        <a:ea typeface="+mn-ea"/>
        <a:cs typeface="+mn-cs"/>
      </a:defRPr>
    </a:lvl6pPr>
    <a:lvl7pPr marL="2742637" algn="l" defTabSz="914213" rtl="0" eaLnBrk="1" latinLnBrk="0" hangingPunct="1">
      <a:defRPr sz="1100" kern="1200">
        <a:solidFill>
          <a:schemeClr val="tx1"/>
        </a:solidFill>
        <a:latin typeface="+mn-lt"/>
        <a:ea typeface="+mn-ea"/>
        <a:cs typeface="+mn-cs"/>
      </a:defRPr>
    </a:lvl7pPr>
    <a:lvl8pPr marL="3199745" algn="l" defTabSz="914213" rtl="0" eaLnBrk="1" latinLnBrk="0" hangingPunct="1">
      <a:defRPr sz="1100" kern="1200">
        <a:solidFill>
          <a:schemeClr val="tx1"/>
        </a:solidFill>
        <a:latin typeface="+mn-lt"/>
        <a:ea typeface="+mn-ea"/>
        <a:cs typeface="+mn-cs"/>
      </a:defRPr>
    </a:lvl8pPr>
    <a:lvl9pPr marL="3656852" algn="l" defTabSz="914213"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pitchFamily="34" charset="-128"/>
              </a:defRPr>
            </a:lvl1pPr>
            <a:lvl2pPr marL="742950" indent="-285750" eaLnBrk="0" hangingPunct="0">
              <a:defRPr sz="2600">
                <a:solidFill>
                  <a:schemeClr val="tx1"/>
                </a:solidFill>
                <a:latin typeface="Arial" charset="0"/>
                <a:ea typeface="ＭＳ Ｐゴシック" pitchFamily="34" charset="-128"/>
              </a:defRPr>
            </a:lvl2pPr>
            <a:lvl3pPr marL="1143000" indent="-228600" eaLnBrk="0" hangingPunct="0">
              <a:defRPr sz="2600">
                <a:solidFill>
                  <a:schemeClr val="tx1"/>
                </a:solidFill>
                <a:latin typeface="Arial" charset="0"/>
                <a:ea typeface="ＭＳ Ｐゴシック" pitchFamily="34" charset="-128"/>
              </a:defRPr>
            </a:lvl3pPr>
            <a:lvl4pPr marL="1600200" indent="-228600" eaLnBrk="0" hangingPunct="0">
              <a:defRPr sz="2600">
                <a:solidFill>
                  <a:schemeClr val="tx1"/>
                </a:solidFill>
                <a:latin typeface="Arial" charset="0"/>
                <a:ea typeface="ＭＳ Ｐゴシック" pitchFamily="34" charset="-128"/>
              </a:defRPr>
            </a:lvl4pPr>
            <a:lvl5pPr marL="2057400" indent="-228600" eaLnBrk="0" hangingPunct="0">
              <a:defRPr sz="2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600">
                <a:solidFill>
                  <a:schemeClr val="tx1"/>
                </a:solidFill>
                <a:latin typeface="Arial" charset="0"/>
                <a:ea typeface="ＭＳ Ｐゴシック" pitchFamily="34" charset="-128"/>
              </a:defRPr>
            </a:lvl9pPr>
          </a:lstStyle>
          <a:p>
            <a:pPr eaLnBrk="1" hangingPunct="1"/>
            <a:fld id="{A0B14E92-E096-4D4A-B537-226AD215D729}" type="slidenum">
              <a:rPr lang="en-US" sz="1200" smtClean="0"/>
              <a:pPr eaLnBrk="1" hangingPunct="1"/>
              <a:t>1</a:t>
            </a:fld>
            <a:endParaRPr lang="en-US" sz="1200" smtClean="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ea typeface="ＭＳ Ｐゴシック" pitchFamily="34" charset="-128"/>
              </a:rPr>
              <a:t>(Next Slide)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Arial" charset="0"/>
                <a:ea typeface="ＭＳ Ｐゴシック" charset="-128"/>
                <a:cs typeface="ＭＳ Ｐゴシック" charset="-128"/>
              </a:rPr>
              <a:t>HOW TO PROTECT YOURSELF</a:t>
            </a:r>
          </a:p>
          <a:p>
            <a:endParaRPr lang="en-US" dirty="0" smtClean="0"/>
          </a:p>
          <a:p>
            <a:r>
              <a:rPr lang="en-US" sz="1100" b="1" kern="1200" dirty="0" smtClean="0">
                <a:solidFill>
                  <a:schemeClr val="tx1"/>
                </a:solidFill>
                <a:effectLst/>
                <a:latin typeface="Arial" charset="0"/>
                <a:ea typeface="ＭＳ Ｐゴシック" charset="-128"/>
                <a:cs typeface="ＭＳ Ｐゴシック" charset="-128"/>
              </a:rPr>
              <a:t>PHYSICAL HAZARDS</a:t>
            </a:r>
          </a:p>
          <a:p>
            <a:r>
              <a:rPr lang="en-US" sz="1100" kern="1200" dirty="0" smtClean="0">
                <a:solidFill>
                  <a:schemeClr val="tx1"/>
                </a:solidFill>
                <a:effectLst/>
                <a:latin typeface="Arial" charset="0"/>
                <a:ea typeface="ＭＳ Ｐゴシック" charset="-128"/>
                <a:cs typeface="ＭＳ Ｐゴシック" charset="-128"/>
              </a:rPr>
              <a:t> </a:t>
            </a:r>
          </a:p>
          <a:p>
            <a:r>
              <a:rPr lang="en-US" sz="1100" b="1" kern="1200" dirty="0" smtClean="0">
                <a:solidFill>
                  <a:schemeClr val="tx1"/>
                </a:solidFill>
                <a:effectLst/>
                <a:latin typeface="Arial" charset="0"/>
                <a:ea typeface="ＭＳ Ｐゴシック" charset="-128"/>
                <a:cs typeface="ＭＳ Ｐゴシック" charset="-128"/>
              </a:rPr>
              <a:t>Flammable</a:t>
            </a:r>
            <a:r>
              <a:rPr lang="en-US" sz="1100" kern="1200" dirty="0" smtClean="0">
                <a:solidFill>
                  <a:schemeClr val="tx1"/>
                </a:solidFill>
                <a:effectLst/>
                <a:latin typeface="Arial" charset="0"/>
                <a:ea typeface="ＭＳ Ｐゴシック" charset="-128"/>
                <a:cs typeface="ＭＳ Ｐゴシック" charset="-128"/>
              </a:rPr>
              <a:t>  - Ability to ignite easily, like fires or explosions; also combustible</a:t>
            </a:r>
          </a:p>
          <a:p>
            <a:r>
              <a:rPr lang="en-US" sz="1100" kern="1200" dirty="0" smtClean="0">
                <a:solidFill>
                  <a:schemeClr val="tx1"/>
                </a:solidFill>
                <a:effectLst/>
                <a:latin typeface="Arial" charset="0"/>
                <a:ea typeface="ＭＳ Ｐゴシック" charset="-128"/>
                <a:cs typeface="ＭＳ Ｐゴシック" charset="-128"/>
              </a:rPr>
              <a:t> </a:t>
            </a:r>
          </a:p>
          <a:p>
            <a:r>
              <a:rPr lang="en-US" sz="1100" b="1" kern="1200" dirty="0" smtClean="0">
                <a:solidFill>
                  <a:schemeClr val="tx1"/>
                </a:solidFill>
                <a:effectLst/>
                <a:latin typeface="Arial" charset="0"/>
                <a:ea typeface="ＭＳ Ｐゴシック" charset="-128"/>
                <a:cs typeface="ＭＳ Ｐゴシック" charset="-128"/>
              </a:rPr>
              <a:t>Oxidizing</a:t>
            </a:r>
            <a:r>
              <a:rPr lang="en-US" sz="1100" kern="1200" dirty="0" smtClean="0">
                <a:solidFill>
                  <a:schemeClr val="tx1"/>
                </a:solidFill>
                <a:effectLst/>
                <a:latin typeface="Arial" charset="0"/>
                <a:ea typeface="ＭＳ Ｐゴシック" charset="-128"/>
                <a:cs typeface="ＭＳ Ｐゴシック" charset="-128"/>
              </a:rPr>
              <a:t> - Cause or intensify a fire or cause a fire or explosion.</a:t>
            </a:r>
          </a:p>
          <a:p>
            <a:r>
              <a:rPr lang="en-US" sz="1100" kern="1200" dirty="0" smtClean="0">
                <a:solidFill>
                  <a:schemeClr val="tx1"/>
                </a:solidFill>
                <a:effectLst/>
                <a:latin typeface="Arial" charset="0"/>
                <a:ea typeface="ＭＳ Ｐゴシック" charset="-128"/>
                <a:cs typeface="ＭＳ Ｐゴシック" charset="-128"/>
              </a:rPr>
              <a:t> </a:t>
            </a:r>
          </a:p>
          <a:p>
            <a:r>
              <a:rPr lang="en-US" sz="1100" b="1" kern="1200" dirty="0" smtClean="0">
                <a:solidFill>
                  <a:schemeClr val="tx1"/>
                </a:solidFill>
                <a:effectLst/>
                <a:latin typeface="Arial" charset="0"/>
                <a:ea typeface="ＭＳ Ｐゴシック" charset="-128"/>
                <a:cs typeface="ＭＳ Ｐゴシック" charset="-128"/>
              </a:rPr>
              <a:t>Compressed Gas </a:t>
            </a:r>
            <a:r>
              <a:rPr lang="en-US" sz="1100" kern="1200" dirty="0" smtClean="0">
                <a:solidFill>
                  <a:schemeClr val="tx1"/>
                </a:solidFill>
                <a:effectLst/>
                <a:latin typeface="Arial" charset="0"/>
                <a:ea typeface="ＭＳ Ｐゴシック" charset="-128"/>
                <a:cs typeface="ＭＳ Ｐゴシック" charset="-128"/>
              </a:rPr>
              <a:t>- Compressed, liquefied, or dissolved gases pressurized inside a cylinder or container, which may explode if heated.</a:t>
            </a:r>
          </a:p>
          <a:p>
            <a:r>
              <a:rPr lang="en-US" sz="1100" kern="1200" dirty="0" smtClean="0">
                <a:solidFill>
                  <a:schemeClr val="tx1"/>
                </a:solidFill>
                <a:effectLst/>
                <a:latin typeface="Arial" charset="0"/>
                <a:ea typeface="ＭＳ Ｐゴシック" charset="-128"/>
                <a:cs typeface="ＭＳ Ｐゴシック" charset="-128"/>
              </a:rPr>
              <a:t> </a:t>
            </a:r>
          </a:p>
          <a:p>
            <a:r>
              <a:rPr lang="en-US" sz="1100" b="1" kern="1200" dirty="0" smtClean="0">
                <a:solidFill>
                  <a:schemeClr val="tx1"/>
                </a:solidFill>
                <a:effectLst/>
                <a:latin typeface="Arial" charset="0"/>
                <a:ea typeface="ＭＳ Ｐゴシック" charset="-128"/>
                <a:cs typeface="ＭＳ Ｐゴシック" charset="-128"/>
              </a:rPr>
              <a:t>Corrosives</a:t>
            </a:r>
            <a:r>
              <a:rPr lang="en-US" sz="1100" kern="1200" dirty="0" smtClean="0">
                <a:solidFill>
                  <a:schemeClr val="tx1"/>
                </a:solidFill>
                <a:effectLst/>
                <a:latin typeface="Arial" charset="0"/>
                <a:ea typeface="ＭＳ Ｐゴシック" charset="-128"/>
                <a:cs typeface="ＭＳ Ｐゴシック" charset="-128"/>
              </a:rPr>
              <a:t> - Chemically damage or destroy metals. </a:t>
            </a:r>
          </a:p>
          <a:p>
            <a:endParaRPr lang="en-US" dirty="0" smtClean="0"/>
          </a:p>
          <a:p>
            <a:endParaRPr lang="en-US" dirty="0" smtClean="0"/>
          </a:p>
          <a:p>
            <a:r>
              <a:rPr lang="en-US" dirty="0" smtClean="0"/>
              <a:t>(Next</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10</a:t>
            </a:fld>
            <a:endParaRPr lang="en-US" dirty="0"/>
          </a:p>
        </p:txBody>
      </p:sp>
    </p:spTree>
    <p:extLst>
      <p:ext uri="{BB962C8B-B14F-4D97-AF65-F5344CB8AC3E}">
        <p14:creationId xmlns:p14="http://schemas.microsoft.com/office/powerpoint/2010/main" val="2366991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Arial" charset="0"/>
                <a:ea typeface="ＭＳ Ｐゴシック" charset="-128"/>
                <a:cs typeface="ＭＳ Ｐゴシック" charset="-128"/>
              </a:rPr>
              <a:t>HOW TO PROTECT YOURSELF</a:t>
            </a:r>
          </a:p>
          <a:p>
            <a:endParaRPr lang="en-US" b="1" dirty="0" smtClean="0"/>
          </a:p>
          <a:p>
            <a:r>
              <a:rPr lang="en-US" sz="1100" b="1" kern="1200" dirty="0" smtClean="0">
                <a:solidFill>
                  <a:schemeClr val="tx1"/>
                </a:solidFill>
                <a:effectLst/>
                <a:latin typeface="Arial" charset="0"/>
                <a:ea typeface="ＭＳ Ｐゴシック" charset="-128"/>
                <a:cs typeface="ＭＳ Ｐゴシック" charset="-128"/>
              </a:rPr>
              <a:t>HEALTH HAZARDS</a:t>
            </a:r>
          </a:p>
          <a:p>
            <a:r>
              <a:rPr lang="en-US" sz="1100" kern="1200" dirty="0" smtClean="0">
                <a:solidFill>
                  <a:schemeClr val="tx1"/>
                </a:solidFill>
                <a:effectLst/>
                <a:latin typeface="Arial" charset="0"/>
                <a:ea typeface="ＭＳ Ｐゴシック" charset="-128"/>
                <a:cs typeface="ＭＳ Ｐゴシック" charset="-128"/>
              </a:rPr>
              <a:t> </a:t>
            </a:r>
          </a:p>
          <a:p>
            <a:r>
              <a:rPr lang="en-US" sz="1100" b="1" kern="1200" dirty="0" smtClean="0">
                <a:solidFill>
                  <a:schemeClr val="tx1"/>
                </a:solidFill>
                <a:effectLst/>
                <a:latin typeface="Arial" charset="0"/>
                <a:ea typeface="ＭＳ Ｐゴシック" charset="-128"/>
                <a:cs typeface="ＭＳ Ｐゴシック" charset="-128"/>
              </a:rPr>
              <a:t>Acutely Toxic </a:t>
            </a:r>
            <a:r>
              <a:rPr lang="en-US" sz="1100" kern="1200" dirty="0" smtClean="0">
                <a:solidFill>
                  <a:schemeClr val="tx1"/>
                </a:solidFill>
                <a:effectLst/>
                <a:latin typeface="Arial" charset="0"/>
                <a:ea typeface="ＭＳ Ｐゴシック" charset="-128"/>
                <a:cs typeface="ＭＳ Ｐゴシック" charset="-128"/>
              </a:rPr>
              <a:t>- Fatal, toxic, or harmful if inhaled, swallowed, or following skin contact.</a:t>
            </a:r>
          </a:p>
          <a:p>
            <a:r>
              <a:rPr lang="en-US" sz="1100" kern="1200" dirty="0" smtClean="0">
                <a:solidFill>
                  <a:schemeClr val="tx1"/>
                </a:solidFill>
                <a:effectLst/>
                <a:latin typeface="Arial" charset="0"/>
                <a:ea typeface="ＭＳ Ｐゴシック" charset="-128"/>
                <a:cs typeface="ＭＳ Ｐゴシック" charset="-128"/>
              </a:rPr>
              <a:t> </a:t>
            </a:r>
          </a:p>
          <a:p>
            <a:r>
              <a:rPr lang="en-US" sz="1100" b="1" kern="1200" dirty="0" smtClean="0">
                <a:solidFill>
                  <a:schemeClr val="tx1"/>
                </a:solidFill>
                <a:effectLst/>
                <a:latin typeface="Arial" charset="0"/>
                <a:ea typeface="ＭＳ Ｐゴシック" charset="-128"/>
                <a:cs typeface="ＭＳ Ｐゴシック" charset="-128"/>
              </a:rPr>
              <a:t>Corrosives</a:t>
            </a:r>
            <a:r>
              <a:rPr lang="en-US" sz="1100" kern="1200" dirty="0" smtClean="0">
                <a:solidFill>
                  <a:schemeClr val="tx1"/>
                </a:solidFill>
                <a:effectLst/>
                <a:latin typeface="Arial" charset="0"/>
                <a:ea typeface="ＭＳ Ｐゴシック" charset="-128"/>
                <a:cs typeface="ＭＳ Ｐゴシック" charset="-128"/>
              </a:rPr>
              <a:t> - Causes severe skin burns or eye irritation.</a:t>
            </a:r>
          </a:p>
          <a:p>
            <a:r>
              <a:rPr lang="en-US" sz="1100" kern="1200" dirty="0" smtClean="0">
                <a:solidFill>
                  <a:schemeClr val="tx1"/>
                </a:solidFill>
                <a:effectLst/>
                <a:latin typeface="Arial" charset="0"/>
                <a:ea typeface="ＭＳ Ｐゴシック" charset="-128"/>
                <a:cs typeface="ＭＳ Ｐゴシック" charset="-128"/>
              </a:rPr>
              <a:t> </a:t>
            </a:r>
          </a:p>
          <a:p>
            <a:r>
              <a:rPr lang="en-US" sz="1100" b="1" kern="1200" dirty="0" smtClean="0">
                <a:solidFill>
                  <a:schemeClr val="tx1"/>
                </a:solidFill>
                <a:effectLst/>
                <a:latin typeface="Arial" charset="0"/>
                <a:ea typeface="ＭＳ Ｐゴシック" charset="-128"/>
                <a:cs typeface="ＭＳ Ｐゴシック" charset="-128"/>
              </a:rPr>
              <a:t>Irritants</a:t>
            </a:r>
            <a:r>
              <a:rPr lang="en-US" sz="1100" kern="1200" dirty="0" smtClean="0">
                <a:solidFill>
                  <a:schemeClr val="tx1"/>
                </a:solidFill>
                <a:effectLst/>
                <a:latin typeface="Arial" charset="0"/>
                <a:ea typeface="ＭＳ Ｐゴシック" charset="-128"/>
                <a:cs typeface="ＭＳ Ｐゴシック" charset="-128"/>
              </a:rPr>
              <a:t> - Damage to skin, eye, or organs, but less severe than toxics or corrosives.</a:t>
            </a:r>
          </a:p>
          <a:p>
            <a:r>
              <a:rPr lang="en-US" sz="1100" kern="1200" dirty="0" smtClean="0">
                <a:solidFill>
                  <a:schemeClr val="tx1"/>
                </a:solidFill>
                <a:effectLst/>
                <a:latin typeface="Arial" charset="0"/>
                <a:ea typeface="ＭＳ Ｐゴシック" charset="-128"/>
                <a:cs typeface="ＭＳ Ｐゴシック" charset="-128"/>
              </a:rPr>
              <a:t> </a:t>
            </a:r>
          </a:p>
          <a:p>
            <a:r>
              <a:rPr lang="en-US" sz="1100" b="1" kern="1200" dirty="0" smtClean="0">
                <a:solidFill>
                  <a:schemeClr val="tx1"/>
                </a:solidFill>
                <a:effectLst/>
                <a:latin typeface="Arial" charset="0"/>
                <a:ea typeface="ＭＳ Ｐゴシック" charset="-128"/>
                <a:cs typeface="ＭＳ Ｐゴシック" charset="-128"/>
              </a:rPr>
              <a:t>Health Hazards </a:t>
            </a:r>
            <a:r>
              <a:rPr lang="en-US" sz="1100" kern="1200" dirty="0" smtClean="0">
                <a:solidFill>
                  <a:schemeClr val="tx1"/>
                </a:solidFill>
                <a:effectLst/>
                <a:latin typeface="Arial" charset="0"/>
                <a:ea typeface="ＭＳ Ｐゴシック" charset="-128"/>
                <a:cs typeface="ＭＳ Ｐゴシック" charset="-128"/>
              </a:rPr>
              <a:t>- Hazards that cause cancer, genetic defects, and reproductive problems.</a:t>
            </a:r>
          </a:p>
          <a:p>
            <a:r>
              <a:rPr lang="en-US" sz="1100" kern="1200" dirty="0" smtClean="0">
                <a:solidFill>
                  <a:schemeClr val="tx1"/>
                </a:solidFill>
                <a:effectLst/>
                <a:latin typeface="Arial" charset="0"/>
                <a:ea typeface="ＭＳ Ｐゴシック" charset="-128"/>
                <a:cs typeface="ＭＳ Ｐゴシック" charset="-128"/>
              </a:rPr>
              <a:t> </a:t>
            </a:r>
          </a:p>
          <a:p>
            <a:r>
              <a:rPr lang="en-US" sz="1100" b="1" kern="1200" dirty="0" smtClean="0">
                <a:solidFill>
                  <a:schemeClr val="tx1"/>
                </a:solidFill>
                <a:effectLst/>
                <a:latin typeface="Arial" charset="0"/>
                <a:ea typeface="ＭＳ Ｐゴシック" charset="-128"/>
                <a:cs typeface="ＭＳ Ｐゴシック" charset="-128"/>
              </a:rPr>
              <a:t>Biohazardous infectious materials </a:t>
            </a:r>
            <a:r>
              <a:rPr lang="en-US" sz="1100" kern="1200" dirty="0" smtClean="0">
                <a:solidFill>
                  <a:schemeClr val="tx1"/>
                </a:solidFill>
                <a:effectLst/>
                <a:latin typeface="Arial" charset="0"/>
                <a:ea typeface="ＭＳ Ｐゴシック" charset="-128"/>
                <a:cs typeface="ＭＳ Ｐゴシック" charset="-128"/>
              </a:rPr>
              <a:t>- Blood, waste, or other material tainted with bacteria, parasites, or viruses.</a:t>
            </a:r>
          </a:p>
          <a:p>
            <a:endParaRPr lang="en-US" dirty="0" smtClean="0"/>
          </a:p>
          <a:p>
            <a:endParaRPr lang="en-US" dirty="0" smtClean="0"/>
          </a:p>
          <a:p>
            <a:r>
              <a:rPr lang="en-US" dirty="0" smtClean="0"/>
              <a:t>(Next</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11</a:t>
            </a:fld>
            <a:endParaRPr lang="en-US" dirty="0"/>
          </a:p>
        </p:txBody>
      </p:sp>
    </p:spTree>
    <p:extLst>
      <p:ext uri="{BB962C8B-B14F-4D97-AF65-F5344CB8AC3E}">
        <p14:creationId xmlns:p14="http://schemas.microsoft.com/office/powerpoint/2010/main" val="2366991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Arial" charset="0"/>
                <a:ea typeface="ＭＳ Ｐゴシック" charset="-128"/>
                <a:cs typeface="ＭＳ Ｐゴシック" charset="-128"/>
              </a:rPr>
              <a:t>FINAL WORD</a:t>
            </a:r>
          </a:p>
          <a:p>
            <a:endParaRPr lang="en-US" dirty="0" smtClean="0"/>
          </a:p>
          <a:p>
            <a:r>
              <a:rPr lang="en-US" sz="1100" kern="1200" dirty="0" smtClean="0">
                <a:solidFill>
                  <a:schemeClr val="tx1"/>
                </a:solidFill>
                <a:effectLst/>
                <a:latin typeface="Arial" charset="0"/>
                <a:ea typeface="ＭＳ Ｐゴシック" charset="-128"/>
                <a:cs typeface="ＭＳ Ｐゴシック" charset="-128"/>
              </a:rPr>
              <a:t>A pictogram with its distinctive red, diamond-shape border is an indicator of the type of hazard you will be working with or near. You should know all 9 pictograms and which hazards they represent. Use the information in this Safety Talk to recognize hazardous products and to stay safe.</a:t>
            </a:r>
            <a:endParaRPr lang="en-US" dirty="0" smtClean="0"/>
          </a:p>
          <a:p>
            <a:endParaRPr lang="en-US" dirty="0" smtClean="0"/>
          </a:p>
          <a:p>
            <a:r>
              <a:rPr lang="en-US" dirty="0" smtClean="0"/>
              <a:t>(Next</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12</a:t>
            </a:fld>
            <a:endParaRPr lang="en-US" dirty="0"/>
          </a:p>
        </p:txBody>
      </p:sp>
    </p:spTree>
    <p:extLst>
      <p:ext uri="{BB962C8B-B14F-4D97-AF65-F5344CB8AC3E}">
        <p14:creationId xmlns:p14="http://schemas.microsoft.com/office/powerpoint/2010/main" val="2492296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13</a:t>
            </a:fld>
            <a:endParaRPr lang="en-US" dirty="0"/>
          </a:p>
        </p:txBody>
      </p:sp>
    </p:spTree>
    <p:extLst>
      <p:ext uri="{BB962C8B-B14F-4D97-AF65-F5344CB8AC3E}">
        <p14:creationId xmlns:p14="http://schemas.microsoft.com/office/powerpoint/2010/main" val="2830588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pitchFamily="34" charset="-128"/>
              </a:defRPr>
            </a:lvl1pPr>
            <a:lvl2pPr marL="742950" indent="-285750" eaLnBrk="0" hangingPunct="0">
              <a:defRPr sz="2600">
                <a:solidFill>
                  <a:schemeClr val="tx1"/>
                </a:solidFill>
                <a:latin typeface="Arial" charset="0"/>
                <a:ea typeface="ＭＳ Ｐゴシック" pitchFamily="34" charset="-128"/>
              </a:defRPr>
            </a:lvl2pPr>
            <a:lvl3pPr marL="1143000" indent="-228600" eaLnBrk="0" hangingPunct="0">
              <a:defRPr sz="2600">
                <a:solidFill>
                  <a:schemeClr val="tx1"/>
                </a:solidFill>
                <a:latin typeface="Arial" charset="0"/>
                <a:ea typeface="ＭＳ Ｐゴシック" pitchFamily="34" charset="-128"/>
              </a:defRPr>
            </a:lvl3pPr>
            <a:lvl4pPr marL="1600200" indent="-228600" eaLnBrk="0" hangingPunct="0">
              <a:defRPr sz="2600">
                <a:solidFill>
                  <a:schemeClr val="tx1"/>
                </a:solidFill>
                <a:latin typeface="Arial" charset="0"/>
                <a:ea typeface="ＭＳ Ｐゴシック" pitchFamily="34" charset="-128"/>
              </a:defRPr>
            </a:lvl4pPr>
            <a:lvl5pPr marL="2057400" indent="-228600" eaLnBrk="0" hangingPunct="0">
              <a:defRPr sz="2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600">
                <a:solidFill>
                  <a:schemeClr val="tx1"/>
                </a:solidFill>
                <a:latin typeface="Arial" charset="0"/>
                <a:ea typeface="ＭＳ Ｐゴシック" pitchFamily="34" charset="-128"/>
              </a:defRPr>
            </a:lvl9pPr>
          </a:lstStyle>
          <a:p>
            <a:pPr eaLnBrk="1" hangingPunct="1"/>
            <a:fld id="{0040B45D-B909-4E45-8538-E652B034F011}" type="slidenum">
              <a:rPr lang="en-US" sz="1200" smtClean="0"/>
              <a:pPr eaLnBrk="1" hangingPunct="1"/>
              <a:t>16</a:t>
            </a:fld>
            <a:endParaRPr lang="en-US" sz="1200"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34" charset="-128"/>
              </a:rPr>
              <a:t>(Next Slide)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kern="1200" dirty="0" smtClean="0">
                <a:solidFill>
                  <a:schemeClr val="tx1"/>
                </a:solidFill>
                <a:effectLst/>
                <a:latin typeface="Arial" charset="0"/>
                <a:ea typeface="ＭＳ Ｐゴシック" charset="-128"/>
                <a:cs typeface="ＭＳ Ｐゴシック" charset="-128"/>
              </a:rPr>
              <a:t>TITLE</a:t>
            </a:r>
          </a:p>
          <a:p>
            <a:endParaRPr lang="en-US" sz="1100" kern="1200" dirty="0" smtClean="0">
              <a:solidFill>
                <a:schemeClr val="tx1"/>
              </a:solidFill>
              <a:effectLst/>
              <a:latin typeface="Arial" charset="0"/>
              <a:ea typeface="ＭＳ Ｐゴシック" charset="-128"/>
              <a:cs typeface="ＭＳ Ｐゴシック" charset="-128"/>
            </a:endParaRPr>
          </a:p>
          <a:p>
            <a:r>
              <a:rPr lang="en-US" sz="1100" kern="1200" dirty="0" smtClean="0">
                <a:solidFill>
                  <a:schemeClr val="tx1"/>
                </a:solidFill>
                <a:effectLst/>
                <a:latin typeface="Arial" charset="0"/>
                <a:ea typeface="ＭＳ Ｐゴシック" charset="-128"/>
                <a:cs typeface="ＭＳ Ｐゴシック" charset="-128"/>
              </a:rPr>
              <a:t>WHMIS Pictograms</a:t>
            </a:r>
          </a:p>
          <a:p>
            <a:endParaRPr lang="en-US" dirty="0" smtClean="0">
              <a:ea typeface="ＭＳ Ｐゴシック" pitchFamily="34" charset="-128"/>
            </a:endParaRPr>
          </a:p>
          <a:p>
            <a:r>
              <a:rPr lang="en-US" dirty="0" smtClean="0">
                <a:ea typeface="ＭＳ Ｐゴシック" pitchFamily="34" charset="-128"/>
              </a:rPr>
              <a:t>(Next slide)</a:t>
            </a: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pitchFamily="34" charset="-128"/>
              </a:defRPr>
            </a:lvl1pPr>
            <a:lvl2pPr marL="742950" indent="-285750" eaLnBrk="0" hangingPunct="0">
              <a:defRPr sz="2600">
                <a:solidFill>
                  <a:schemeClr val="tx1"/>
                </a:solidFill>
                <a:latin typeface="Arial" charset="0"/>
                <a:ea typeface="ＭＳ Ｐゴシック" pitchFamily="34" charset="-128"/>
              </a:defRPr>
            </a:lvl2pPr>
            <a:lvl3pPr marL="1143000" indent="-228600" eaLnBrk="0" hangingPunct="0">
              <a:defRPr sz="2600">
                <a:solidFill>
                  <a:schemeClr val="tx1"/>
                </a:solidFill>
                <a:latin typeface="Arial" charset="0"/>
                <a:ea typeface="ＭＳ Ｐゴシック" pitchFamily="34" charset="-128"/>
              </a:defRPr>
            </a:lvl3pPr>
            <a:lvl4pPr marL="1600200" indent="-228600" eaLnBrk="0" hangingPunct="0">
              <a:defRPr sz="2600">
                <a:solidFill>
                  <a:schemeClr val="tx1"/>
                </a:solidFill>
                <a:latin typeface="Arial" charset="0"/>
                <a:ea typeface="ＭＳ Ｐゴシック" pitchFamily="34" charset="-128"/>
              </a:defRPr>
            </a:lvl4pPr>
            <a:lvl5pPr marL="2057400" indent="-228600" eaLnBrk="0" hangingPunct="0">
              <a:defRPr sz="2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600">
                <a:solidFill>
                  <a:schemeClr val="tx1"/>
                </a:solidFill>
                <a:latin typeface="Arial" charset="0"/>
                <a:ea typeface="ＭＳ Ｐゴシック" pitchFamily="34" charset="-128"/>
              </a:defRPr>
            </a:lvl9pPr>
          </a:lstStyle>
          <a:p>
            <a:pPr eaLnBrk="1" hangingPunct="1"/>
            <a:fld id="{60188C27-931F-4CD0-B10F-A0B7D5F3BD20}" type="slidenum">
              <a:rPr lang="en-US" sz="1200" smtClean="0"/>
              <a:pPr eaLnBrk="1" hangingPunct="1"/>
              <a:t>2</a:t>
            </a:fld>
            <a:endParaRPr lang="en-US" sz="12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kern="1200" dirty="0" smtClean="0">
                <a:solidFill>
                  <a:schemeClr val="tx1"/>
                </a:solidFill>
                <a:effectLst/>
                <a:latin typeface="Arial" charset="0"/>
                <a:ea typeface="ＭＳ Ｐゴシック" charset="-128"/>
                <a:cs typeface="ＭＳ Ｐゴシック" charset="-128"/>
              </a:rPr>
              <a:t>INTRO</a:t>
            </a:r>
          </a:p>
          <a:p>
            <a:endParaRPr lang="en-US" dirty="0" smtClean="0">
              <a:ea typeface="ＭＳ Ｐゴシック" pitchFamily="34" charset="-128"/>
            </a:endParaRPr>
          </a:p>
          <a:p>
            <a:r>
              <a:rPr lang="en-US" sz="1100" kern="1200" dirty="0" smtClean="0">
                <a:solidFill>
                  <a:schemeClr val="tx1"/>
                </a:solidFill>
                <a:effectLst/>
                <a:latin typeface="Arial" charset="0"/>
                <a:ea typeface="ＭＳ Ｐゴシック" charset="-128"/>
                <a:cs typeface="ＭＳ Ｐゴシック" charset="-128"/>
              </a:rPr>
              <a:t>Staying safe is paramount when working with or near hazardous chemicals. The first step towards safety is recognizing them. To do that, WHMIS 2015 uses pictograms, or representative images, to identify hazards on product labels and safety data sheets.</a:t>
            </a:r>
          </a:p>
          <a:p>
            <a:endParaRPr lang="en-US" dirty="0" smtClean="0">
              <a:ea typeface="ＭＳ Ｐゴシック" pitchFamily="34" charset="-128"/>
            </a:endParaRPr>
          </a:p>
          <a:p>
            <a:r>
              <a:rPr lang="en-US" dirty="0" smtClean="0">
                <a:ea typeface="ＭＳ Ｐゴシック" pitchFamily="34" charset="-128"/>
              </a:rPr>
              <a:t>(Next slide)</a:t>
            </a: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pitchFamily="34" charset="-128"/>
              </a:defRPr>
            </a:lvl1pPr>
            <a:lvl2pPr marL="742950" indent="-285750" eaLnBrk="0" hangingPunct="0">
              <a:defRPr sz="2600">
                <a:solidFill>
                  <a:schemeClr val="tx1"/>
                </a:solidFill>
                <a:latin typeface="Arial" charset="0"/>
                <a:ea typeface="ＭＳ Ｐゴシック" pitchFamily="34" charset="-128"/>
              </a:defRPr>
            </a:lvl2pPr>
            <a:lvl3pPr marL="1143000" indent="-228600" eaLnBrk="0" hangingPunct="0">
              <a:defRPr sz="2600">
                <a:solidFill>
                  <a:schemeClr val="tx1"/>
                </a:solidFill>
                <a:latin typeface="Arial" charset="0"/>
                <a:ea typeface="ＭＳ Ｐゴシック" pitchFamily="34" charset="-128"/>
              </a:defRPr>
            </a:lvl3pPr>
            <a:lvl4pPr marL="1600200" indent="-228600" eaLnBrk="0" hangingPunct="0">
              <a:defRPr sz="2600">
                <a:solidFill>
                  <a:schemeClr val="tx1"/>
                </a:solidFill>
                <a:latin typeface="Arial" charset="0"/>
                <a:ea typeface="ＭＳ Ｐゴシック" pitchFamily="34" charset="-128"/>
              </a:defRPr>
            </a:lvl4pPr>
            <a:lvl5pPr marL="2057400" indent="-228600" eaLnBrk="0" hangingPunct="0">
              <a:defRPr sz="2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600">
                <a:solidFill>
                  <a:schemeClr val="tx1"/>
                </a:solidFill>
                <a:latin typeface="Arial" charset="0"/>
                <a:ea typeface="ＭＳ Ｐゴシック" pitchFamily="34" charset="-128"/>
              </a:defRPr>
            </a:lvl9pPr>
          </a:lstStyle>
          <a:p>
            <a:pPr eaLnBrk="1" hangingPunct="1"/>
            <a:fld id="{60188C27-931F-4CD0-B10F-A0B7D5F3BD20}" type="slidenum">
              <a:rPr lang="en-US" sz="1200" smtClean="0"/>
              <a:pPr eaLnBrk="1" hangingPunct="1"/>
              <a:t>3</a:t>
            </a:fld>
            <a:endParaRPr lang="en-US" sz="12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kern="1200" dirty="0" smtClean="0">
                <a:solidFill>
                  <a:schemeClr val="tx1"/>
                </a:solidFill>
                <a:effectLst/>
                <a:latin typeface="Arial" charset="0"/>
                <a:ea typeface="ＭＳ Ｐゴシック" charset="-128"/>
                <a:cs typeface="ＭＳ Ｐゴシック" charset="-128"/>
              </a:rPr>
              <a:t>INTRO</a:t>
            </a:r>
          </a:p>
          <a:p>
            <a:endParaRPr lang="en-US" sz="1100" kern="1200" dirty="0" smtClean="0">
              <a:solidFill>
                <a:schemeClr val="tx1"/>
              </a:solidFill>
              <a:effectLst/>
              <a:latin typeface="Arial" charset="0"/>
              <a:ea typeface="ＭＳ Ｐゴシック" charset="-128"/>
              <a:cs typeface="ＭＳ Ｐゴシック" charset="-128"/>
            </a:endParaRPr>
          </a:p>
          <a:p>
            <a:r>
              <a:rPr lang="en-US" sz="1100" kern="1200" dirty="0" smtClean="0">
                <a:solidFill>
                  <a:schemeClr val="tx1"/>
                </a:solidFill>
                <a:effectLst/>
                <a:latin typeface="Arial" charset="0"/>
                <a:ea typeface="ＭＳ Ｐゴシック" charset="-128"/>
                <a:cs typeface="ＭＳ Ｐゴシック" charset="-128"/>
              </a:rPr>
              <a:t>In this Safety Talk, we’ll discuss the two categories of hazards, discover which WHMIS 2015 hazards don’t have pictograms, and learn how to identify WHMIS 2015 pictograms.</a:t>
            </a:r>
            <a:endParaRPr lang="en-US" dirty="0" smtClean="0">
              <a:ea typeface="ＭＳ Ｐゴシック" pitchFamily="34" charset="-128"/>
            </a:endParaRPr>
          </a:p>
          <a:p>
            <a:endParaRPr lang="en-US" dirty="0" smtClean="0">
              <a:ea typeface="ＭＳ Ｐゴシック" pitchFamily="34" charset="-128"/>
            </a:endParaRPr>
          </a:p>
          <a:p>
            <a:r>
              <a:rPr lang="en-US" dirty="0" smtClean="0">
                <a:ea typeface="ＭＳ Ｐゴシック" pitchFamily="34" charset="-128"/>
              </a:rPr>
              <a:t>(Next slide)</a:t>
            </a: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pitchFamily="34" charset="-128"/>
              </a:defRPr>
            </a:lvl1pPr>
            <a:lvl2pPr marL="742950" indent="-285750" eaLnBrk="0" hangingPunct="0">
              <a:defRPr sz="2600">
                <a:solidFill>
                  <a:schemeClr val="tx1"/>
                </a:solidFill>
                <a:latin typeface="Arial" charset="0"/>
                <a:ea typeface="ＭＳ Ｐゴシック" pitchFamily="34" charset="-128"/>
              </a:defRPr>
            </a:lvl2pPr>
            <a:lvl3pPr marL="1143000" indent="-228600" eaLnBrk="0" hangingPunct="0">
              <a:defRPr sz="2600">
                <a:solidFill>
                  <a:schemeClr val="tx1"/>
                </a:solidFill>
                <a:latin typeface="Arial" charset="0"/>
                <a:ea typeface="ＭＳ Ｐゴシック" pitchFamily="34" charset="-128"/>
              </a:defRPr>
            </a:lvl3pPr>
            <a:lvl4pPr marL="1600200" indent="-228600" eaLnBrk="0" hangingPunct="0">
              <a:defRPr sz="2600">
                <a:solidFill>
                  <a:schemeClr val="tx1"/>
                </a:solidFill>
                <a:latin typeface="Arial" charset="0"/>
                <a:ea typeface="ＭＳ Ｐゴシック" pitchFamily="34" charset="-128"/>
              </a:defRPr>
            </a:lvl4pPr>
            <a:lvl5pPr marL="2057400" indent="-228600" eaLnBrk="0" hangingPunct="0">
              <a:defRPr sz="2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600">
                <a:solidFill>
                  <a:schemeClr val="tx1"/>
                </a:solidFill>
                <a:latin typeface="Arial" charset="0"/>
                <a:ea typeface="ＭＳ Ｐゴシック" pitchFamily="34" charset="-128"/>
              </a:defRPr>
            </a:lvl9pPr>
          </a:lstStyle>
          <a:p>
            <a:pPr eaLnBrk="1" hangingPunct="1"/>
            <a:fld id="{60188C27-931F-4CD0-B10F-A0B7D5F3BD20}" type="slidenum">
              <a:rPr lang="en-US" sz="1200" smtClean="0"/>
              <a:pPr eaLnBrk="1" hangingPunct="1"/>
              <a:t>4</a:t>
            </a:fld>
            <a:endParaRPr lang="en-US" sz="12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Arial" charset="0"/>
                <a:ea typeface="ＭＳ Ｐゴシック" charset="-128"/>
                <a:cs typeface="ＭＳ Ｐゴシック" charset="-128"/>
              </a:rPr>
              <a:t>WHAT CAN GO WRONG</a:t>
            </a:r>
          </a:p>
          <a:p>
            <a:endParaRPr lang="en-US" dirty="0" smtClean="0"/>
          </a:p>
          <a:p>
            <a:r>
              <a:rPr lang="en-US" sz="1100" kern="1200" dirty="0" smtClean="0">
                <a:solidFill>
                  <a:schemeClr val="tx1"/>
                </a:solidFill>
                <a:effectLst/>
                <a:latin typeface="Arial" charset="0"/>
                <a:ea typeface="ＭＳ Ｐゴシック" charset="-128"/>
                <a:cs typeface="ＭＳ Ｐゴシック" charset="-128"/>
              </a:rPr>
              <a:t>In WHMIS 2015, there are 9 pictograms divided into two categories that you’ll need to be able to identify. These categories are physical hazards and health hazards. There are 4 pictograms in the physical hazards category and 5 in the health hazards category.	</a:t>
            </a:r>
            <a:endParaRPr lang="en-US" dirty="0" smtClean="0"/>
          </a:p>
          <a:p>
            <a:endParaRPr lang="en-US" dirty="0" smtClean="0"/>
          </a:p>
          <a:p>
            <a:r>
              <a:rPr lang="en-US" dirty="0" smtClean="0"/>
              <a:t>(Next slide)</a:t>
            </a:r>
            <a:endParaRPr lang="en-US" dirty="0"/>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5</a:t>
            </a:fld>
            <a:endParaRPr lang="en-US" dirty="0"/>
          </a:p>
        </p:txBody>
      </p:sp>
    </p:spTree>
    <p:extLst>
      <p:ext uri="{BB962C8B-B14F-4D97-AF65-F5344CB8AC3E}">
        <p14:creationId xmlns:p14="http://schemas.microsoft.com/office/powerpoint/2010/main" val="3380821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Arial" charset="0"/>
                <a:ea typeface="ＭＳ Ｐゴシック" charset="-128"/>
                <a:cs typeface="ＭＳ Ｐゴシック" charset="-128"/>
              </a:rPr>
              <a:t>WHAT CAN GO WRONG</a:t>
            </a:r>
          </a:p>
          <a:p>
            <a:endParaRPr lang="en-US" dirty="0" smtClean="0"/>
          </a:p>
          <a:p>
            <a:r>
              <a:rPr lang="en-US" sz="1100" kern="1200" dirty="0" smtClean="0">
                <a:solidFill>
                  <a:schemeClr val="tx1"/>
                </a:solidFill>
                <a:effectLst/>
                <a:latin typeface="Arial" charset="0"/>
                <a:ea typeface="ＭＳ Ｐゴシック" charset="-128"/>
                <a:cs typeface="ＭＳ Ｐゴシック" charset="-128"/>
              </a:rPr>
              <a:t>The physical hazards pictograms are:</a:t>
            </a:r>
          </a:p>
          <a:p>
            <a:pPr marL="171450" indent="-171450">
              <a:buFont typeface="Arial" panose="020B0604020202020204" pitchFamily="34" charset="0"/>
              <a:buChar char="•"/>
            </a:pPr>
            <a:r>
              <a:rPr lang="en-US" sz="1100" kern="1200" dirty="0" smtClean="0">
                <a:solidFill>
                  <a:schemeClr val="tx1"/>
                </a:solidFill>
                <a:effectLst/>
                <a:latin typeface="Arial" charset="0"/>
                <a:ea typeface="ＭＳ Ｐゴシック" charset="-128"/>
                <a:cs typeface="ＭＳ Ｐゴシック" charset="-128"/>
              </a:rPr>
              <a:t>Flammable</a:t>
            </a:r>
          </a:p>
          <a:p>
            <a:pPr marL="171450" indent="-171450">
              <a:buFont typeface="Arial" panose="020B0604020202020204" pitchFamily="34" charset="0"/>
              <a:buChar char="•"/>
            </a:pPr>
            <a:r>
              <a:rPr lang="en-US" sz="1100" kern="1200" dirty="0" smtClean="0">
                <a:solidFill>
                  <a:schemeClr val="tx1"/>
                </a:solidFill>
                <a:effectLst/>
                <a:latin typeface="Arial" charset="0"/>
                <a:ea typeface="ＭＳ Ｐゴシック" charset="-128"/>
                <a:cs typeface="ＭＳ Ｐゴシック" charset="-128"/>
              </a:rPr>
              <a:t>Oxidizing</a:t>
            </a:r>
          </a:p>
          <a:p>
            <a:pPr marL="171450" indent="-171450">
              <a:buFont typeface="Arial" panose="020B0604020202020204" pitchFamily="34" charset="0"/>
              <a:buChar char="•"/>
            </a:pPr>
            <a:r>
              <a:rPr lang="en-US" sz="1100" kern="1200" dirty="0" smtClean="0">
                <a:solidFill>
                  <a:schemeClr val="tx1"/>
                </a:solidFill>
                <a:effectLst/>
                <a:latin typeface="Arial" charset="0"/>
                <a:ea typeface="ＭＳ Ｐゴシック" charset="-128"/>
                <a:cs typeface="ＭＳ Ｐゴシック" charset="-128"/>
              </a:rPr>
              <a:t>Compressed gas; and</a:t>
            </a:r>
          </a:p>
          <a:p>
            <a:pPr marL="171450" indent="-171450">
              <a:buFont typeface="Arial" panose="020B0604020202020204" pitchFamily="34" charset="0"/>
              <a:buChar char="•"/>
            </a:pPr>
            <a:r>
              <a:rPr lang="en-US" sz="1100" kern="1200" dirty="0" smtClean="0">
                <a:solidFill>
                  <a:schemeClr val="tx1"/>
                </a:solidFill>
                <a:effectLst/>
                <a:latin typeface="Arial" charset="0"/>
                <a:ea typeface="ＭＳ Ｐゴシック" charset="-128"/>
                <a:cs typeface="ＭＳ Ｐゴシック" charset="-128"/>
              </a:rPr>
              <a:t>Corrosives</a:t>
            </a:r>
          </a:p>
          <a:p>
            <a:pPr marL="0" indent="0">
              <a:buFont typeface="Arial" panose="020B0604020202020204" pitchFamily="34" charset="0"/>
              <a:buNone/>
            </a:pPr>
            <a:r>
              <a:rPr lang="en-US" sz="1100" kern="1200" dirty="0" smtClean="0">
                <a:solidFill>
                  <a:schemeClr val="tx1"/>
                </a:solidFill>
                <a:effectLst/>
                <a:latin typeface="Arial" charset="0"/>
                <a:ea typeface="ＭＳ Ｐゴシック" charset="-128"/>
                <a:cs typeface="ＭＳ Ｐゴシック" charset="-128"/>
              </a:rPr>
              <a:t> </a:t>
            </a:r>
          </a:p>
          <a:p>
            <a:r>
              <a:rPr lang="en-US" sz="1100" kern="1200" dirty="0" smtClean="0">
                <a:solidFill>
                  <a:schemeClr val="tx1"/>
                </a:solidFill>
                <a:effectLst/>
                <a:latin typeface="Arial" charset="0"/>
                <a:ea typeface="ＭＳ Ｐゴシック" charset="-128"/>
                <a:cs typeface="ＭＳ Ｐゴシック" charset="-128"/>
              </a:rPr>
              <a:t>The health hazard pictograms are:</a:t>
            </a:r>
          </a:p>
          <a:p>
            <a:pPr marL="171450" indent="-171450">
              <a:buFont typeface="Arial" panose="020B0604020202020204" pitchFamily="34" charset="0"/>
              <a:buChar char="•"/>
            </a:pPr>
            <a:r>
              <a:rPr lang="en-US" sz="1100" kern="1200" dirty="0" smtClean="0">
                <a:solidFill>
                  <a:schemeClr val="tx1"/>
                </a:solidFill>
                <a:effectLst/>
                <a:latin typeface="Arial" charset="0"/>
                <a:ea typeface="ＭＳ Ｐゴシック" charset="-128"/>
                <a:cs typeface="ＭＳ Ｐゴシック" charset="-128"/>
              </a:rPr>
              <a:t>Acutely toxic</a:t>
            </a:r>
          </a:p>
          <a:p>
            <a:pPr marL="171450" indent="-171450">
              <a:buFont typeface="Arial" panose="020B0604020202020204" pitchFamily="34" charset="0"/>
              <a:buChar char="•"/>
            </a:pPr>
            <a:r>
              <a:rPr lang="en-US" sz="1100" kern="1200" dirty="0" smtClean="0">
                <a:solidFill>
                  <a:schemeClr val="tx1"/>
                </a:solidFill>
                <a:effectLst/>
                <a:latin typeface="Arial" charset="0"/>
                <a:ea typeface="ＭＳ Ｐゴシック" charset="-128"/>
                <a:cs typeface="ＭＳ Ｐゴシック" charset="-128"/>
              </a:rPr>
              <a:t>Corrosives</a:t>
            </a:r>
          </a:p>
          <a:p>
            <a:pPr marL="171450" indent="-171450">
              <a:buFont typeface="Arial" panose="020B0604020202020204" pitchFamily="34" charset="0"/>
              <a:buChar char="•"/>
            </a:pPr>
            <a:r>
              <a:rPr lang="en-US" sz="1100" kern="1200" dirty="0" smtClean="0">
                <a:solidFill>
                  <a:schemeClr val="tx1"/>
                </a:solidFill>
                <a:effectLst/>
                <a:latin typeface="Arial" charset="0"/>
                <a:ea typeface="ＭＳ Ｐゴシック" charset="-128"/>
                <a:cs typeface="ＭＳ Ｐゴシック" charset="-128"/>
              </a:rPr>
              <a:t>Irritants</a:t>
            </a:r>
          </a:p>
          <a:p>
            <a:pPr marL="171450" indent="-171450">
              <a:buFont typeface="Arial" panose="020B0604020202020204" pitchFamily="34" charset="0"/>
              <a:buChar char="•"/>
            </a:pPr>
            <a:r>
              <a:rPr lang="en-US" sz="1100" kern="1200" dirty="0" smtClean="0">
                <a:solidFill>
                  <a:schemeClr val="tx1"/>
                </a:solidFill>
                <a:effectLst/>
                <a:latin typeface="Arial" charset="0"/>
                <a:ea typeface="ＭＳ Ｐゴシック" charset="-128"/>
                <a:cs typeface="ＭＳ Ｐゴシック" charset="-128"/>
              </a:rPr>
              <a:t>Health hazards; and</a:t>
            </a:r>
          </a:p>
          <a:p>
            <a:pPr marL="171450" indent="-171450">
              <a:buFont typeface="Arial" panose="020B0604020202020204" pitchFamily="34" charset="0"/>
              <a:buChar char="•"/>
            </a:pPr>
            <a:r>
              <a:rPr lang="en-US" sz="1100" kern="1200" dirty="0" smtClean="0">
                <a:solidFill>
                  <a:schemeClr val="tx1"/>
                </a:solidFill>
                <a:effectLst/>
                <a:latin typeface="Arial" charset="0"/>
                <a:ea typeface="ＭＳ Ｐゴシック" charset="-128"/>
                <a:cs typeface="ＭＳ Ｐゴシック" charset="-128"/>
              </a:rPr>
              <a:t>Biohazardous infectious materials</a:t>
            </a:r>
          </a:p>
          <a:p>
            <a:endParaRPr lang="en-US" dirty="0" smtClean="0"/>
          </a:p>
          <a:p>
            <a:endParaRPr lang="en-US" dirty="0" smtClean="0"/>
          </a:p>
          <a:p>
            <a:r>
              <a:rPr lang="en-US" dirty="0" smtClean="0"/>
              <a:t>(Next slide)</a:t>
            </a:r>
            <a:endParaRPr lang="en-US" dirty="0"/>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6</a:t>
            </a:fld>
            <a:endParaRPr lang="en-US" dirty="0"/>
          </a:p>
        </p:txBody>
      </p:sp>
    </p:spTree>
    <p:extLst>
      <p:ext uri="{BB962C8B-B14F-4D97-AF65-F5344CB8AC3E}">
        <p14:creationId xmlns:p14="http://schemas.microsoft.com/office/powerpoint/2010/main" val="3380821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Arial" charset="0"/>
                <a:ea typeface="ＭＳ Ｐゴシック" charset="-128"/>
                <a:cs typeface="ＭＳ Ｐゴシック" charset="-128"/>
              </a:rPr>
              <a:t>WHAT CAN GO WRONG</a:t>
            </a:r>
          </a:p>
          <a:p>
            <a:endParaRPr lang="en-US" dirty="0" smtClean="0"/>
          </a:p>
          <a:p>
            <a:r>
              <a:rPr lang="en-US" sz="1100" kern="1200" dirty="0" smtClean="0">
                <a:solidFill>
                  <a:schemeClr val="tx1"/>
                </a:solidFill>
                <a:effectLst/>
                <a:latin typeface="Arial" charset="0"/>
                <a:ea typeface="ＭＳ Ｐゴシック" charset="-128"/>
                <a:cs typeface="ＭＳ Ｐゴシック" charset="-128"/>
              </a:rPr>
              <a:t>Did you notice that Corrosives are both a physical and a health hazard? While it falls into both categories, the corrosive pictogram represents different types of damage. Physical corrosives damage metals, whereas health corrosives cause severe damage to eyes and skin.</a:t>
            </a:r>
            <a:endParaRPr lang="en-US" dirty="0" smtClean="0"/>
          </a:p>
          <a:p>
            <a:endParaRPr lang="en-US" dirty="0" smtClean="0"/>
          </a:p>
          <a:p>
            <a:r>
              <a:rPr lang="en-US" dirty="0" smtClean="0"/>
              <a:t>(Next slide)</a:t>
            </a:r>
            <a:endParaRPr lang="en-US" dirty="0"/>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7</a:t>
            </a:fld>
            <a:endParaRPr lang="en-US" dirty="0"/>
          </a:p>
        </p:txBody>
      </p:sp>
    </p:spTree>
    <p:extLst>
      <p:ext uri="{BB962C8B-B14F-4D97-AF65-F5344CB8AC3E}">
        <p14:creationId xmlns:p14="http://schemas.microsoft.com/office/powerpoint/2010/main" val="3380821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Arial" charset="0"/>
                <a:ea typeface="ＭＳ Ｐゴシック" charset="-128"/>
                <a:cs typeface="ＭＳ Ｐゴシック" charset="-128"/>
              </a:rPr>
              <a:t>WHAT CAN GO WRONG</a:t>
            </a:r>
          </a:p>
          <a:p>
            <a:endParaRPr lang="en-US" dirty="0" smtClean="0"/>
          </a:p>
          <a:p>
            <a:r>
              <a:rPr lang="en-US" sz="1100" kern="1200" dirty="0" smtClean="0">
                <a:solidFill>
                  <a:schemeClr val="tx1"/>
                </a:solidFill>
                <a:effectLst/>
                <a:latin typeface="Arial" charset="0"/>
                <a:ea typeface="ＭＳ Ｐゴシック" charset="-128"/>
                <a:cs typeface="ＭＳ Ｐゴシック" charset="-128"/>
              </a:rPr>
              <a:t>Additionally, there are hazards covered by WHMIS 2015 which don’t have pictograms. A few of these hazards are</a:t>
            </a:r>
          </a:p>
          <a:p>
            <a:pPr marL="171450" indent="-171450">
              <a:buFont typeface="Arial" panose="020B0604020202020204" pitchFamily="34" charset="0"/>
              <a:buChar char="•"/>
            </a:pPr>
            <a:r>
              <a:rPr lang="en-US" sz="1100" kern="1200" dirty="0" smtClean="0">
                <a:solidFill>
                  <a:schemeClr val="tx1"/>
                </a:solidFill>
                <a:effectLst/>
                <a:latin typeface="Arial" charset="0"/>
                <a:ea typeface="ＭＳ Ｐゴシック" charset="-128"/>
                <a:cs typeface="ＭＳ Ｐゴシック" charset="-128"/>
              </a:rPr>
              <a:t>combustible dusts</a:t>
            </a:r>
          </a:p>
          <a:p>
            <a:pPr marL="171450" indent="-171450">
              <a:buFont typeface="Arial" panose="020B0604020202020204" pitchFamily="34" charset="0"/>
              <a:buChar char="•"/>
            </a:pPr>
            <a:r>
              <a:rPr lang="en-US" sz="1100" kern="1200" dirty="0" smtClean="0">
                <a:solidFill>
                  <a:schemeClr val="tx1"/>
                </a:solidFill>
                <a:effectLst/>
                <a:latin typeface="Arial" charset="0"/>
                <a:ea typeface="ＭＳ Ｐゴシック" charset="-128"/>
                <a:cs typeface="ＭＳ Ｐゴシック" charset="-128"/>
              </a:rPr>
              <a:t>simple </a:t>
            </a:r>
            <a:r>
              <a:rPr lang="en-US" sz="1100" kern="1200" dirty="0" err="1" smtClean="0">
                <a:solidFill>
                  <a:schemeClr val="tx1"/>
                </a:solidFill>
                <a:effectLst/>
                <a:latin typeface="Arial" charset="0"/>
                <a:ea typeface="ＭＳ Ｐゴシック" charset="-128"/>
                <a:cs typeface="ＭＳ Ｐゴシック" charset="-128"/>
              </a:rPr>
              <a:t>asphyxiants</a:t>
            </a:r>
            <a:r>
              <a:rPr lang="en-US" sz="1100" kern="1200" dirty="0" smtClean="0">
                <a:solidFill>
                  <a:schemeClr val="tx1"/>
                </a:solidFill>
                <a:effectLst/>
                <a:latin typeface="Arial" charset="0"/>
                <a:ea typeface="ＭＳ Ｐゴシック" charset="-128"/>
                <a:cs typeface="ＭＳ Ｐゴシック" charset="-128"/>
              </a:rPr>
              <a:t>, and</a:t>
            </a:r>
          </a:p>
          <a:p>
            <a:pPr marL="171450" indent="-171450">
              <a:buFont typeface="Arial" panose="020B0604020202020204" pitchFamily="34" charset="0"/>
              <a:buChar char="•"/>
            </a:pPr>
            <a:r>
              <a:rPr lang="en-US" sz="1100" kern="1200" dirty="0" smtClean="0">
                <a:solidFill>
                  <a:schemeClr val="tx1"/>
                </a:solidFill>
                <a:effectLst/>
                <a:latin typeface="Arial" charset="0"/>
                <a:ea typeface="ＭＳ Ｐゴシック" charset="-128"/>
                <a:cs typeface="ＭＳ Ｐゴシック" charset="-128"/>
              </a:rPr>
              <a:t>some less severe hazard categories.</a:t>
            </a:r>
            <a:endParaRPr lang="en-US" dirty="0" smtClean="0"/>
          </a:p>
          <a:p>
            <a:endParaRPr lang="en-US" dirty="0" smtClean="0"/>
          </a:p>
          <a:p>
            <a:r>
              <a:rPr lang="en-US" dirty="0" smtClean="0"/>
              <a:t>(Next slide)</a:t>
            </a:r>
            <a:endParaRPr lang="en-US" dirty="0"/>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8</a:t>
            </a:fld>
            <a:endParaRPr lang="en-US" dirty="0"/>
          </a:p>
        </p:txBody>
      </p:sp>
    </p:spTree>
    <p:extLst>
      <p:ext uri="{BB962C8B-B14F-4D97-AF65-F5344CB8AC3E}">
        <p14:creationId xmlns:p14="http://schemas.microsoft.com/office/powerpoint/2010/main" val="3380821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Arial" charset="0"/>
                <a:ea typeface="ＭＳ Ｐゴシック" charset="-128"/>
                <a:cs typeface="ＭＳ Ｐゴシック" charset="-128"/>
              </a:rPr>
              <a:t>HOW TO PROTECT YOURSELF</a:t>
            </a:r>
          </a:p>
          <a:p>
            <a:endParaRPr lang="en-US" dirty="0" smtClean="0"/>
          </a:p>
          <a:p>
            <a:r>
              <a:rPr lang="en-US" sz="1100" kern="1200" dirty="0" smtClean="0">
                <a:solidFill>
                  <a:schemeClr val="tx1"/>
                </a:solidFill>
                <a:effectLst/>
                <a:latin typeface="Arial" charset="0"/>
                <a:ea typeface="ＭＳ Ｐゴシック" charset="-128"/>
                <a:cs typeface="ＭＳ Ｐゴシック" charset="-128"/>
              </a:rPr>
              <a:t>You should be able to identify a hazard by its pictogram. Now, let’s learn more about pictograms, their associated hazard types, and what each means.</a:t>
            </a:r>
            <a:endParaRPr lang="en-US" dirty="0" smtClean="0"/>
          </a:p>
          <a:p>
            <a:endParaRPr lang="en-US" dirty="0" smtClean="0"/>
          </a:p>
          <a:p>
            <a:r>
              <a:rPr lang="en-US" dirty="0" smtClean="0"/>
              <a:t>(Next</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9</a:t>
            </a:fld>
            <a:endParaRPr lang="en-US" dirty="0"/>
          </a:p>
        </p:txBody>
      </p:sp>
    </p:spTree>
    <p:extLst>
      <p:ext uri="{BB962C8B-B14F-4D97-AF65-F5344CB8AC3E}">
        <p14:creationId xmlns:p14="http://schemas.microsoft.com/office/powerpoint/2010/main" val="23669919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4" descr="new-talks-background-darker_1.jpg"/>
          <p:cNvPicPr>
            <a:picLocks noChangeAspect="1"/>
          </p:cNvPicPr>
          <p:nvPr userDrawn="1"/>
        </p:nvPicPr>
        <p:blipFill rotWithShape="1">
          <a:blip r:embed="rId2" cstate="print">
            <a:duotone>
              <a:schemeClr val="bg2">
                <a:shade val="45000"/>
                <a:satMod val="135000"/>
              </a:schemeClr>
              <a:prstClr val="white"/>
            </a:duotone>
            <a:extLst/>
          </a:blip>
          <a:srcRect t="-1" b="-4531"/>
          <a:stretch/>
        </p:blipFill>
        <p:spPr bwMode="auto">
          <a:xfrm>
            <a:off x="0" y="0"/>
            <a:ext cx="13004800" cy="10195560"/>
          </a:xfrm>
          <a:prstGeom prst="rect">
            <a:avLst/>
          </a:prstGeom>
          <a:noFill/>
          <a:ln>
            <a:noFill/>
          </a:ln>
          <a:extLst/>
        </p:spPr>
      </p:pic>
      <p:pic>
        <p:nvPicPr>
          <p:cNvPr id="3"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7313" y="9153525"/>
            <a:ext cx="26638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786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7AB4B8F-E906-4B4C-A012-F5546F7569F4}" type="slidenum">
              <a:rPr lang="en-US"/>
              <a:pPr>
                <a:defRPr/>
              </a:pPr>
              <a:t>‹#›</a:t>
            </a:fld>
            <a:endParaRPr lang="en-US" dirty="0"/>
          </a:p>
        </p:txBody>
      </p:sp>
    </p:spTree>
    <p:extLst>
      <p:ext uri="{BB962C8B-B14F-4D97-AF65-F5344CB8AC3E}">
        <p14:creationId xmlns:p14="http://schemas.microsoft.com/office/powerpoint/2010/main" val="1320897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611"/>
            <a:ext cx="2926080" cy="8322169"/>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240" y="390611"/>
            <a:ext cx="8561493" cy="83221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74C713F-C264-4EE7-A923-2A0535552985}" type="slidenum">
              <a:rPr lang="en-US"/>
              <a:pPr>
                <a:defRPr/>
              </a:pPr>
              <a:t>‹#›</a:t>
            </a:fld>
            <a:endParaRPr lang="en-US" dirty="0"/>
          </a:p>
        </p:txBody>
      </p:sp>
    </p:spTree>
    <p:extLst>
      <p:ext uri="{BB962C8B-B14F-4D97-AF65-F5344CB8AC3E}">
        <p14:creationId xmlns:p14="http://schemas.microsoft.com/office/powerpoint/2010/main" val="3852596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4" descr="new-talks-background-darker_1.jpg"/>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1" b="-4531"/>
          <a:stretch/>
        </p:blipFill>
        <p:spPr bwMode="auto">
          <a:xfrm>
            <a:off x="0" y="1"/>
            <a:ext cx="13004800" cy="10195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7313" y="9155113"/>
            <a:ext cx="266382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271506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p:cNvSpPr/>
          <p:nvPr userDrawn="1"/>
        </p:nvSpPr>
        <p:spPr>
          <a:xfrm>
            <a:off x="14288" y="3436938"/>
            <a:ext cx="12969875" cy="6316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 name="Straight Connector 5"/>
          <p:cNvCxnSpPr/>
          <p:nvPr userDrawn="1"/>
        </p:nvCxnSpPr>
        <p:spPr>
          <a:xfrm>
            <a:off x="-22225" y="555625"/>
            <a:ext cx="13027025" cy="0"/>
          </a:xfrm>
          <a:prstGeom prst="line">
            <a:avLst/>
          </a:prstGeom>
          <a:ln w="12700">
            <a:solidFill>
              <a:schemeClr val="tx2">
                <a:lumMod val="75000"/>
                <a:alpha val="33000"/>
              </a:schemeClr>
            </a:solidFill>
          </a:ln>
        </p:spPr>
        <p:style>
          <a:lnRef idx="1">
            <a:schemeClr val="accent1"/>
          </a:lnRef>
          <a:fillRef idx="0">
            <a:schemeClr val="accent1"/>
          </a:fillRef>
          <a:effectRef idx="0">
            <a:schemeClr val="accent1"/>
          </a:effectRef>
          <a:fontRef idx="minor">
            <a:schemeClr val="tx1"/>
          </a:fontRef>
        </p:style>
      </p:cxnSp>
      <p:sp>
        <p:nvSpPr>
          <p:cNvPr id="17" name="Content Placeholder 16"/>
          <p:cNvSpPr>
            <a:spLocks noGrp="1"/>
          </p:cNvSpPr>
          <p:nvPr>
            <p:ph sz="quarter" idx="13"/>
          </p:nvPr>
        </p:nvSpPr>
        <p:spPr>
          <a:xfrm>
            <a:off x="453728" y="632520"/>
            <a:ext cx="5821858" cy="466725"/>
          </a:xfrm>
        </p:spPr>
        <p:txBody>
          <a:bodyPr/>
          <a:lstStyle>
            <a:lvl1pPr marL="0" indent="0" algn="l">
              <a:buNone/>
              <a:defRPr sz="2600" b="1">
                <a:solidFill>
                  <a:schemeClr val="tx1">
                    <a:lumMod val="75000"/>
                    <a:lumOff val="25000"/>
                  </a:schemeClr>
                </a:solidFill>
                <a:latin typeface="Arial" pitchFamily="34" charset="0"/>
                <a:cs typeface="Arial" pitchFamily="34" charset="0"/>
              </a:defRPr>
            </a:lvl1pPr>
            <a:lvl2pPr marL="650875" indent="0">
              <a:buNone/>
              <a:defRPr/>
            </a:lvl2pPr>
            <a:lvl3pPr marL="1300163" indent="0">
              <a:buNone/>
              <a:defRPr/>
            </a:lvl3pPr>
            <a:lvl4pPr marL="1949450" indent="0">
              <a:buNone/>
              <a:defRPr/>
            </a:lvl4pPr>
            <a:lvl5pPr marL="2600325" indent="0">
              <a:buNone/>
              <a:defRPr/>
            </a:lvl5pPr>
          </a:lstStyle>
          <a:p>
            <a:pPr lvl="0"/>
            <a:r>
              <a:rPr lang="en-US" smtClean="0"/>
              <a:t>Click to edit Master text styles</a:t>
            </a:r>
          </a:p>
        </p:txBody>
      </p:sp>
      <p:sp>
        <p:nvSpPr>
          <p:cNvPr id="7" name="Slide Number Placeholder 5"/>
          <p:cNvSpPr>
            <a:spLocks noGrp="1"/>
          </p:cNvSpPr>
          <p:nvPr>
            <p:ph type="sldNum" sz="quarter" idx="14"/>
          </p:nvPr>
        </p:nvSpPr>
        <p:spPr>
          <a:xfrm>
            <a:off x="93663" y="9053513"/>
            <a:ext cx="1162050" cy="519112"/>
          </a:xfrm>
        </p:spPr>
        <p:txBody>
          <a:bodyPr/>
          <a:lstStyle>
            <a:lvl1pPr algn="l">
              <a:defRPr>
                <a:solidFill>
                  <a:schemeClr val="tx1">
                    <a:lumMod val="85000"/>
                    <a:lumOff val="15000"/>
                  </a:schemeClr>
                </a:solidFill>
              </a:defRPr>
            </a:lvl1pPr>
          </a:lstStyle>
          <a:p>
            <a:pPr>
              <a:defRPr/>
            </a:pPr>
            <a:fld id="{C15F42D2-6F07-404D-97E8-C1825F292791}" type="slidenum">
              <a:rPr lang="en-US"/>
              <a:pPr>
                <a:defRPr/>
              </a:pPr>
              <a:t>‹#›</a:t>
            </a:fld>
            <a:endParaRPr lang="en-US" dirty="0"/>
          </a:p>
        </p:txBody>
      </p:sp>
    </p:spTree>
    <p:extLst>
      <p:ext uri="{BB962C8B-B14F-4D97-AF65-F5344CB8AC3E}">
        <p14:creationId xmlns:p14="http://schemas.microsoft.com/office/powerpoint/2010/main" val="219167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606"/>
            <a:ext cx="11054080" cy="1937173"/>
          </a:xfrm>
        </p:spPr>
        <p:txBody>
          <a:bodyPr anchor="t"/>
          <a:lstStyle>
            <a:lvl1pPr algn="l">
              <a:defRPr sz="5700" b="1" cap="all"/>
            </a:lvl1pPr>
          </a:lstStyle>
          <a:p>
            <a:r>
              <a:rPr lang="en-US" smtClean="0"/>
              <a:t>Click to edit Master title style</a:t>
            </a:r>
            <a:endParaRPr lang="en-CA"/>
          </a:p>
        </p:txBody>
      </p:sp>
      <p:sp>
        <p:nvSpPr>
          <p:cNvPr id="3" name="Text Placeholder 2"/>
          <p:cNvSpPr>
            <a:spLocks noGrp="1"/>
          </p:cNvSpPr>
          <p:nvPr>
            <p:ph type="body" idx="1"/>
          </p:nvPr>
        </p:nvSpPr>
        <p:spPr>
          <a:xfrm>
            <a:off x="1027290" y="4134007"/>
            <a:ext cx="11054080" cy="2133599"/>
          </a:xfrm>
        </p:spPr>
        <p:txBody>
          <a:bodyPr anchor="b"/>
          <a:lstStyle>
            <a:lvl1pPr marL="0" indent="0">
              <a:buNone/>
              <a:defRPr sz="2800">
                <a:solidFill>
                  <a:schemeClr val="tx1">
                    <a:tint val="75000"/>
                  </a:schemeClr>
                </a:solidFill>
              </a:defRPr>
            </a:lvl1pPr>
            <a:lvl2pPr marL="649894" indent="0">
              <a:buNone/>
              <a:defRPr sz="2600">
                <a:solidFill>
                  <a:schemeClr val="tx1">
                    <a:tint val="75000"/>
                  </a:schemeClr>
                </a:solidFill>
              </a:defRPr>
            </a:lvl2pPr>
            <a:lvl3pPr marL="1299791" indent="0">
              <a:buNone/>
              <a:defRPr sz="2300">
                <a:solidFill>
                  <a:schemeClr val="tx1">
                    <a:tint val="75000"/>
                  </a:schemeClr>
                </a:solidFill>
              </a:defRPr>
            </a:lvl3pPr>
            <a:lvl4pPr marL="1949694" indent="0">
              <a:buNone/>
              <a:defRPr sz="2000">
                <a:solidFill>
                  <a:schemeClr val="tx1">
                    <a:tint val="75000"/>
                  </a:schemeClr>
                </a:solidFill>
              </a:defRPr>
            </a:lvl4pPr>
            <a:lvl5pPr marL="2599590" indent="0">
              <a:buNone/>
              <a:defRPr sz="2000">
                <a:solidFill>
                  <a:schemeClr val="tx1">
                    <a:tint val="75000"/>
                  </a:schemeClr>
                </a:solidFill>
              </a:defRPr>
            </a:lvl5pPr>
            <a:lvl6pPr marL="3249485" indent="0">
              <a:buNone/>
              <a:defRPr sz="2000">
                <a:solidFill>
                  <a:schemeClr val="tx1">
                    <a:tint val="75000"/>
                  </a:schemeClr>
                </a:solidFill>
              </a:defRPr>
            </a:lvl6pPr>
            <a:lvl7pPr marL="3899387" indent="0">
              <a:buNone/>
              <a:defRPr sz="2000">
                <a:solidFill>
                  <a:schemeClr val="tx1">
                    <a:tint val="75000"/>
                  </a:schemeClr>
                </a:solidFill>
              </a:defRPr>
            </a:lvl7pPr>
            <a:lvl8pPr marL="4549276" indent="0">
              <a:buNone/>
              <a:defRPr sz="2000">
                <a:solidFill>
                  <a:schemeClr val="tx1">
                    <a:tint val="75000"/>
                  </a:schemeClr>
                </a:solidFill>
              </a:defRPr>
            </a:lvl8pPr>
            <a:lvl9pPr marL="5199179"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E17204F-3AE4-4266-B1BF-3C44DD0DA995}" type="slidenum">
              <a:rPr lang="en-US"/>
              <a:pPr>
                <a:defRPr/>
              </a:pPr>
              <a:t>‹#›</a:t>
            </a:fld>
            <a:endParaRPr lang="en-US" dirty="0"/>
          </a:p>
        </p:txBody>
      </p:sp>
    </p:spTree>
    <p:extLst>
      <p:ext uri="{BB962C8B-B14F-4D97-AF65-F5344CB8AC3E}">
        <p14:creationId xmlns:p14="http://schemas.microsoft.com/office/powerpoint/2010/main" val="2766113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240" y="2275855"/>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610773" y="2275855"/>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7685389-1759-4015-895E-B766D6A1D335}" type="slidenum">
              <a:rPr lang="en-US"/>
              <a:pPr>
                <a:defRPr/>
              </a:pPr>
              <a:t>‹#›</a:t>
            </a:fld>
            <a:endParaRPr lang="en-US" dirty="0"/>
          </a:p>
        </p:txBody>
      </p:sp>
    </p:spTree>
    <p:extLst>
      <p:ext uri="{BB962C8B-B14F-4D97-AF65-F5344CB8AC3E}">
        <p14:creationId xmlns:p14="http://schemas.microsoft.com/office/powerpoint/2010/main" val="2487722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00" b="1"/>
            </a:lvl1pPr>
            <a:lvl2pPr marL="649894" indent="0">
              <a:buNone/>
              <a:defRPr sz="2800" b="1"/>
            </a:lvl2pPr>
            <a:lvl3pPr marL="1299791" indent="0">
              <a:buNone/>
              <a:defRPr sz="2600" b="1"/>
            </a:lvl3pPr>
            <a:lvl4pPr marL="1949694" indent="0">
              <a:buNone/>
              <a:defRPr sz="2300" b="1"/>
            </a:lvl4pPr>
            <a:lvl5pPr marL="2599590" indent="0">
              <a:buNone/>
              <a:defRPr sz="2300" b="1"/>
            </a:lvl5pPr>
            <a:lvl6pPr marL="3249485" indent="0">
              <a:buNone/>
              <a:defRPr sz="2300" b="1"/>
            </a:lvl6pPr>
            <a:lvl7pPr marL="3899387" indent="0">
              <a:buNone/>
              <a:defRPr sz="2300" b="1"/>
            </a:lvl7pPr>
            <a:lvl8pPr marL="4549276" indent="0">
              <a:buNone/>
              <a:defRPr sz="2300" b="1"/>
            </a:lvl8pPr>
            <a:lvl9pPr marL="5199179"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6260" y="2183272"/>
            <a:ext cx="5748302" cy="909884"/>
          </a:xfrm>
        </p:spPr>
        <p:txBody>
          <a:bodyPr anchor="b"/>
          <a:lstStyle>
            <a:lvl1pPr marL="0" indent="0">
              <a:buNone/>
              <a:defRPr sz="3400" b="1"/>
            </a:lvl1pPr>
            <a:lvl2pPr marL="649894" indent="0">
              <a:buNone/>
              <a:defRPr sz="2800" b="1"/>
            </a:lvl2pPr>
            <a:lvl3pPr marL="1299791" indent="0">
              <a:buNone/>
              <a:defRPr sz="2600" b="1"/>
            </a:lvl3pPr>
            <a:lvl4pPr marL="1949694" indent="0">
              <a:buNone/>
              <a:defRPr sz="2300" b="1"/>
            </a:lvl4pPr>
            <a:lvl5pPr marL="2599590" indent="0">
              <a:buNone/>
              <a:defRPr sz="2300" b="1"/>
            </a:lvl5pPr>
            <a:lvl6pPr marL="3249485" indent="0">
              <a:buNone/>
              <a:defRPr sz="2300" b="1"/>
            </a:lvl6pPr>
            <a:lvl7pPr marL="3899387" indent="0">
              <a:buNone/>
              <a:defRPr sz="2300" b="1"/>
            </a:lvl7pPr>
            <a:lvl8pPr marL="4549276" indent="0">
              <a:buNone/>
              <a:defRPr sz="2300" b="1"/>
            </a:lvl8pPr>
            <a:lvl9pPr marL="5199179"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6260"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89A7753-0C82-4723-AFFE-00BD37CF81AD}" type="slidenum">
              <a:rPr lang="en-US"/>
              <a:pPr>
                <a:defRPr/>
              </a:pPr>
              <a:t>‹#›</a:t>
            </a:fld>
            <a:endParaRPr lang="en-US" dirty="0"/>
          </a:p>
        </p:txBody>
      </p:sp>
    </p:spTree>
    <p:extLst>
      <p:ext uri="{BB962C8B-B14F-4D97-AF65-F5344CB8AC3E}">
        <p14:creationId xmlns:p14="http://schemas.microsoft.com/office/powerpoint/2010/main" val="2431469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2CF0DFD-7C7B-4695-8206-1A44F2EBBD03}" type="slidenum">
              <a:rPr lang="en-US"/>
              <a:pPr>
                <a:defRPr/>
              </a:pPr>
              <a:t>‹#›</a:t>
            </a:fld>
            <a:endParaRPr lang="en-US" dirty="0"/>
          </a:p>
        </p:txBody>
      </p:sp>
      <p:sp>
        <p:nvSpPr>
          <p:cNvPr id="6" name="bg"/>
          <p:cNvSpPr/>
          <p:nvPr userDrawn="1"/>
        </p:nvSpPr>
        <p:spPr>
          <a:xfrm>
            <a:off x="0" y="0"/>
            <a:ext cx="13004800" cy="9753600"/>
          </a:xfrm>
          <a:prstGeom prst="rect">
            <a:avLst/>
          </a:prstGeom>
          <a:gradFill flip="none" rotWithShape="0">
            <a:gsLst>
              <a:gs pos="100000">
                <a:schemeClr val="bg1">
                  <a:lumMod val="75000"/>
                </a:schemeClr>
              </a:gs>
              <a:gs pos="5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3405996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20B6A6E-ED52-49A3-AED1-DFFED2A6209B}" type="slidenum">
              <a:rPr lang="en-US"/>
              <a:pPr>
                <a:defRPr/>
              </a:pPr>
              <a:t>‹#›</a:t>
            </a:fld>
            <a:endParaRPr lang="en-US" dirty="0"/>
          </a:p>
        </p:txBody>
      </p:sp>
      <p:sp>
        <p:nvSpPr>
          <p:cNvPr id="5" name="bg"/>
          <p:cNvSpPr/>
          <p:nvPr userDrawn="1"/>
        </p:nvSpPr>
        <p:spPr>
          <a:xfrm>
            <a:off x="0" y="0"/>
            <a:ext cx="13004800" cy="9753600"/>
          </a:xfrm>
          <a:prstGeom prst="rect">
            <a:avLst/>
          </a:prstGeom>
          <a:gradFill flip="none" rotWithShape="0">
            <a:gsLst>
              <a:gs pos="100000">
                <a:schemeClr val="bg1">
                  <a:lumMod val="75000"/>
                </a:schemeClr>
              </a:gs>
              <a:gs pos="5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0298147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3" y="388338"/>
            <a:ext cx="4278490" cy="1652693"/>
          </a:xfrm>
        </p:spPr>
        <p:txBody>
          <a:bodyPr anchor="b"/>
          <a:lstStyle>
            <a:lvl1pPr algn="l">
              <a:defRPr sz="2800" b="1"/>
            </a:lvl1pPr>
          </a:lstStyle>
          <a:p>
            <a:r>
              <a:rPr lang="en-US" smtClean="0"/>
              <a:t>Click to edit Master title style</a:t>
            </a:r>
            <a:endParaRPr lang="en-CA"/>
          </a:p>
        </p:txBody>
      </p:sp>
      <p:sp>
        <p:nvSpPr>
          <p:cNvPr id="3" name="Content Placeholder 2"/>
          <p:cNvSpPr>
            <a:spLocks noGrp="1"/>
          </p:cNvSpPr>
          <p:nvPr>
            <p:ph idx="1"/>
          </p:nvPr>
        </p:nvSpPr>
        <p:spPr>
          <a:xfrm>
            <a:off x="5084516" y="388353"/>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243" y="2041033"/>
            <a:ext cx="4278490" cy="6671734"/>
          </a:xfrm>
        </p:spPr>
        <p:txBody>
          <a:bodyPr/>
          <a:lstStyle>
            <a:lvl1pPr marL="0" indent="0">
              <a:buNone/>
              <a:defRPr sz="2000"/>
            </a:lvl1pPr>
            <a:lvl2pPr marL="649894" indent="0">
              <a:buNone/>
              <a:defRPr sz="1700"/>
            </a:lvl2pPr>
            <a:lvl3pPr marL="1299791" indent="0">
              <a:buNone/>
              <a:defRPr sz="1400"/>
            </a:lvl3pPr>
            <a:lvl4pPr marL="1949694" indent="0">
              <a:buNone/>
              <a:defRPr sz="1300"/>
            </a:lvl4pPr>
            <a:lvl5pPr marL="2599590" indent="0">
              <a:buNone/>
              <a:defRPr sz="1300"/>
            </a:lvl5pPr>
            <a:lvl6pPr marL="3249485" indent="0">
              <a:buNone/>
              <a:defRPr sz="1300"/>
            </a:lvl6pPr>
            <a:lvl7pPr marL="3899387" indent="0">
              <a:buNone/>
              <a:defRPr sz="1300"/>
            </a:lvl7pPr>
            <a:lvl8pPr marL="4549276" indent="0">
              <a:buNone/>
              <a:defRPr sz="1300"/>
            </a:lvl8pPr>
            <a:lvl9pPr marL="5199179" indent="0">
              <a:buNone/>
              <a:defRPr sz="13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1673119-9501-4423-9A57-04B054410EBC}" type="slidenum">
              <a:rPr lang="en-US"/>
              <a:pPr>
                <a:defRPr/>
              </a:pPr>
              <a:t>‹#›</a:t>
            </a:fld>
            <a:endParaRPr lang="en-US" dirty="0"/>
          </a:p>
        </p:txBody>
      </p:sp>
    </p:spTree>
    <p:extLst>
      <p:ext uri="{BB962C8B-B14F-4D97-AF65-F5344CB8AC3E}">
        <p14:creationId xmlns:p14="http://schemas.microsoft.com/office/powerpoint/2010/main" val="3795666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00" b="1"/>
            </a:lvl1pPr>
          </a:lstStyle>
          <a:p>
            <a:r>
              <a:rPr lang="en-US" smtClean="0"/>
              <a:t>Click to edit Master title style</a:t>
            </a:r>
            <a:endParaRPr lang="en-CA"/>
          </a:p>
        </p:txBody>
      </p:sp>
      <p:sp>
        <p:nvSpPr>
          <p:cNvPr id="3" name="Picture Placeholder 2"/>
          <p:cNvSpPr>
            <a:spLocks noGrp="1"/>
          </p:cNvSpPr>
          <p:nvPr>
            <p:ph type="pic" idx="1"/>
          </p:nvPr>
        </p:nvSpPr>
        <p:spPr>
          <a:xfrm>
            <a:off x="2549032" y="871502"/>
            <a:ext cx="7802880" cy="5852160"/>
          </a:xfrm>
        </p:spPr>
        <p:txBody>
          <a:bodyPr rtlCol="0">
            <a:normAutofit/>
          </a:bodyPr>
          <a:lstStyle>
            <a:lvl1pPr marL="0" indent="0">
              <a:buNone/>
              <a:defRPr sz="4600"/>
            </a:lvl1pPr>
            <a:lvl2pPr marL="649894" indent="0">
              <a:buNone/>
              <a:defRPr sz="4000"/>
            </a:lvl2pPr>
            <a:lvl3pPr marL="1299791" indent="0">
              <a:buNone/>
              <a:defRPr sz="3400"/>
            </a:lvl3pPr>
            <a:lvl4pPr marL="1949694" indent="0">
              <a:buNone/>
              <a:defRPr sz="2800"/>
            </a:lvl4pPr>
            <a:lvl5pPr marL="2599590" indent="0">
              <a:buNone/>
              <a:defRPr sz="2800"/>
            </a:lvl5pPr>
            <a:lvl6pPr marL="3249485" indent="0">
              <a:buNone/>
              <a:defRPr sz="2800"/>
            </a:lvl6pPr>
            <a:lvl7pPr marL="3899387" indent="0">
              <a:buNone/>
              <a:defRPr sz="2800"/>
            </a:lvl7pPr>
            <a:lvl8pPr marL="4549276" indent="0">
              <a:buNone/>
              <a:defRPr sz="2800"/>
            </a:lvl8pPr>
            <a:lvl9pPr marL="5199179" indent="0">
              <a:buNone/>
              <a:defRPr sz="2800"/>
            </a:lvl9pPr>
          </a:lstStyle>
          <a:p>
            <a:pPr lvl="0"/>
            <a:r>
              <a:rPr lang="en-US" noProof="0" smtClean="0"/>
              <a:t>Click icon to add picture</a:t>
            </a:r>
            <a:endParaRPr lang="en-CA" noProof="0" dirty="0"/>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2000"/>
            </a:lvl1pPr>
            <a:lvl2pPr marL="649894" indent="0">
              <a:buNone/>
              <a:defRPr sz="1700"/>
            </a:lvl2pPr>
            <a:lvl3pPr marL="1299791" indent="0">
              <a:buNone/>
              <a:defRPr sz="1400"/>
            </a:lvl3pPr>
            <a:lvl4pPr marL="1949694" indent="0">
              <a:buNone/>
              <a:defRPr sz="1300"/>
            </a:lvl4pPr>
            <a:lvl5pPr marL="2599590" indent="0">
              <a:buNone/>
              <a:defRPr sz="1300"/>
            </a:lvl5pPr>
            <a:lvl6pPr marL="3249485" indent="0">
              <a:buNone/>
              <a:defRPr sz="1300"/>
            </a:lvl6pPr>
            <a:lvl7pPr marL="3899387" indent="0">
              <a:buNone/>
              <a:defRPr sz="1300"/>
            </a:lvl7pPr>
            <a:lvl8pPr marL="4549276" indent="0">
              <a:buNone/>
              <a:defRPr sz="1300"/>
            </a:lvl8pPr>
            <a:lvl9pPr marL="5199179" indent="0">
              <a:buNone/>
              <a:defRPr sz="13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47D5151-EA1F-4A0F-BE26-6F65AA665B8F}" type="slidenum">
              <a:rPr lang="en-US"/>
              <a:pPr>
                <a:defRPr/>
              </a:pPr>
              <a:t>‹#›</a:t>
            </a:fld>
            <a:endParaRPr lang="en-US" dirty="0"/>
          </a:p>
        </p:txBody>
      </p:sp>
    </p:spTree>
    <p:extLst>
      <p:ext uri="{BB962C8B-B14F-4D97-AF65-F5344CB8AC3E}">
        <p14:creationId xmlns:p14="http://schemas.microsoft.com/office/powerpoint/2010/main" val="3526171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50875" y="390525"/>
            <a:ext cx="1170305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978" tIns="64990" rIns="129978" bIns="64990" numCol="1" anchor="ctr" anchorCtr="0" compatLnSpc="1">
            <a:prstTxWarp prst="textNoShape">
              <a:avLst/>
            </a:prstTxWarp>
          </a:bodyPr>
          <a:lstStyle/>
          <a:p>
            <a:pPr lvl="0"/>
            <a:r>
              <a:rPr lang="en-US" smtClean="0"/>
              <a:t>Click to edit Master title style</a:t>
            </a:r>
            <a:endParaRPr lang="en-CA" smtClean="0"/>
          </a:p>
        </p:txBody>
      </p:sp>
      <p:sp>
        <p:nvSpPr>
          <p:cNvPr id="1027" name="Text Placeholder 2"/>
          <p:cNvSpPr>
            <a:spLocks noGrp="1"/>
          </p:cNvSpPr>
          <p:nvPr>
            <p:ph type="body" idx="1"/>
          </p:nvPr>
        </p:nvSpPr>
        <p:spPr bwMode="auto">
          <a:xfrm>
            <a:off x="650875" y="2276475"/>
            <a:ext cx="11703050" cy="643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978" tIns="64990" rIns="129978" bIns="649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smtClean="0"/>
          </a:p>
        </p:txBody>
      </p:sp>
      <p:sp>
        <p:nvSpPr>
          <p:cNvPr id="4" name="Date Placeholder 3"/>
          <p:cNvSpPr>
            <a:spLocks noGrp="1"/>
          </p:cNvSpPr>
          <p:nvPr>
            <p:ph type="dt" sz="half" idx="2"/>
          </p:nvPr>
        </p:nvSpPr>
        <p:spPr>
          <a:xfrm>
            <a:off x="650875" y="9040813"/>
            <a:ext cx="3033713" cy="519112"/>
          </a:xfrm>
          <a:prstGeom prst="rect">
            <a:avLst/>
          </a:prstGeom>
        </p:spPr>
        <p:txBody>
          <a:bodyPr vert="horz" lIns="129978" tIns="64990" rIns="129978" bIns="64990" rtlCol="0" anchor="ctr"/>
          <a:lstStyle>
            <a:lvl1pPr algn="l">
              <a:defRPr sz="1700">
                <a:solidFill>
                  <a:schemeClr val="tx1">
                    <a:tint val="75000"/>
                  </a:schemeClr>
                </a:solidFill>
                <a:ea typeface="ＭＳ Ｐゴシック" charset="-128"/>
                <a:cs typeface="+mn-cs"/>
              </a:defRPr>
            </a:lvl1pPr>
          </a:lstStyle>
          <a:p>
            <a:pPr>
              <a:defRPr/>
            </a:pPr>
            <a:endParaRPr lang="en-US"/>
          </a:p>
        </p:txBody>
      </p:sp>
      <p:sp>
        <p:nvSpPr>
          <p:cNvPr id="5" name="Footer Placeholder 4"/>
          <p:cNvSpPr>
            <a:spLocks noGrp="1"/>
          </p:cNvSpPr>
          <p:nvPr>
            <p:ph type="ftr" sz="quarter" idx="3"/>
          </p:nvPr>
        </p:nvSpPr>
        <p:spPr>
          <a:xfrm>
            <a:off x="4443413" y="9040813"/>
            <a:ext cx="4117975" cy="519112"/>
          </a:xfrm>
          <a:prstGeom prst="rect">
            <a:avLst/>
          </a:prstGeom>
        </p:spPr>
        <p:txBody>
          <a:bodyPr vert="horz" lIns="129978" tIns="64990" rIns="129978" bIns="64990" rtlCol="0" anchor="ctr"/>
          <a:lstStyle>
            <a:lvl1pPr algn="ctr">
              <a:defRPr sz="1700">
                <a:solidFill>
                  <a:schemeClr val="tx1">
                    <a:tint val="75000"/>
                  </a:schemeClr>
                </a:solidFill>
                <a:ea typeface="ＭＳ Ｐゴシック" charset="-128"/>
                <a:cs typeface="+mn-cs"/>
              </a:defRPr>
            </a:lvl1pPr>
          </a:lstStyle>
          <a:p>
            <a:pPr>
              <a:defRPr/>
            </a:pPr>
            <a:endParaRPr lang="en-US"/>
          </a:p>
        </p:txBody>
      </p:sp>
      <p:sp>
        <p:nvSpPr>
          <p:cNvPr id="6" name="Slide Number Placeholder 5"/>
          <p:cNvSpPr>
            <a:spLocks noGrp="1"/>
          </p:cNvSpPr>
          <p:nvPr>
            <p:ph type="sldNum" sz="quarter" idx="4"/>
          </p:nvPr>
        </p:nvSpPr>
        <p:spPr>
          <a:xfrm>
            <a:off x="9320213" y="9040813"/>
            <a:ext cx="3033712" cy="519112"/>
          </a:xfrm>
          <a:prstGeom prst="rect">
            <a:avLst/>
          </a:prstGeom>
        </p:spPr>
        <p:txBody>
          <a:bodyPr vert="horz" lIns="129978" tIns="64990" rIns="129978" bIns="64990" rtlCol="0" anchor="ctr"/>
          <a:lstStyle>
            <a:lvl1pPr algn="r">
              <a:defRPr sz="1700">
                <a:solidFill>
                  <a:schemeClr val="tx1">
                    <a:tint val="75000"/>
                  </a:schemeClr>
                </a:solidFill>
                <a:ea typeface="ＭＳ Ｐゴシック" charset="-128"/>
                <a:cs typeface="+mn-cs"/>
              </a:defRPr>
            </a:lvl1pPr>
          </a:lstStyle>
          <a:p>
            <a:pPr>
              <a:defRPr/>
            </a:pPr>
            <a:fld id="{76C54135-3013-4411-96DE-92A94087AA59}"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036" r:id="rId1"/>
    <p:sldLayoutId id="2147484037"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 id="2147484038" r:id="rId12"/>
  </p:sldLayoutIdLst>
  <p:timing>
    <p:tnLst>
      <p:par>
        <p:cTn id="1" dur="indefinite" restart="never" nodeType="tmRoot"/>
      </p:par>
    </p:tnLst>
  </p:timing>
  <p:txStyles>
    <p:titleStyle>
      <a:lvl1pPr algn="ctr" defTabSz="1298575" rtl="0" eaLnBrk="1" fontAlgn="base" hangingPunct="1">
        <a:spcBef>
          <a:spcPct val="0"/>
        </a:spcBef>
        <a:spcAft>
          <a:spcPct val="0"/>
        </a:spcAft>
        <a:defRPr sz="6300" kern="1200">
          <a:solidFill>
            <a:schemeClr val="tx1"/>
          </a:solidFill>
          <a:latin typeface="+mj-lt"/>
          <a:ea typeface="+mj-ea"/>
          <a:cs typeface="+mj-cs"/>
        </a:defRPr>
      </a:lvl1pPr>
      <a:lvl2pPr algn="ctr" defTabSz="1298575" rtl="0" eaLnBrk="1" fontAlgn="base" hangingPunct="1">
        <a:spcBef>
          <a:spcPct val="0"/>
        </a:spcBef>
        <a:spcAft>
          <a:spcPct val="0"/>
        </a:spcAft>
        <a:defRPr sz="6300">
          <a:solidFill>
            <a:schemeClr val="tx1"/>
          </a:solidFill>
          <a:latin typeface="Calibri" pitchFamily="34" charset="0"/>
        </a:defRPr>
      </a:lvl2pPr>
      <a:lvl3pPr algn="ctr" defTabSz="1298575" rtl="0" eaLnBrk="1" fontAlgn="base" hangingPunct="1">
        <a:spcBef>
          <a:spcPct val="0"/>
        </a:spcBef>
        <a:spcAft>
          <a:spcPct val="0"/>
        </a:spcAft>
        <a:defRPr sz="6300">
          <a:solidFill>
            <a:schemeClr val="tx1"/>
          </a:solidFill>
          <a:latin typeface="Calibri" pitchFamily="34" charset="0"/>
        </a:defRPr>
      </a:lvl3pPr>
      <a:lvl4pPr algn="ctr" defTabSz="1298575" rtl="0" eaLnBrk="1" fontAlgn="base" hangingPunct="1">
        <a:spcBef>
          <a:spcPct val="0"/>
        </a:spcBef>
        <a:spcAft>
          <a:spcPct val="0"/>
        </a:spcAft>
        <a:defRPr sz="6300">
          <a:solidFill>
            <a:schemeClr val="tx1"/>
          </a:solidFill>
          <a:latin typeface="Calibri" pitchFamily="34" charset="0"/>
        </a:defRPr>
      </a:lvl4pPr>
      <a:lvl5pPr algn="ctr" defTabSz="1298575" rtl="0" eaLnBrk="1" fontAlgn="base" hangingPunct="1">
        <a:spcBef>
          <a:spcPct val="0"/>
        </a:spcBef>
        <a:spcAft>
          <a:spcPct val="0"/>
        </a:spcAft>
        <a:defRPr sz="6300">
          <a:solidFill>
            <a:schemeClr val="tx1"/>
          </a:solidFill>
          <a:latin typeface="Calibri" pitchFamily="34" charset="0"/>
        </a:defRPr>
      </a:lvl5pPr>
      <a:lvl6pPr marL="457200" algn="ctr" defTabSz="1298575" rtl="0" eaLnBrk="1" fontAlgn="base" hangingPunct="1">
        <a:spcBef>
          <a:spcPct val="0"/>
        </a:spcBef>
        <a:spcAft>
          <a:spcPct val="0"/>
        </a:spcAft>
        <a:defRPr sz="6300">
          <a:solidFill>
            <a:schemeClr val="tx1"/>
          </a:solidFill>
          <a:latin typeface="Calibri" pitchFamily="34" charset="0"/>
        </a:defRPr>
      </a:lvl6pPr>
      <a:lvl7pPr marL="914400" algn="ctr" defTabSz="1298575" rtl="0" eaLnBrk="1" fontAlgn="base" hangingPunct="1">
        <a:spcBef>
          <a:spcPct val="0"/>
        </a:spcBef>
        <a:spcAft>
          <a:spcPct val="0"/>
        </a:spcAft>
        <a:defRPr sz="6300">
          <a:solidFill>
            <a:schemeClr val="tx1"/>
          </a:solidFill>
          <a:latin typeface="Calibri" pitchFamily="34" charset="0"/>
        </a:defRPr>
      </a:lvl7pPr>
      <a:lvl8pPr marL="1371600" algn="ctr" defTabSz="1298575" rtl="0" eaLnBrk="1" fontAlgn="base" hangingPunct="1">
        <a:spcBef>
          <a:spcPct val="0"/>
        </a:spcBef>
        <a:spcAft>
          <a:spcPct val="0"/>
        </a:spcAft>
        <a:defRPr sz="6300">
          <a:solidFill>
            <a:schemeClr val="tx1"/>
          </a:solidFill>
          <a:latin typeface="Calibri" pitchFamily="34" charset="0"/>
        </a:defRPr>
      </a:lvl8pPr>
      <a:lvl9pPr marL="1828800" algn="ctr" defTabSz="1298575" rtl="0" eaLnBrk="1" fontAlgn="base" hangingPunct="1">
        <a:spcBef>
          <a:spcPct val="0"/>
        </a:spcBef>
        <a:spcAft>
          <a:spcPct val="0"/>
        </a:spcAft>
        <a:defRPr sz="6300">
          <a:solidFill>
            <a:schemeClr val="tx1"/>
          </a:solidFill>
          <a:latin typeface="Calibri" pitchFamily="34" charset="0"/>
        </a:defRPr>
      </a:lvl9pPr>
    </p:titleStyle>
    <p:bodyStyle>
      <a:lvl1pPr marL="487363" indent="-487363" algn="l" defTabSz="1298575" rtl="0" eaLnBrk="1" fontAlgn="base" hangingPunct="1">
        <a:spcBef>
          <a:spcPct val="20000"/>
        </a:spcBef>
        <a:spcAft>
          <a:spcPct val="0"/>
        </a:spcAft>
        <a:buFont typeface="Arial" charset="0"/>
        <a:buChar char="•"/>
        <a:defRPr sz="4600" kern="1200">
          <a:solidFill>
            <a:schemeClr val="tx1"/>
          </a:solidFill>
          <a:latin typeface="+mn-lt"/>
          <a:ea typeface="+mn-ea"/>
          <a:cs typeface="+mn-cs"/>
        </a:defRPr>
      </a:lvl1pPr>
      <a:lvl2pPr marL="1055688" indent="-404813" algn="l" defTabSz="1298575" rtl="0" eaLnBrk="1" fontAlgn="base" hangingPunct="1">
        <a:spcBef>
          <a:spcPct val="20000"/>
        </a:spcBef>
        <a:spcAft>
          <a:spcPct val="0"/>
        </a:spcAft>
        <a:buFont typeface="Arial" charset="0"/>
        <a:buChar char="–"/>
        <a:defRPr sz="4000" kern="1200">
          <a:solidFill>
            <a:schemeClr val="tx1"/>
          </a:solidFill>
          <a:latin typeface="+mn-lt"/>
          <a:ea typeface="+mn-ea"/>
          <a:cs typeface="+mn-cs"/>
        </a:defRPr>
      </a:lvl2pPr>
      <a:lvl3pPr marL="1624013" indent="-323850" algn="l" defTabSz="1298575" rtl="0" eaLnBrk="1" fontAlgn="base" hangingPunct="1">
        <a:spcBef>
          <a:spcPct val="20000"/>
        </a:spcBef>
        <a:spcAft>
          <a:spcPct val="0"/>
        </a:spcAft>
        <a:buFont typeface="Arial" charset="0"/>
        <a:buChar char="•"/>
        <a:defRPr sz="3400" kern="1200">
          <a:solidFill>
            <a:schemeClr val="tx1"/>
          </a:solidFill>
          <a:latin typeface="+mn-lt"/>
          <a:ea typeface="+mn-ea"/>
          <a:cs typeface="+mn-cs"/>
        </a:defRPr>
      </a:lvl3pPr>
      <a:lvl4pPr marL="2273300" indent="-323850" algn="l" defTabSz="1298575" rtl="0" eaLnBrk="1" fontAlgn="base" hangingPunct="1">
        <a:spcBef>
          <a:spcPct val="20000"/>
        </a:spcBef>
        <a:spcAft>
          <a:spcPct val="0"/>
        </a:spcAft>
        <a:buFont typeface="Arial" charset="0"/>
        <a:buChar char="–"/>
        <a:defRPr sz="2800" kern="1200">
          <a:solidFill>
            <a:schemeClr val="tx1"/>
          </a:solidFill>
          <a:latin typeface="+mn-lt"/>
          <a:ea typeface="+mn-ea"/>
          <a:cs typeface="+mn-cs"/>
        </a:defRPr>
      </a:lvl4pPr>
      <a:lvl5pPr marL="2924175" indent="-323850" algn="l" defTabSz="1298575" rtl="0" eaLnBrk="1" fontAlgn="base" hangingPunct="1">
        <a:spcBef>
          <a:spcPct val="20000"/>
        </a:spcBef>
        <a:spcAft>
          <a:spcPct val="0"/>
        </a:spcAft>
        <a:buFont typeface="Arial" charset="0"/>
        <a:buChar char="»"/>
        <a:defRPr sz="2800" kern="1200">
          <a:solidFill>
            <a:schemeClr val="tx1"/>
          </a:solidFill>
          <a:latin typeface="+mn-lt"/>
          <a:ea typeface="+mn-ea"/>
          <a:cs typeface="+mn-cs"/>
        </a:defRPr>
      </a:lvl5pPr>
      <a:lvl6pPr marL="3574438"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3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42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4125"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99791" rtl="0" eaLnBrk="1" latinLnBrk="0" hangingPunct="1">
        <a:defRPr sz="2600" kern="1200">
          <a:solidFill>
            <a:schemeClr val="tx1"/>
          </a:solidFill>
          <a:latin typeface="+mn-lt"/>
          <a:ea typeface="+mn-ea"/>
          <a:cs typeface="+mn-cs"/>
        </a:defRPr>
      </a:lvl1pPr>
      <a:lvl2pPr marL="649894" algn="l" defTabSz="1299791" rtl="0" eaLnBrk="1" latinLnBrk="0" hangingPunct="1">
        <a:defRPr sz="2600" kern="1200">
          <a:solidFill>
            <a:schemeClr val="tx1"/>
          </a:solidFill>
          <a:latin typeface="+mn-lt"/>
          <a:ea typeface="+mn-ea"/>
          <a:cs typeface="+mn-cs"/>
        </a:defRPr>
      </a:lvl2pPr>
      <a:lvl3pPr marL="1299791" algn="l" defTabSz="1299791" rtl="0" eaLnBrk="1" latinLnBrk="0" hangingPunct="1">
        <a:defRPr sz="2600" kern="1200">
          <a:solidFill>
            <a:schemeClr val="tx1"/>
          </a:solidFill>
          <a:latin typeface="+mn-lt"/>
          <a:ea typeface="+mn-ea"/>
          <a:cs typeface="+mn-cs"/>
        </a:defRPr>
      </a:lvl3pPr>
      <a:lvl4pPr marL="1949694" algn="l" defTabSz="1299791" rtl="0" eaLnBrk="1" latinLnBrk="0" hangingPunct="1">
        <a:defRPr sz="2600" kern="1200">
          <a:solidFill>
            <a:schemeClr val="tx1"/>
          </a:solidFill>
          <a:latin typeface="+mn-lt"/>
          <a:ea typeface="+mn-ea"/>
          <a:cs typeface="+mn-cs"/>
        </a:defRPr>
      </a:lvl4pPr>
      <a:lvl5pPr marL="2599590" algn="l" defTabSz="1299791" rtl="0" eaLnBrk="1" latinLnBrk="0" hangingPunct="1">
        <a:defRPr sz="2600" kern="1200">
          <a:solidFill>
            <a:schemeClr val="tx1"/>
          </a:solidFill>
          <a:latin typeface="+mn-lt"/>
          <a:ea typeface="+mn-ea"/>
          <a:cs typeface="+mn-cs"/>
        </a:defRPr>
      </a:lvl5pPr>
      <a:lvl6pPr marL="3249485" algn="l" defTabSz="1299791" rtl="0" eaLnBrk="1" latinLnBrk="0" hangingPunct="1">
        <a:defRPr sz="2600" kern="1200">
          <a:solidFill>
            <a:schemeClr val="tx1"/>
          </a:solidFill>
          <a:latin typeface="+mn-lt"/>
          <a:ea typeface="+mn-ea"/>
          <a:cs typeface="+mn-cs"/>
        </a:defRPr>
      </a:lvl6pPr>
      <a:lvl7pPr marL="3899387" algn="l" defTabSz="1299791" rtl="0" eaLnBrk="1" latinLnBrk="0" hangingPunct="1">
        <a:defRPr sz="2600" kern="1200">
          <a:solidFill>
            <a:schemeClr val="tx1"/>
          </a:solidFill>
          <a:latin typeface="+mn-lt"/>
          <a:ea typeface="+mn-ea"/>
          <a:cs typeface="+mn-cs"/>
        </a:defRPr>
      </a:lvl7pPr>
      <a:lvl8pPr marL="4549276" algn="l" defTabSz="1299791" rtl="0" eaLnBrk="1" latinLnBrk="0" hangingPunct="1">
        <a:defRPr sz="2600" kern="1200">
          <a:solidFill>
            <a:schemeClr val="tx1"/>
          </a:solidFill>
          <a:latin typeface="+mn-lt"/>
          <a:ea typeface="+mn-ea"/>
          <a:cs typeface="+mn-cs"/>
        </a:defRPr>
      </a:lvl8pPr>
      <a:lvl9pPr marL="5199179" algn="l" defTabSz="1299791"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8.gif"/><Relationship Id="rId13" Type="http://schemas.openxmlformats.org/officeDocument/2006/relationships/image" Target="../media/image26.png"/><Relationship Id="rId18" Type="http://schemas.openxmlformats.org/officeDocument/2006/relationships/audio" Target="../media/audio10.wav"/><Relationship Id="rId3" Type="http://schemas.openxmlformats.org/officeDocument/2006/relationships/audio" Target="../media/audio10.wav"/><Relationship Id="rId7" Type="http://schemas.openxmlformats.org/officeDocument/2006/relationships/image" Target="../media/image15.gif"/><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10.xml"/><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4.gif"/><Relationship Id="rId11" Type="http://schemas.openxmlformats.org/officeDocument/2006/relationships/image" Target="../media/image24.png"/><Relationship Id="rId5" Type="http://schemas.openxmlformats.org/officeDocument/2006/relationships/image" Target="../media/image13.gif"/><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5.png"/><Relationship Id="rId9" Type="http://schemas.openxmlformats.org/officeDocument/2006/relationships/image" Target="../media/image22.png"/><Relationship Id="rId1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19.gif"/><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audio" Target="../media/audio11.wav"/><Relationship Id="rId21" Type="http://schemas.openxmlformats.org/officeDocument/2006/relationships/image" Target="../media/image6.png"/><Relationship Id="rId7" Type="http://schemas.openxmlformats.org/officeDocument/2006/relationships/image" Target="../media/image18.gif"/><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11.xml"/><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7.gif"/><Relationship Id="rId11" Type="http://schemas.openxmlformats.org/officeDocument/2006/relationships/image" Target="../media/image32.png"/><Relationship Id="rId5" Type="http://schemas.openxmlformats.org/officeDocument/2006/relationships/image" Target="../media/image16.gif"/><Relationship Id="rId15" Type="http://schemas.openxmlformats.org/officeDocument/2006/relationships/image" Target="../media/image36.png"/><Relationship Id="rId23" Type="http://schemas.openxmlformats.org/officeDocument/2006/relationships/audio" Target="../media/audio11.wav"/><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5.png"/><Relationship Id="rId9" Type="http://schemas.openxmlformats.org/officeDocument/2006/relationships/image" Target="../media/image20.gif"/><Relationship Id="rId14" Type="http://schemas.openxmlformats.org/officeDocument/2006/relationships/image" Target="../media/image35.png"/><Relationship Id="rId22"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13.gif"/><Relationship Id="rId13" Type="http://schemas.openxmlformats.org/officeDocument/2006/relationships/image" Target="../media/image18.gif"/><Relationship Id="rId3" Type="http://schemas.openxmlformats.org/officeDocument/2006/relationships/audio" Target="../media/audio12.wav"/><Relationship Id="rId7" Type="http://schemas.openxmlformats.org/officeDocument/2006/relationships/image" Target="../media/image6.png"/><Relationship Id="rId12" Type="http://schemas.openxmlformats.org/officeDocument/2006/relationships/image" Target="../media/image17.gif"/><Relationship Id="rId2" Type="http://schemas.openxmlformats.org/officeDocument/2006/relationships/notesSlide" Target="../notesSlides/notesSlide12.xml"/><Relationship Id="rId16" Type="http://schemas.openxmlformats.org/officeDocument/2006/relationships/audio" Target="../media/audio12.wav"/><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6.gif"/><Relationship Id="rId5" Type="http://schemas.openxmlformats.org/officeDocument/2006/relationships/image" Target="../media/image43.png"/><Relationship Id="rId15" Type="http://schemas.openxmlformats.org/officeDocument/2006/relationships/image" Target="../media/image20.gif"/><Relationship Id="rId10" Type="http://schemas.openxmlformats.org/officeDocument/2006/relationships/image" Target="../media/image15.gif"/><Relationship Id="rId4" Type="http://schemas.openxmlformats.org/officeDocument/2006/relationships/image" Target="../media/image5.png"/><Relationship Id="rId9" Type="http://schemas.openxmlformats.org/officeDocument/2006/relationships/image" Target="../media/image14.gif"/><Relationship Id="rId14" Type="http://schemas.openxmlformats.org/officeDocument/2006/relationships/image" Target="../media/image19.gi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3.wav"/><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6.gif"/><Relationship Id="rId13" Type="http://schemas.openxmlformats.org/officeDocument/2006/relationships/audio" Target="../media/audio5.wav"/><Relationship Id="rId3" Type="http://schemas.openxmlformats.org/officeDocument/2006/relationships/audio" Target="../media/audio5.wav"/><Relationship Id="rId7" Type="http://schemas.openxmlformats.org/officeDocument/2006/relationships/image" Target="../media/image15.gif"/><Relationship Id="rId12" Type="http://schemas.openxmlformats.org/officeDocument/2006/relationships/image" Target="../media/image20.gi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gif"/><Relationship Id="rId11" Type="http://schemas.openxmlformats.org/officeDocument/2006/relationships/image" Target="../media/image19.gif"/><Relationship Id="rId5" Type="http://schemas.openxmlformats.org/officeDocument/2006/relationships/image" Target="../media/image13.gif"/><Relationship Id="rId10" Type="http://schemas.openxmlformats.org/officeDocument/2006/relationships/image" Target="../media/image18.gif"/><Relationship Id="rId4" Type="http://schemas.openxmlformats.org/officeDocument/2006/relationships/image" Target="../media/image5.png"/><Relationship Id="rId9" Type="http://schemas.openxmlformats.org/officeDocument/2006/relationships/image" Target="../media/image17.gif"/></Relationships>
</file>

<file path=ppt/slides/_rels/slide6.xml.rels><?xml version="1.0" encoding="UTF-8" standalone="yes"?>
<Relationships xmlns="http://schemas.openxmlformats.org/package/2006/relationships"><Relationship Id="rId8" Type="http://schemas.openxmlformats.org/officeDocument/2006/relationships/image" Target="../media/image18.gif"/><Relationship Id="rId13" Type="http://schemas.openxmlformats.org/officeDocument/2006/relationships/audio" Target="../media/audio6.wav"/><Relationship Id="rId3" Type="http://schemas.openxmlformats.org/officeDocument/2006/relationships/audio" Target="../media/audio6.wav"/><Relationship Id="rId7" Type="http://schemas.openxmlformats.org/officeDocument/2006/relationships/image" Target="../media/image15.gif"/><Relationship Id="rId12" Type="http://schemas.openxmlformats.org/officeDocument/2006/relationships/image" Target="../media/image20.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gif"/><Relationship Id="rId11" Type="http://schemas.openxmlformats.org/officeDocument/2006/relationships/image" Target="../media/image19.gif"/><Relationship Id="rId5" Type="http://schemas.openxmlformats.org/officeDocument/2006/relationships/image" Target="../media/image13.gif"/><Relationship Id="rId10" Type="http://schemas.openxmlformats.org/officeDocument/2006/relationships/image" Target="../media/image17.gif"/><Relationship Id="rId4" Type="http://schemas.openxmlformats.org/officeDocument/2006/relationships/image" Target="../media/image5.png"/><Relationship Id="rId9" Type="http://schemas.openxmlformats.org/officeDocument/2006/relationships/image" Target="../media/image16.gif"/></Relationships>
</file>

<file path=ppt/slides/_rels/slide7.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audio" Target="../media/audio7.wav"/><Relationship Id="rId3" Type="http://schemas.openxmlformats.org/officeDocument/2006/relationships/audio" Target="../media/audio7.wav"/><Relationship Id="rId7" Type="http://schemas.openxmlformats.org/officeDocument/2006/relationships/image" Target="../media/image16.gif"/><Relationship Id="rId12" Type="http://schemas.openxmlformats.org/officeDocument/2006/relationships/image" Target="../media/image18.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gif"/><Relationship Id="rId11" Type="http://schemas.openxmlformats.org/officeDocument/2006/relationships/image" Target="../media/image5.png"/><Relationship Id="rId5" Type="http://schemas.openxmlformats.org/officeDocument/2006/relationships/image" Target="../media/image14.gif"/><Relationship Id="rId10" Type="http://schemas.openxmlformats.org/officeDocument/2006/relationships/image" Target="../media/image20.gif"/><Relationship Id="rId4" Type="http://schemas.openxmlformats.org/officeDocument/2006/relationships/image" Target="../media/image13.gif"/><Relationship Id="rId9" Type="http://schemas.openxmlformats.org/officeDocument/2006/relationships/image" Target="../media/image19.gif"/></Relationships>
</file>

<file path=ppt/slides/_rels/slide8.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audio" Target="../media/audio8.wav"/><Relationship Id="rId5" Type="http://schemas.openxmlformats.org/officeDocument/2006/relationships/image" Target="../media/image21.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audio" Target="../media/audio9.wav"/><Relationship Id="rId7" Type="http://schemas.openxmlformats.org/officeDocument/2006/relationships/audio" Target="../media/audio9.wav"/><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ctrTitle" idx="4294967295"/>
          </p:nvPr>
        </p:nvSpPr>
        <p:spPr>
          <a:xfrm>
            <a:off x="974725" y="5064125"/>
            <a:ext cx="11055350" cy="892175"/>
          </a:xfrm>
        </p:spPr>
        <p:txBody>
          <a:bodyPr/>
          <a:lstStyle/>
          <a:p>
            <a:pPr>
              <a:defRPr/>
            </a:pPr>
            <a:r>
              <a:rPr lang="en-US" sz="3600" b="1" dirty="0">
                <a:solidFill>
                  <a:schemeClr val="tx1">
                    <a:lumMod val="85000"/>
                    <a:lumOff val="15000"/>
                  </a:schemeClr>
                </a:solidFill>
              </a:rPr>
              <a:t>Click to get started…</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54475" y="4286250"/>
            <a:ext cx="5259388"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ndAc>
      <p:stSnd>
        <p:snd r:embed="rId3" name="SafetySmart Intro.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700"/>
                                        <p:tgtEl>
                                          <p:spTgt spid="3"/>
                                        </p:tgtEl>
                                      </p:cBhvr>
                                    </p:animEffect>
                                  </p:childTnLst>
                                </p:cTn>
                              </p:par>
                            </p:childTnLst>
                          </p:cTn>
                        </p:par>
                        <p:par>
                          <p:cTn id="8" fill="hold" nodeType="afterGroup">
                            <p:stCondLst>
                              <p:cond delay="1700"/>
                            </p:stCondLst>
                            <p:childTnLst>
                              <p:par>
                                <p:cTn id="9" presetID="1"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x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3200" y="8382000"/>
            <a:ext cx="1371600" cy="1371600"/>
          </a:xfrm>
          <a:prstGeom prst="rect">
            <a:avLst/>
          </a:prstGeom>
        </p:spPr>
      </p:pic>
      <p:pic>
        <p:nvPicPr>
          <p:cNvPr id="4" name="COMPRESSED GA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4191" y="5266354"/>
            <a:ext cx="1428750" cy="1428750"/>
          </a:xfrm>
          <a:prstGeom prst="rect">
            <a:avLst/>
          </a:prstGeom>
        </p:spPr>
      </p:pic>
      <p:pic>
        <p:nvPicPr>
          <p:cNvPr id="5" name="FLAMMABL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4191" y="1354148"/>
            <a:ext cx="1428750" cy="1428750"/>
          </a:xfrm>
          <a:prstGeom prst="rect">
            <a:avLst/>
          </a:prstGeom>
        </p:spPr>
      </p:pic>
      <p:pic>
        <p:nvPicPr>
          <p:cNvPr id="6" name="OXIDIZ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84191" y="3310251"/>
            <a:ext cx="1428750" cy="1428750"/>
          </a:xfrm>
          <a:prstGeom prst="rect">
            <a:avLst/>
          </a:prstGeom>
        </p:spPr>
      </p:pic>
      <p:pic>
        <p:nvPicPr>
          <p:cNvPr id="8" name="CORROSIV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4191" y="7222458"/>
            <a:ext cx="1428750" cy="1428750"/>
          </a:xfrm>
          <a:prstGeom prst="rect">
            <a:avLst/>
          </a:prstGeom>
        </p:spPr>
      </p:pic>
      <p:sp>
        <p:nvSpPr>
          <p:cNvPr id="10" name="TextBox 9"/>
          <p:cNvSpPr txBox="1"/>
          <p:nvPr/>
        </p:nvSpPr>
        <p:spPr>
          <a:xfrm>
            <a:off x="13379116" y="1611507"/>
            <a:ext cx="3776996" cy="830997"/>
          </a:xfrm>
          <a:prstGeom prst="rect">
            <a:avLst/>
          </a:prstGeom>
          <a:noFill/>
        </p:spPr>
        <p:txBody>
          <a:bodyPr wrap="none" rtlCol="0">
            <a:spAutoFit/>
          </a:bodyPr>
          <a:lstStyle/>
          <a:p>
            <a:r>
              <a:rPr lang="en-US" sz="4800" dirty="0" smtClean="0">
                <a:latin typeface="Century Gothic" panose="020B0502020202020204" pitchFamily="34" charset="0"/>
              </a:rPr>
              <a:t>FLAMMABLE</a:t>
            </a:r>
            <a:endParaRPr lang="en-US" sz="4800" dirty="0">
              <a:latin typeface="Century Gothic" panose="020B0502020202020204" pitchFamily="34" charset="0"/>
            </a:endParaRPr>
          </a:p>
        </p:txBody>
      </p:sp>
      <p:pic>
        <p:nvPicPr>
          <p:cNvPr id="11" name="FLAME"/>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90060" y="849276"/>
            <a:ext cx="2179585" cy="2023900"/>
          </a:xfrm>
          <a:prstGeom prst="rect">
            <a:avLst/>
          </a:prstGeom>
        </p:spPr>
      </p:pic>
      <p:sp>
        <p:nvSpPr>
          <p:cNvPr id="12" name="PHYSICAL HAZARD TEXT"/>
          <p:cNvSpPr txBox="1"/>
          <p:nvPr/>
        </p:nvSpPr>
        <p:spPr>
          <a:xfrm>
            <a:off x="2443436" y="4322802"/>
            <a:ext cx="8117928" cy="1107996"/>
          </a:xfrm>
          <a:prstGeom prst="rect">
            <a:avLst/>
          </a:prstGeom>
          <a:noFill/>
        </p:spPr>
        <p:txBody>
          <a:bodyPr wrap="none" rtlCol="0">
            <a:spAutoFit/>
          </a:bodyPr>
          <a:lstStyle/>
          <a:p>
            <a:r>
              <a:rPr lang="en-US" sz="6600" dirty="0" smtClean="0">
                <a:latin typeface="Century Gothic" panose="020B0502020202020204" pitchFamily="34" charset="0"/>
              </a:rPr>
              <a:t>PHYSICAL HAZARDS</a:t>
            </a:r>
            <a:endParaRPr lang="en-US" sz="6600" dirty="0">
              <a:latin typeface="Century Gothic" panose="020B0502020202020204" pitchFamily="34" charset="0"/>
            </a:endParaRPr>
          </a:p>
        </p:txBody>
      </p:sp>
      <p:sp>
        <p:nvSpPr>
          <p:cNvPr id="13" name="TextBox 12"/>
          <p:cNvSpPr txBox="1"/>
          <p:nvPr/>
        </p:nvSpPr>
        <p:spPr>
          <a:xfrm>
            <a:off x="13531516" y="3595091"/>
            <a:ext cx="3259226" cy="830997"/>
          </a:xfrm>
          <a:prstGeom prst="rect">
            <a:avLst/>
          </a:prstGeom>
          <a:noFill/>
        </p:spPr>
        <p:txBody>
          <a:bodyPr wrap="none" rtlCol="0">
            <a:spAutoFit/>
          </a:bodyPr>
          <a:lstStyle/>
          <a:p>
            <a:r>
              <a:rPr lang="en-US" sz="4800" dirty="0" smtClean="0">
                <a:latin typeface="Century Gothic" panose="020B0502020202020204" pitchFamily="34" charset="0"/>
              </a:rPr>
              <a:t>OXIDIZING</a:t>
            </a:r>
            <a:endParaRPr lang="en-US" sz="4800" dirty="0">
              <a:latin typeface="Century Gothic" panose="020B0502020202020204" pitchFamily="34" charset="0"/>
            </a:endParaRPr>
          </a:p>
        </p:txBody>
      </p:sp>
      <p:pic>
        <p:nvPicPr>
          <p:cNvPr id="14" name="EXPLOSIO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63279" y="858186"/>
            <a:ext cx="2160395" cy="2006081"/>
          </a:xfrm>
          <a:prstGeom prst="rect">
            <a:avLst/>
          </a:prstGeom>
        </p:spPr>
      </p:pic>
      <p:sp>
        <p:nvSpPr>
          <p:cNvPr id="16" name="TextBox 15"/>
          <p:cNvSpPr txBox="1"/>
          <p:nvPr/>
        </p:nvSpPr>
        <p:spPr>
          <a:xfrm>
            <a:off x="13683916" y="5565230"/>
            <a:ext cx="5723042" cy="830997"/>
          </a:xfrm>
          <a:prstGeom prst="rect">
            <a:avLst/>
          </a:prstGeom>
          <a:noFill/>
        </p:spPr>
        <p:txBody>
          <a:bodyPr wrap="none" rtlCol="0">
            <a:spAutoFit/>
          </a:bodyPr>
          <a:lstStyle/>
          <a:p>
            <a:r>
              <a:rPr lang="en-US" sz="4800" dirty="0" smtClean="0">
                <a:latin typeface="Century Gothic" panose="020B0502020202020204" pitchFamily="34" charset="0"/>
              </a:rPr>
              <a:t>COMPRESSED GAS</a:t>
            </a:r>
            <a:endParaRPr lang="en-US" sz="4800" dirty="0">
              <a:latin typeface="Century Gothic" panose="020B0502020202020204" pitchFamily="34" charset="0"/>
            </a:endParaRPr>
          </a:p>
        </p:txBody>
      </p:sp>
      <p:pic>
        <p:nvPicPr>
          <p:cNvPr id="19" name="CLOUD LITTLE"/>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29061" y="4255109"/>
            <a:ext cx="1943186" cy="1804387"/>
          </a:xfrm>
          <a:prstGeom prst="rect">
            <a:avLst/>
          </a:prstGeom>
        </p:spPr>
      </p:pic>
      <p:pic>
        <p:nvPicPr>
          <p:cNvPr id="17" name="GAS CYLINDE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91039" y="3755859"/>
            <a:ext cx="1714500" cy="4457700"/>
          </a:xfrm>
          <a:prstGeom prst="rect">
            <a:avLst/>
          </a:prstGeom>
        </p:spPr>
      </p:pic>
      <p:pic>
        <p:nvPicPr>
          <p:cNvPr id="18" name="CLOUD BI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64622" y="5828488"/>
            <a:ext cx="2833608" cy="2631208"/>
          </a:xfrm>
          <a:prstGeom prst="rect">
            <a:avLst/>
          </a:prstGeom>
        </p:spPr>
      </p:pic>
      <p:sp>
        <p:nvSpPr>
          <p:cNvPr id="21" name="TextBox 20"/>
          <p:cNvSpPr txBox="1"/>
          <p:nvPr/>
        </p:nvSpPr>
        <p:spPr>
          <a:xfrm>
            <a:off x="13836316" y="7521334"/>
            <a:ext cx="4017446" cy="830997"/>
          </a:xfrm>
          <a:prstGeom prst="rect">
            <a:avLst/>
          </a:prstGeom>
          <a:noFill/>
        </p:spPr>
        <p:txBody>
          <a:bodyPr wrap="none" rtlCol="0">
            <a:spAutoFit/>
          </a:bodyPr>
          <a:lstStyle/>
          <a:p>
            <a:r>
              <a:rPr lang="en-US" sz="4800" dirty="0" smtClean="0">
                <a:latin typeface="Century Gothic" panose="020B0502020202020204" pitchFamily="34" charset="0"/>
              </a:rPr>
              <a:t>CORROSIVES</a:t>
            </a:r>
            <a:endParaRPr lang="en-US" sz="4800" dirty="0">
              <a:latin typeface="Century Gothic" panose="020B0502020202020204" pitchFamily="34" charset="0"/>
            </a:endParaRPr>
          </a:p>
        </p:txBody>
      </p:sp>
      <p:pic>
        <p:nvPicPr>
          <p:cNvPr id="22" name="BEAKE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827318" y="4739001"/>
            <a:ext cx="2803486" cy="4477384"/>
          </a:xfrm>
          <a:prstGeom prst="rect">
            <a:avLst/>
          </a:prstGeom>
        </p:spPr>
      </p:pic>
      <p:grpSp>
        <p:nvGrpSpPr>
          <p:cNvPr id="31" name="OXIDIZING FLAMES"/>
          <p:cNvGrpSpPr/>
          <p:nvPr/>
        </p:nvGrpSpPr>
        <p:grpSpPr>
          <a:xfrm>
            <a:off x="8191635" y="2686968"/>
            <a:ext cx="3545338" cy="2643166"/>
            <a:chOff x="8191635" y="2686968"/>
            <a:chExt cx="3545338" cy="2643166"/>
          </a:xfrm>
        </p:grpSpPr>
        <p:pic>
          <p:nvPicPr>
            <p:cNvPr id="15" name="FLAME"/>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91635" y="3653330"/>
              <a:ext cx="1089792" cy="1011950"/>
            </a:xfrm>
            <a:prstGeom prst="rect">
              <a:avLst/>
            </a:prstGeom>
          </p:spPr>
        </p:pic>
        <p:pic>
          <p:nvPicPr>
            <p:cNvPr id="28" name="FLAME"/>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71550" y="2686968"/>
              <a:ext cx="2179585" cy="2023900"/>
            </a:xfrm>
            <a:prstGeom prst="rect">
              <a:avLst/>
            </a:prstGeom>
          </p:spPr>
        </p:pic>
        <p:pic>
          <p:nvPicPr>
            <p:cNvPr id="29" name="FLAME"/>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463762" y="4147867"/>
              <a:ext cx="1273211" cy="1182267"/>
            </a:xfrm>
            <a:prstGeom prst="rect">
              <a:avLst/>
            </a:prstGeom>
          </p:spPr>
        </p:pic>
        <p:pic>
          <p:nvPicPr>
            <p:cNvPr id="30" name="FLAME"/>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252424" y="3039145"/>
              <a:ext cx="1197421" cy="1111891"/>
            </a:xfrm>
            <a:prstGeom prst="rect">
              <a:avLst/>
            </a:prstGeom>
          </p:spPr>
        </p:pic>
      </p:grpSp>
    </p:spTree>
    <p:extLst>
      <p:ext uri="{BB962C8B-B14F-4D97-AF65-F5344CB8AC3E}">
        <p14:creationId xmlns:p14="http://schemas.microsoft.com/office/powerpoint/2010/main" val="3221159565"/>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picto_howtoprotectyourself10.wav"/>
          </p:stSnd>
        </p:sndAc>
      </p:transition>
    </mc:Choice>
    <mc:Fallback xmlns="">
      <p:transition spd="slow">
        <p:sndAc>
          <p:stSnd>
            <p:snd r:embed="rId18" name="picto_howtoprotectyourself10.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90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par>
                          <p:cTn id="8" fill="hold">
                            <p:stCondLst>
                              <p:cond delay="14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900"/>
                            </p:stCondLst>
                            <p:childTnLst>
                              <p:par>
                                <p:cTn id="13" presetID="42" presetClass="path" presetSubtype="0" accel="50000" decel="50000" fill="hold" grpId="0" nodeType="afterEffect">
                                  <p:stCondLst>
                                    <p:cond delay="0"/>
                                  </p:stCondLst>
                                  <p:childTnLst>
                                    <p:animMotion origin="layout" path="M -0.00378 0.00505 L -0.79267 0.00814 " pathEditMode="relative" rAng="0" ptsTypes="AA">
                                      <p:cBhvr>
                                        <p:cTn id="14" dur="1000" fill="hold"/>
                                        <p:tgtEl>
                                          <p:spTgt spid="10"/>
                                        </p:tgtEl>
                                        <p:attrNameLst>
                                          <p:attrName>ppt_x</p:attrName>
                                          <p:attrName>ppt_y</p:attrName>
                                        </p:attrNameLst>
                                      </p:cBhvr>
                                      <p:rCtr x="-39450" y="147"/>
                                    </p:animMotion>
                                  </p:childTnLst>
                                </p:cTn>
                              </p:par>
                            </p:childTnLst>
                          </p:cTn>
                        </p:par>
                        <p:par>
                          <p:cTn id="15" fill="hold">
                            <p:stCondLst>
                              <p:cond delay="2900"/>
                            </p:stCondLst>
                            <p:childTnLst>
                              <p:par>
                                <p:cTn id="16" presetID="10" presetClass="entr" presetSubtype="0" fill="hold" nodeType="afterEffect">
                                  <p:stCondLst>
                                    <p:cond delay="14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par>
                          <p:cTn id="19" fill="hold">
                            <p:stCondLst>
                              <p:cond delay="4800"/>
                            </p:stCondLst>
                            <p:childTnLst>
                              <p:par>
                                <p:cTn id="20" presetID="10" presetClass="entr" presetSubtype="0" fill="hold" nodeType="afterEffect">
                                  <p:stCondLst>
                                    <p:cond delay="1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5400"/>
                            </p:stCondLst>
                            <p:childTnLst>
                              <p:par>
                                <p:cTn id="24" presetID="10" presetClass="entr" presetSubtype="0" fill="hold" nodeType="afterEffect">
                                  <p:stCondLst>
                                    <p:cond delay="190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xit" presetSubtype="0" fill="hold" nodeType="withEffect">
                                  <p:stCondLst>
                                    <p:cond delay="190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10" presetClass="exit" presetSubtype="0" fill="hold" nodeType="withEffect">
                                  <p:stCondLst>
                                    <p:cond delay="190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childTnLst>
                          </p:cTn>
                        </p:par>
                        <p:par>
                          <p:cTn id="33" fill="hold">
                            <p:stCondLst>
                              <p:cond delay="7800"/>
                            </p:stCondLst>
                            <p:childTnLst>
                              <p:par>
                                <p:cTn id="34" presetID="42" presetClass="path" presetSubtype="0" accel="50000" decel="50000" fill="hold" grpId="0" nodeType="afterEffect">
                                  <p:stCondLst>
                                    <p:cond delay="0"/>
                                  </p:stCondLst>
                                  <p:childTnLst>
                                    <p:animMotion origin="layout" path="M 1.52108E-6 -4.5382E-6 L -0.80538 0.0031 " pathEditMode="relative" rAng="0" ptsTypes="AA">
                                      <p:cBhvr>
                                        <p:cTn id="35" dur="1000" fill="hold"/>
                                        <p:tgtEl>
                                          <p:spTgt spid="13"/>
                                        </p:tgtEl>
                                        <p:attrNameLst>
                                          <p:attrName>ppt_x</p:attrName>
                                          <p:attrName>ppt_y</p:attrName>
                                        </p:attrNameLst>
                                      </p:cBhvr>
                                      <p:rCtr x="-40269" y="147"/>
                                    </p:animMotion>
                                  </p:childTnLst>
                                </p:cTn>
                              </p:par>
                            </p:childTnLst>
                          </p:cTn>
                        </p:par>
                        <p:par>
                          <p:cTn id="36" fill="hold">
                            <p:stCondLst>
                              <p:cond delay="8800"/>
                            </p:stCondLst>
                            <p:childTnLst>
                              <p:par>
                                <p:cTn id="37" presetID="10" presetClass="entr" presetSubtype="0"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childTnLst>
                          </p:cTn>
                        </p:par>
                        <p:par>
                          <p:cTn id="40" fill="hold">
                            <p:stCondLst>
                              <p:cond delay="9300"/>
                            </p:stCondLst>
                            <p:childTnLst>
                              <p:par>
                                <p:cTn id="41" presetID="10" presetClass="entr" presetSubtype="0" fill="hold" nodeType="afterEffect">
                                  <p:stCondLst>
                                    <p:cond delay="160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par>
                                <p:cTn id="44" presetID="10" presetClass="exit" presetSubtype="0" fill="hold" nodeType="withEffect">
                                  <p:stCondLst>
                                    <p:cond delay="1600"/>
                                  </p:stCondLst>
                                  <p:childTnLst>
                                    <p:animEffect transition="out" filter="fade">
                                      <p:cBhvr>
                                        <p:cTn id="45" dur="500"/>
                                        <p:tgtEl>
                                          <p:spTgt spid="31"/>
                                        </p:tgtEl>
                                      </p:cBhvr>
                                    </p:animEffect>
                                    <p:set>
                                      <p:cBhvr>
                                        <p:cTn id="46" dur="1" fill="hold">
                                          <p:stCondLst>
                                            <p:cond delay="499"/>
                                          </p:stCondLst>
                                        </p:cTn>
                                        <p:tgtEl>
                                          <p:spTgt spid="31"/>
                                        </p:tgtEl>
                                        <p:attrNameLst>
                                          <p:attrName>style.visibility</p:attrName>
                                        </p:attrNameLst>
                                      </p:cBhvr>
                                      <p:to>
                                        <p:strVal val="hidden"/>
                                      </p:to>
                                    </p:set>
                                  </p:childTnLst>
                                </p:cTn>
                              </p:par>
                            </p:childTnLst>
                          </p:cTn>
                        </p:par>
                        <p:par>
                          <p:cTn id="47" fill="hold">
                            <p:stCondLst>
                              <p:cond delay="11400"/>
                            </p:stCondLst>
                            <p:childTnLst>
                              <p:par>
                                <p:cTn id="48" presetID="42" presetClass="path" presetSubtype="0" accel="50000" decel="50000" fill="hold" grpId="0" nodeType="afterEffect">
                                  <p:stCondLst>
                                    <p:cond delay="0"/>
                                  </p:stCondLst>
                                  <p:childTnLst>
                                    <p:animMotion origin="layout" path="M -4.8259E-6 2.14693E-6 L -0.82626 0.00358 " pathEditMode="relative" rAng="0" ptsTypes="AA">
                                      <p:cBhvr>
                                        <p:cTn id="49" dur="1000" fill="hold"/>
                                        <p:tgtEl>
                                          <p:spTgt spid="16"/>
                                        </p:tgtEl>
                                        <p:attrNameLst>
                                          <p:attrName>ppt_x</p:attrName>
                                          <p:attrName>ppt_y</p:attrName>
                                        </p:attrNameLst>
                                      </p:cBhvr>
                                      <p:rCtr x="-41319" y="179"/>
                                    </p:animMotion>
                                  </p:childTnLst>
                                </p:cTn>
                              </p:par>
                            </p:childTnLst>
                          </p:cTn>
                        </p:par>
                        <p:par>
                          <p:cTn id="50" fill="hold">
                            <p:stCondLst>
                              <p:cond delay="12400"/>
                            </p:stCondLst>
                            <p:childTnLst>
                              <p:par>
                                <p:cTn id="51" presetID="10" presetClass="entr" presetSubtype="0" fill="hold" nodeType="afterEffect">
                                  <p:stCondLst>
                                    <p:cond delay="280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par>
                                <p:cTn id="54" presetID="10" presetClass="entr" presetSubtype="0" fill="hold" nodeType="withEffect">
                                  <p:stCondLst>
                                    <p:cond delay="280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par>
                          <p:cTn id="57" fill="hold">
                            <p:stCondLst>
                              <p:cond delay="15700"/>
                            </p:stCondLst>
                            <p:childTnLst>
                              <p:par>
                                <p:cTn id="58" presetID="10" presetClass="entr" presetSubtype="0" fill="hold" nodeType="afterEffect">
                                  <p:stCondLst>
                                    <p:cond delay="90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cTn>
                              </p:par>
                            </p:childTnLst>
                          </p:cTn>
                        </p:par>
                        <p:par>
                          <p:cTn id="61" fill="hold">
                            <p:stCondLst>
                              <p:cond delay="17100"/>
                            </p:stCondLst>
                            <p:childTnLst>
                              <p:par>
                                <p:cTn id="62" presetID="10" presetClass="entr" presetSubtype="0" fill="hold" nodeType="afterEffect">
                                  <p:stCondLst>
                                    <p:cond delay="290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500"/>
                                        <p:tgtEl>
                                          <p:spTgt spid="8"/>
                                        </p:tgtEl>
                                      </p:cBhvr>
                                    </p:animEffect>
                                  </p:childTnLst>
                                </p:cTn>
                              </p:par>
                              <p:par>
                                <p:cTn id="65" presetID="10" presetClass="exit" presetSubtype="0" fill="hold" nodeType="withEffect">
                                  <p:stCondLst>
                                    <p:cond delay="2900"/>
                                  </p:stCondLst>
                                  <p:childTnLst>
                                    <p:animEffect transition="out" filter="fad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par>
                                <p:cTn id="68" presetID="10" presetClass="exit" presetSubtype="0" fill="hold" nodeType="withEffect">
                                  <p:stCondLst>
                                    <p:cond delay="2900"/>
                                  </p:stCondLst>
                                  <p:childTnLst>
                                    <p:animEffect transition="out" filter="fade">
                                      <p:cBhvr>
                                        <p:cTn id="69" dur="500"/>
                                        <p:tgtEl>
                                          <p:spTgt spid="18"/>
                                        </p:tgtEl>
                                      </p:cBhvr>
                                    </p:animEffect>
                                    <p:set>
                                      <p:cBhvr>
                                        <p:cTn id="70" dur="1" fill="hold">
                                          <p:stCondLst>
                                            <p:cond delay="499"/>
                                          </p:stCondLst>
                                        </p:cTn>
                                        <p:tgtEl>
                                          <p:spTgt spid="18"/>
                                        </p:tgtEl>
                                        <p:attrNameLst>
                                          <p:attrName>style.visibility</p:attrName>
                                        </p:attrNameLst>
                                      </p:cBhvr>
                                      <p:to>
                                        <p:strVal val="hidden"/>
                                      </p:to>
                                    </p:set>
                                  </p:childTnLst>
                                </p:cTn>
                              </p:par>
                              <p:par>
                                <p:cTn id="71" presetID="10" presetClass="exit" presetSubtype="0" fill="hold" nodeType="withEffect">
                                  <p:stCondLst>
                                    <p:cond delay="2900"/>
                                  </p:stCondLst>
                                  <p:childTnLst>
                                    <p:animEffect transition="out" filter="fade">
                                      <p:cBhvr>
                                        <p:cTn id="72" dur="500"/>
                                        <p:tgtEl>
                                          <p:spTgt spid="17"/>
                                        </p:tgtEl>
                                      </p:cBhvr>
                                    </p:animEffect>
                                    <p:set>
                                      <p:cBhvr>
                                        <p:cTn id="73" dur="1" fill="hold">
                                          <p:stCondLst>
                                            <p:cond delay="499"/>
                                          </p:stCondLst>
                                        </p:cTn>
                                        <p:tgtEl>
                                          <p:spTgt spid="17"/>
                                        </p:tgtEl>
                                        <p:attrNameLst>
                                          <p:attrName>style.visibility</p:attrName>
                                        </p:attrNameLst>
                                      </p:cBhvr>
                                      <p:to>
                                        <p:strVal val="hidden"/>
                                      </p:to>
                                    </p:set>
                                  </p:childTnLst>
                                </p:cTn>
                              </p:par>
                            </p:childTnLst>
                          </p:cTn>
                        </p:par>
                        <p:par>
                          <p:cTn id="74" fill="hold">
                            <p:stCondLst>
                              <p:cond delay="20500"/>
                            </p:stCondLst>
                            <p:childTnLst>
                              <p:par>
                                <p:cTn id="75" presetID="42" presetClass="path" presetSubtype="0" accel="50000" decel="50000" fill="hold" grpId="0" nodeType="afterEffect">
                                  <p:stCondLst>
                                    <p:cond delay="0"/>
                                  </p:stCondLst>
                                  <p:childTnLst>
                                    <p:animMotion origin="layout" path="M 4.22114E-6 -2.00358E-6 L -0.83739 0.00342 " pathEditMode="relative" rAng="0" ptsTypes="AA">
                                      <p:cBhvr>
                                        <p:cTn id="76" dur="1000" fill="hold"/>
                                        <p:tgtEl>
                                          <p:spTgt spid="21"/>
                                        </p:tgtEl>
                                        <p:attrNameLst>
                                          <p:attrName>ppt_x</p:attrName>
                                          <p:attrName>ppt_y</p:attrName>
                                        </p:attrNameLst>
                                      </p:cBhvr>
                                      <p:rCtr x="-41869" y="163"/>
                                    </p:animMotion>
                                  </p:childTnLst>
                                </p:cTn>
                              </p:par>
                            </p:childTnLst>
                          </p:cTn>
                        </p:par>
                        <p:par>
                          <p:cTn id="77" fill="hold">
                            <p:stCondLst>
                              <p:cond delay="21500"/>
                            </p:stCondLst>
                            <p:childTnLst>
                              <p:par>
                                <p:cTn id="78" presetID="10" presetClass="entr" presetSubtype="0" fill="hold" nodeType="afterEffect">
                                  <p:stCondLst>
                                    <p:cond delay="20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500"/>
                                        <p:tgtEl>
                                          <p:spTgt spid="22"/>
                                        </p:tgtEl>
                                      </p:cBhvr>
                                    </p:animEffect>
                                  </p:childTnLst>
                                </p:cTn>
                              </p:par>
                            </p:childTnLst>
                          </p:cTn>
                        </p:par>
                        <p:par>
                          <p:cTn id="81" fill="hold">
                            <p:stCondLst>
                              <p:cond delay="22200"/>
                            </p:stCondLst>
                            <p:childTnLst>
                              <p:par>
                                <p:cTn id="82" presetID="10" presetClass="exit" presetSubtype="0" fill="hold" nodeType="afterEffect">
                                  <p:stCondLst>
                                    <p:cond delay="600"/>
                                  </p:stCondLst>
                                  <p:childTnLst>
                                    <p:animEffect transition="out" filter="fade">
                                      <p:cBhvr>
                                        <p:cTn id="83" dur="500"/>
                                        <p:tgtEl>
                                          <p:spTgt spid="22"/>
                                        </p:tgtEl>
                                      </p:cBhvr>
                                    </p:animEffect>
                                    <p:set>
                                      <p:cBhvr>
                                        <p:cTn id="84" dur="1" fill="hold">
                                          <p:stCondLst>
                                            <p:cond delay="499"/>
                                          </p:stCondLst>
                                        </p:cTn>
                                        <p:tgtEl>
                                          <p:spTgt spid="22"/>
                                        </p:tgtEl>
                                        <p:attrNameLst>
                                          <p:attrName>style.visibility</p:attrName>
                                        </p:attrNameLst>
                                      </p:cBhvr>
                                      <p:to>
                                        <p:strVal val="hidden"/>
                                      </p:to>
                                    </p:set>
                                  </p:childTnLst>
                                </p:cTn>
                              </p:par>
                            </p:childTnLst>
                          </p:cTn>
                        </p:par>
                        <p:par>
                          <p:cTn id="85" fill="hold">
                            <p:stCondLst>
                              <p:cond delay="23300"/>
                            </p:stCondLst>
                            <p:childTnLst>
                              <p:par>
                                <p:cTn id="86" presetID="10" presetClass="entr" presetSubtype="0" fill="hold" nodeType="afterEffect">
                                  <p:stCondLst>
                                    <p:cond delay="0"/>
                                  </p:stCondLst>
                                  <p:childTnLst>
                                    <p:set>
                                      <p:cBhvr>
                                        <p:cTn id="87" dur="1" fill="hold">
                                          <p:stCondLst>
                                            <p:cond delay="0"/>
                                          </p:stCondLst>
                                        </p:cTn>
                                        <p:tgtEl>
                                          <p:spTgt spid="2"/>
                                        </p:tgtEl>
                                        <p:attrNameLst>
                                          <p:attrName>style.visibility</p:attrName>
                                        </p:attrNameLst>
                                      </p:cBhvr>
                                      <p:to>
                                        <p:strVal val="visible"/>
                                      </p:to>
                                    </p:set>
                                    <p:animEffect transition="in" filter="fade">
                                      <p:cBhvr>
                                        <p:cTn id="8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6"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x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3200" y="8382000"/>
            <a:ext cx="1371600" cy="1371600"/>
          </a:xfrm>
          <a:prstGeom prst="rect">
            <a:avLst/>
          </a:prstGeom>
        </p:spPr>
      </p:pic>
      <p:pic>
        <p:nvPicPr>
          <p:cNvPr id="4" name="BIOHAZAR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5291" y="774424"/>
            <a:ext cx="1428750" cy="1428750"/>
          </a:xfrm>
          <a:prstGeom prst="rect">
            <a:avLst/>
          </a:prstGeom>
        </p:spPr>
      </p:pic>
      <p:pic>
        <p:nvPicPr>
          <p:cNvPr id="5" name="ACUTELY TOXIC"/>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224" y="800662"/>
            <a:ext cx="1428750" cy="1428750"/>
          </a:xfrm>
          <a:prstGeom prst="rect">
            <a:avLst/>
          </a:prstGeom>
        </p:spPr>
      </p:pic>
      <p:pic>
        <p:nvPicPr>
          <p:cNvPr id="6" name="CORROSIVE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85292" y="800662"/>
            <a:ext cx="1428750" cy="1428750"/>
          </a:xfrm>
          <a:prstGeom prst="rect">
            <a:avLst/>
          </a:prstGeom>
        </p:spPr>
      </p:pic>
      <p:pic>
        <p:nvPicPr>
          <p:cNvPr id="7" name="HEALTH HAZAR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6224" y="775366"/>
            <a:ext cx="1428750" cy="1428750"/>
          </a:xfrm>
          <a:prstGeom prst="rect">
            <a:avLst/>
          </a:prstGeom>
        </p:spPr>
      </p:pic>
      <p:pic>
        <p:nvPicPr>
          <p:cNvPr id="8" name="IRRITATIO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14359" y="800662"/>
            <a:ext cx="1428750" cy="1428750"/>
          </a:xfrm>
          <a:prstGeom prst="rect">
            <a:avLst/>
          </a:prstGeom>
        </p:spPr>
      </p:pic>
      <p:sp>
        <p:nvSpPr>
          <p:cNvPr id="9" name="HEALTH HAZARD TEXT"/>
          <p:cNvSpPr txBox="1"/>
          <p:nvPr/>
        </p:nvSpPr>
        <p:spPr>
          <a:xfrm>
            <a:off x="2897086" y="4322802"/>
            <a:ext cx="7210628" cy="1107996"/>
          </a:xfrm>
          <a:prstGeom prst="rect">
            <a:avLst/>
          </a:prstGeom>
          <a:noFill/>
        </p:spPr>
        <p:txBody>
          <a:bodyPr wrap="none" rtlCol="0">
            <a:spAutoFit/>
          </a:bodyPr>
          <a:lstStyle/>
          <a:p>
            <a:r>
              <a:rPr lang="en-US" sz="6600" dirty="0" smtClean="0">
                <a:latin typeface="Century Gothic" panose="020B0502020202020204" pitchFamily="34" charset="0"/>
              </a:rPr>
              <a:t>HEALTH HAZARDS</a:t>
            </a:r>
            <a:endParaRPr lang="en-US" sz="6600" dirty="0">
              <a:latin typeface="Century Gothic" panose="020B0502020202020204" pitchFamily="34" charset="0"/>
            </a:endParaRPr>
          </a:p>
        </p:txBody>
      </p:sp>
      <p:sp>
        <p:nvSpPr>
          <p:cNvPr id="10" name="ACUTELY TOXIC TEXT"/>
          <p:cNvSpPr txBox="1"/>
          <p:nvPr/>
        </p:nvSpPr>
        <p:spPr>
          <a:xfrm>
            <a:off x="2760178" y="1130316"/>
            <a:ext cx="4382931" cy="769441"/>
          </a:xfrm>
          <a:prstGeom prst="rect">
            <a:avLst/>
          </a:prstGeom>
          <a:noFill/>
        </p:spPr>
        <p:txBody>
          <a:bodyPr wrap="none" rtlCol="0">
            <a:spAutoFit/>
          </a:bodyPr>
          <a:lstStyle/>
          <a:p>
            <a:r>
              <a:rPr lang="en-US" sz="4400" dirty="0" smtClean="0">
                <a:latin typeface="Century Gothic" panose="020B0502020202020204" pitchFamily="34" charset="0"/>
              </a:rPr>
              <a:t>ACUTELY TOXIC</a:t>
            </a:r>
            <a:endParaRPr lang="en-US" sz="4400" dirty="0">
              <a:latin typeface="Century Gothic" panose="020B0502020202020204" pitchFamily="34" charset="0"/>
            </a:endParaRPr>
          </a:p>
        </p:txBody>
      </p:sp>
      <p:pic>
        <p:nvPicPr>
          <p:cNvPr id="13" name="LIPS"/>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38285" y="4659577"/>
            <a:ext cx="3657600" cy="2143472"/>
          </a:xfrm>
          <a:prstGeom prst="rect">
            <a:avLst/>
          </a:prstGeom>
        </p:spPr>
      </p:pic>
      <p:pic>
        <p:nvPicPr>
          <p:cNvPr id="14" name="LUNG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50567" y="3902513"/>
            <a:ext cx="3706206" cy="3657600"/>
          </a:xfrm>
          <a:prstGeom prst="rect">
            <a:avLst/>
          </a:prstGeom>
        </p:spPr>
      </p:pic>
      <p:pic>
        <p:nvPicPr>
          <p:cNvPr id="15" name="SKIN"/>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77396" y="3902513"/>
            <a:ext cx="2655804" cy="3657600"/>
          </a:xfrm>
          <a:prstGeom prst="rect">
            <a:avLst/>
          </a:prstGeom>
        </p:spPr>
      </p:pic>
      <p:sp>
        <p:nvSpPr>
          <p:cNvPr id="16" name="CORROSIVES TEXT"/>
          <p:cNvSpPr txBox="1"/>
          <p:nvPr/>
        </p:nvSpPr>
        <p:spPr>
          <a:xfrm>
            <a:off x="4956773" y="1130316"/>
            <a:ext cx="3698448" cy="769441"/>
          </a:xfrm>
          <a:prstGeom prst="rect">
            <a:avLst/>
          </a:prstGeom>
          <a:noFill/>
        </p:spPr>
        <p:txBody>
          <a:bodyPr wrap="none" rtlCol="0">
            <a:spAutoFit/>
          </a:bodyPr>
          <a:lstStyle/>
          <a:p>
            <a:r>
              <a:rPr lang="en-US" sz="4400" dirty="0" smtClean="0">
                <a:latin typeface="Century Gothic" panose="020B0502020202020204" pitchFamily="34" charset="0"/>
              </a:rPr>
              <a:t>CORROSIVES</a:t>
            </a:r>
            <a:endParaRPr lang="en-US" sz="4400" dirty="0">
              <a:latin typeface="Century Gothic" panose="020B0502020202020204" pitchFamily="34" charset="0"/>
            </a:endParaRPr>
          </a:p>
        </p:txBody>
      </p:sp>
      <p:pic>
        <p:nvPicPr>
          <p:cNvPr id="17" name="EYE"/>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28734" y="4205747"/>
            <a:ext cx="4419497" cy="2936796"/>
          </a:xfrm>
          <a:prstGeom prst="rect">
            <a:avLst/>
          </a:prstGeom>
        </p:spPr>
      </p:pic>
      <p:pic>
        <p:nvPicPr>
          <p:cNvPr id="18" name="RED SKIN"/>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13570" y="3174298"/>
            <a:ext cx="3143443" cy="4085299"/>
          </a:xfrm>
          <a:prstGeom prst="rect">
            <a:avLst/>
          </a:prstGeom>
        </p:spPr>
      </p:pic>
      <p:sp>
        <p:nvSpPr>
          <p:cNvPr id="19" name="IRRITANTS TEXT"/>
          <p:cNvSpPr txBox="1"/>
          <p:nvPr/>
        </p:nvSpPr>
        <p:spPr>
          <a:xfrm>
            <a:off x="7385494" y="1130313"/>
            <a:ext cx="2722220" cy="769441"/>
          </a:xfrm>
          <a:prstGeom prst="rect">
            <a:avLst/>
          </a:prstGeom>
          <a:noFill/>
        </p:spPr>
        <p:txBody>
          <a:bodyPr wrap="none" rtlCol="0">
            <a:spAutoFit/>
          </a:bodyPr>
          <a:lstStyle/>
          <a:p>
            <a:r>
              <a:rPr lang="en-US" sz="4400" dirty="0" smtClean="0">
                <a:latin typeface="Century Gothic" panose="020B0502020202020204" pitchFamily="34" charset="0"/>
              </a:rPr>
              <a:t>IRRITANTS</a:t>
            </a:r>
            <a:endParaRPr lang="en-US" sz="4400" dirty="0">
              <a:latin typeface="Century Gothic" panose="020B0502020202020204" pitchFamily="34" charset="0"/>
            </a:endParaRPr>
          </a:p>
        </p:txBody>
      </p:sp>
      <p:pic>
        <p:nvPicPr>
          <p:cNvPr id="20" name="SKIN IRRITANT"/>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52935" y="4012763"/>
            <a:ext cx="1991853" cy="2743200"/>
          </a:xfrm>
          <a:prstGeom prst="rect">
            <a:avLst/>
          </a:prstGeom>
        </p:spPr>
      </p:pic>
      <p:pic>
        <p:nvPicPr>
          <p:cNvPr id="21" name="EYE IRRITANT"/>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223160" y="4469963"/>
            <a:ext cx="2503424" cy="1828800"/>
          </a:xfrm>
          <a:prstGeom prst="rect">
            <a:avLst/>
          </a:prstGeom>
        </p:spPr>
      </p:pic>
      <p:pic>
        <p:nvPicPr>
          <p:cNvPr id="22" name="STOMACH"/>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204956" y="3784163"/>
            <a:ext cx="2337322" cy="3200400"/>
          </a:xfrm>
          <a:prstGeom prst="rect">
            <a:avLst/>
          </a:prstGeom>
        </p:spPr>
      </p:pic>
      <p:sp>
        <p:nvSpPr>
          <p:cNvPr id="23" name="HEALTH HAZARDS TEXT"/>
          <p:cNvSpPr txBox="1"/>
          <p:nvPr/>
        </p:nvSpPr>
        <p:spPr>
          <a:xfrm>
            <a:off x="2706369" y="1130314"/>
            <a:ext cx="4863832" cy="769441"/>
          </a:xfrm>
          <a:prstGeom prst="rect">
            <a:avLst/>
          </a:prstGeom>
          <a:noFill/>
        </p:spPr>
        <p:txBody>
          <a:bodyPr wrap="none" rtlCol="0">
            <a:spAutoFit/>
          </a:bodyPr>
          <a:lstStyle/>
          <a:p>
            <a:r>
              <a:rPr lang="en-US" sz="4400" dirty="0" smtClean="0">
                <a:latin typeface="Century Gothic" panose="020B0502020202020204" pitchFamily="34" charset="0"/>
              </a:rPr>
              <a:t>HEALTH HAZARDS</a:t>
            </a:r>
            <a:endParaRPr lang="en-US" sz="4400" dirty="0">
              <a:latin typeface="Century Gothic" panose="020B0502020202020204" pitchFamily="34" charset="0"/>
            </a:endParaRPr>
          </a:p>
        </p:txBody>
      </p:sp>
      <p:pic>
        <p:nvPicPr>
          <p:cNvPr id="24" name="DNA"/>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050245" y="2676805"/>
            <a:ext cx="2898834" cy="5850374"/>
          </a:xfrm>
          <a:prstGeom prst="rect">
            <a:avLst/>
          </a:prstGeom>
        </p:spPr>
      </p:pic>
      <p:pic>
        <p:nvPicPr>
          <p:cNvPr id="25" name="CANCE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62019" y="3081856"/>
            <a:ext cx="4109267" cy="5040273"/>
          </a:xfrm>
          <a:prstGeom prst="rect">
            <a:avLst/>
          </a:prstGeom>
        </p:spPr>
      </p:pic>
      <p:pic>
        <p:nvPicPr>
          <p:cNvPr id="26" name="PREGNANT"/>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28038" y="2829009"/>
            <a:ext cx="4521552" cy="5545966"/>
          </a:xfrm>
          <a:prstGeom prst="rect">
            <a:avLst/>
          </a:prstGeom>
        </p:spPr>
      </p:pic>
      <p:sp>
        <p:nvSpPr>
          <p:cNvPr id="27" name="BIOHAZARD TEXT"/>
          <p:cNvSpPr txBox="1"/>
          <p:nvPr/>
        </p:nvSpPr>
        <p:spPr>
          <a:xfrm>
            <a:off x="4891797" y="1104078"/>
            <a:ext cx="8113004" cy="1446550"/>
          </a:xfrm>
          <a:prstGeom prst="rect">
            <a:avLst/>
          </a:prstGeom>
          <a:noFill/>
        </p:spPr>
        <p:txBody>
          <a:bodyPr wrap="square" rtlCol="0">
            <a:spAutoFit/>
          </a:bodyPr>
          <a:lstStyle/>
          <a:p>
            <a:pPr algn="ctr"/>
            <a:r>
              <a:rPr lang="en-US" sz="4400" dirty="0" smtClean="0">
                <a:latin typeface="Century Gothic" panose="020B0502020202020204" pitchFamily="34" charset="0"/>
              </a:rPr>
              <a:t>BIOHAZARDOUS INFECTIOUS MATERIALS</a:t>
            </a:r>
            <a:endParaRPr lang="en-US" sz="4400" dirty="0">
              <a:latin typeface="Century Gothic" panose="020B0502020202020204" pitchFamily="34" charset="0"/>
            </a:endParaRPr>
          </a:p>
        </p:txBody>
      </p:sp>
      <p:pic>
        <p:nvPicPr>
          <p:cNvPr id="28" name="BLOOD"/>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04332" y="3687872"/>
            <a:ext cx="3261226" cy="3545348"/>
          </a:xfrm>
          <a:prstGeom prst="rect">
            <a:avLst/>
          </a:prstGeom>
        </p:spPr>
      </p:pic>
      <p:pic>
        <p:nvPicPr>
          <p:cNvPr id="29" name="barrel"/>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190830" y="3417106"/>
            <a:ext cx="2597131" cy="4086881"/>
          </a:xfrm>
          <a:prstGeom prst="rect">
            <a:avLst/>
          </a:prstGeom>
        </p:spPr>
      </p:pic>
      <p:pic>
        <p:nvPicPr>
          <p:cNvPr id="30" name="BACTERIA"/>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013233" y="3693506"/>
            <a:ext cx="3948331" cy="3534080"/>
          </a:xfrm>
          <a:prstGeom prst="rect">
            <a:avLst/>
          </a:prstGeom>
        </p:spPr>
      </p:pic>
    </p:spTree>
    <p:extLst>
      <p:ext uri="{BB962C8B-B14F-4D97-AF65-F5344CB8AC3E}">
        <p14:creationId xmlns:p14="http://schemas.microsoft.com/office/powerpoint/2010/main" val="3786082153"/>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picto_howtoprotectyourself11.wav"/>
          </p:stSnd>
        </p:sndAc>
      </p:transition>
    </mc:Choice>
    <mc:Fallback xmlns="">
      <p:transition spd="slow">
        <p:sndAc>
          <p:stSnd>
            <p:snd r:embed="rId23" name="picto_howtoprotectyourself11.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100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2500"/>
                            </p:stCondLst>
                            <p:childTnLst>
                              <p:par>
                                <p:cTn id="17" presetID="10" presetClass="entr" presetSubtype="0" fill="hold" nodeType="afterEffect">
                                  <p:stCondLst>
                                    <p:cond delay="20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5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5500"/>
                            </p:stCondLst>
                            <p:childTnLst>
                              <p:par>
                                <p:cTn id="25" presetID="10" presetClass="entr" presetSubtype="0" fill="hold" nodeType="afterEffect">
                                  <p:stCondLst>
                                    <p:cond delay="5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6500"/>
                            </p:stCondLst>
                            <p:childTnLst>
                              <p:par>
                                <p:cTn id="29" presetID="10" presetClass="entr" presetSubtype="0" fill="hold" nodeType="afterEffect">
                                  <p:stCondLst>
                                    <p:cond delay="120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xit" presetSubtype="0" fill="hold" grpId="1" nodeType="withEffect">
                                  <p:stCondLst>
                                    <p:cond delay="120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par>
                                <p:cTn id="35" presetID="10" presetClass="exit" presetSubtype="0" fill="hold" nodeType="withEffect">
                                  <p:stCondLst>
                                    <p:cond delay="12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par>
                                <p:cTn id="38" presetID="10" presetClass="exit" presetSubtype="0" fill="hold" nodeType="withEffect">
                                  <p:stCondLst>
                                    <p:cond delay="1200"/>
                                  </p:stCondLst>
                                  <p:childTnLst>
                                    <p:animEffect transition="out" filter="fade">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par>
                                <p:cTn id="41" presetID="10" presetClass="exit" presetSubtype="0" fill="hold" nodeType="withEffect">
                                  <p:stCondLst>
                                    <p:cond delay="1200"/>
                                  </p:stCondLst>
                                  <p:childTnLst>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childTnLst>
                          </p:cTn>
                        </p:par>
                        <p:par>
                          <p:cTn id="44" fill="hold">
                            <p:stCondLst>
                              <p:cond delay="8200"/>
                            </p:stCondLst>
                            <p:childTnLst>
                              <p:par>
                                <p:cTn id="45" presetID="10"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par>
                          <p:cTn id="48" fill="hold">
                            <p:stCondLst>
                              <p:cond delay="8700"/>
                            </p:stCondLst>
                            <p:childTnLst>
                              <p:par>
                                <p:cTn id="49" presetID="10" presetClass="entr" presetSubtype="0" fill="hold" nodeType="afterEffect">
                                  <p:stCondLst>
                                    <p:cond delay="90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par>
                          <p:cTn id="52" fill="hold">
                            <p:stCondLst>
                              <p:cond delay="10100"/>
                            </p:stCondLst>
                            <p:childTnLst>
                              <p:par>
                                <p:cTn id="53" presetID="10" presetClass="entr" presetSubtype="0" fill="hold" nodeType="afterEffect">
                                  <p:stCondLst>
                                    <p:cond delay="30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childTnLst>
                          </p:cTn>
                        </p:par>
                        <p:par>
                          <p:cTn id="56" fill="hold">
                            <p:stCondLst>
                              <p:cond delay="10900"/>
                            </p:stCondLst>
                            <p:childTnLst>
                              <p:par>
                                <p:cTn id="57" presetID="10" presetClass="entr" presetSubtype="0" fill="hold" nodeType="afterEffect">
                                  <p:stCondLst>
                                    <p:cond delay="160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500"/>
                                        <p:tgtEl>
                                          <p:spTgt spid="8"/>
                                        </p:tgtEl>
                                      </p:cBhvr>
                                    </p:animEffect>
                                  </p:childTnLst>
                                </p:cTn>
                              </p:par>
                              <p:par>
                                <p:cTn id="60" presetID="10" presetClass="exit" presetSubtype="0" fill="hold" grpId="1" nodeType="withEffect">
                                  <p:stCondLst>
                                    <p:cond delay="160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10" presetClass="exit" presetSubtype="0" fill="hold" nodeType="withEffect">
                                  <p:stCondLst>
                                    <p:cond delay="1600"/>
                                  </p:stCondLst>
                                  <p:childTnLst>
                                    <p:animEffect transition="out" filter="fade">
                                      <p:cBhvr>
                                        <p:cTn id="64" dur="500"/>
                                        <p:tgtEl>
                                          <p:spTgt spid="18"/>
                                        </p:tgtEl>
                                      </p:cBhvr>
                                    </p:animEffect>
                                    <p:set>
                                      <p:cBhvr>
                                        <p:cTn id="65" dur="1" fill="hold">
                                          <p:stCondLst>
                                            <p:cond delay="499"/>
                                          </p:stCondLst>
                                        </p:cTn>
                                        <p:tgtEl>
                                          <p:spTgt spid="18"/>
                                        </p:tgtEl>
                                        <p:attrNameLst>
                                          <p:attrName>style.visibility</p:attrName>
                                        </p:attrNameLst>
                                      </p:cBhvr>
                                      <p:to>
                                        <p:strVal val="hidden"/>
                                      </p:to>
                                    </p:set>
                                  </p:childTnLst>
                                </p:cTn>
                              </p:par>
                              <p:par>
                                <p:cTn id="66" presetID="10" presetClass="exit" presetSubtype="0" fill="hold" nodeType="withEffect">
                                  <p:stCondLst>
                                    <p:cond delay="1600"/>
                                  </p:stCondLst>
                                  <p:childTnLst>
                                    <p:animEffect transition="out" filter="fade">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childTnLst>
                          </p:cTn>
                        </p:par>
                        <p:par>
                          <p:cTn id="69" fill="hold">
                            <p:stCondLst>
                              <p:cond delay="13000"/>
                            </p:stCondLst>
                            <p:childTnLst>
                              <p:par>
                                <p:cTn id="70" presetID="10" presetClass="entr" presetSubtype="0" fill="hold" grpId="0" nodeType="after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childTnLst>
                          </p:cTn>
                        </p:par>
                        <p:par>
                          <p:cTn id="73" fill="hold">
                            <p:stCondLst>
                              <p:cond delay="13500"/>
                            </p:stCondLst>
                            <p:childTnLst>
                              <p:par>
                                <p:cTn id="74" presetID="10" presetClass="entr" presetSubtype="0" fill="hold" nodeType="afterEffect">
                                  <p:stCondLst>
                                    <p:cond delay="7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500"/>
                                        <p:tgtEl>
                                          <p:spTgt spid="20"/>
                                        </p:tgtEl>
                                      </p:cBhvr>
                                    </p:animEffect>
                                  </p:childTnLst>
                                </p:cTn>
                              </p:par>
                            </p:childTnLst>
                          </p:cTn>
                        </p:par>
                        <p:par>
                          <p:cTn id="77" fill="hold">
                            <p:stCondLst>
                              <p:cond delay="14700"/>
                            </p:stCondLst>
                            <p:childTnLst>
                              <p:par>
                                <p:cTn id="78" presetID="10" presetClass="entr" presetSubtype="0" fill="hold" nodeType="after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fade">
                                      <p:cBhvr>
                                        <p:cTn id="80" dur="500"/>
                                        <p:tgtEl>
                                          <p:spTgt spid="21"/>
                                        </p:tgtEl>
                                      </p:cBhvr>
                                    </p:animEffect>
                                  </p:childTnLst>
                                </p:cTn>
                              </p:par>
                            </p:childTnLst>
                          </p:cTn>
                        </p:par>
                        <p:par>
                          <p:cTn id="81" fill="hold">
                            <p:stCondLst>
                              <p:cond delay="15200"/>
                            </p:stCondLst>
                            <p:childTnLst>
                              <p:par>
                                <p:cTn id="82" presetID="10" presetClass="entr" presetSubtype="0" fill="hold" nodeType="after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fade">
                                      <p:cBhvr>
                                        <p:cTn id="84" dur="500"/>
                                        <p:tgtEl>
                                          <p:spTgt spid="22"/>
                                        </p:tgtEl>
                                      </p:cBhvr>
                                    </p:animEffect>
                                  </p:childTnLst>
                                </p:cTn>
                              </p:par>
                            </p:childTnLst>
                          </p:cTn>
                        </p:par>
                        <p:par>
                          <p:cTn id="85" fill="hold">
                            <p:stCondLst>
                              <p:cond delay="15700"/>
                            </p:stCondLst>
                            <p:childTnLst>
                              <p:par>
                                <p:cTn id="86" presetID="10" presetClass="entr" presetSubtype="0" fill="hold" nodeType="afterEffect">
                                  <p:stCondLst>
                                    <p:cond delay="3500"/>
                                  </p:stCondLst>
                                  <p:childTnLst>
                                    <p:set>
                                      <p:cBhvr>
                                        <p:cTn id="87" dur="1" fill="hold">
                                          <p:stCondLst>
                                            <p:cond delay="0"/>
                                          </p:stCondLst>
                                        </p:cTn>
                                        <p:tgtEl>
                                          <p:spTgt spid="7"/>
                                        </p:tgtEl>
                                        <p:attrNameLst>
                                          <p:attrName>style.visibility</p:attrName>
                                        </p:attrNameLst>
                                      </p:cBhvr>
                                      <p:to>
                                        <p:strVal val="visible"/>
                                      </p:to>
                                    </p:set>
                                    <p:animEffect transition="in" filter="fade">
                                      <p:cBhvr>
                                        <p:cTn id="88" dur="500"/>
                                        <p:tgtEl>
                                          <p:spTgt spid="7"/>
                                        </p:tgtEl>
                                      </p:cBhvr>
                                    </p:animEffect>
                                  </p:childTnLst>
                                </p:cTn>
                              </p:par>
                              <p:par>
                                <p:cTn id="89" presetID="10" presetClass="exit" presetSubtype="0" fill="hold" nodeType="withEffect">
                                  <p:stCondLst>
                                    <p:cond delay="350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par>
                                <p:cTn id="92" presetID="10" presetClass="exit" presetSubtype="0" fill="hold" nodeType="withEffect">
                                  <p:stCondLst>
                                    <p:cond delay="3500"/>
                                  </p:stCondLst>
                                  <p:childTnLst>
                                    <p:animEffect transition="out" filter="fade">
                                      <p:cBhvr>
                                        <p:cTn id="93" dur="500"/>
                                        <p:tgtEl>
                                          <p:spTgt spid="21"/>
                                        </p:tgtEl>
                                      </p:cBhvr>
                                    </p:animEffect>
                                    <p:set>
                                      <p:cBhvr>
                                        <p:cTn id="94" dur="1" fill="hold">
                                          <p:stCondLst>
                                            <p:cond delay="499"/>
                                          </p:stCondLst>
                                        </p:cTn>
                                        <p:tgtEl>
                                          <p:spTgt spid="21"/>
                                        </p:tgtEl>
                                        <p:attrNameLst>
                                          <p:attrName>style.visibility</p:attrName>
                                        </p:attrNameLst>
                                      </p:cBhvr>
                                      <p:to>
                                        <p:strVal val="hidden"/>
                                      </p:to>
                                    </p:set>
                                  </p:childTnLst>
                                </p:cTn>
                              </p:par>
                              <p:par>
                                <p:cTn id="95" presetID="10" presetClass="exit" presetSubtype="0" fill="hold" nodeType="withEffect">
                                  <p:stCondLst>
                                    <p:cond delay="3500"/>
                                  </p:stCondLst>
                                  <p:childTnLst>
                                    <p:animEffect transition="out" filter="fade">
                                      <p:cBhvr>
                                        <p:cTn id="96" dur="500"/>
                                        <p:tgtEl>
                                          <p:spTgt spid="22"/>
                                        </p:tgtEl>
                                      </p:cBhvr>
                                    </p:animEffect>
                                    <p:set>
                                      <p:cBhvr>
                                        <p:cTn id="97" dur="1" fill="hold">
                                          <p:stCondLst>
                                            <p:cond delay="499"/>
                                          </p:stCondLst>
                                        </p:cTn>
                                        <p:tgtEl>
                                          <p:spTgt spid="22"/>
                                        </p:tgtEl>
                                        <p:attrNameLst>
                                          <p:attrName>style.visibility</p:attrName>
                                        </p:attrNameLst>
                                      </p:cBhvr>
                                      <p:to>
                                        <p:strVal val="hidden"/>
                                      </p:to>
                                    </p:set>
                                  </p:childTnLst>
                                </p:cTn>
                              </p:par>
                              <p:par>
                                <p:cTn id="98" presetID="10" presetClass="exit" presetSubtype="0" fill="hold" grpId="1" nodeType="withEffect">
                                  <p:stCondLst>
                                    <p:cond delay="3500"/>
                                  </p:stCondLst>
                                  <p:childTnLst>
                                    <p:animEffect transition="out" filter="fade">
                                      <p:cBhvr>
                                        <p:cTn id="99" dur="500"/>
                                        <p:tgtEl>
                                          <p:spTgt spid="19"/>
                                        </p:tgtEl>
                                      </p:cBhvr>
                                    </p:animEffect>
                                    <p:set>
                                      <p:cBhvr>
                                        <p:cTn id="100" dur="1" fill="hold">
                                          <p:stCondLst>
                                            <p:cond delay="499"/>
                                          </p:stCondLst>
                                        </p:cTn>
                                        <p:tgtEl>
                                          <p:spTgt spid="19"/>
                                        </p:tgtEl>
                                        <p:attrNameLst>
                                          <p:attrName>style.visibility</p:attrName>
                                        </p:attrNameLst>
                                      </p:cBhvr>
                                      <p:to>
                                        <p:strVal val="hidden"/>
                                      </p:to>
                                    </p:set>
                                  </p:childTnLst>
                                </p:cTn>
                              </p:par>
                              <p:par>
                                <p:cTn id="101" presetID="10" presetClass="exit" presetSubtype="0" fill="hold" nodeType="withEffect">
                                  <p:stCondLst>
                                    <p:cond delay="3500"/>
                                  </p:stCondLst>
                                  <p:childTnLst>
                                    <p:animEffect transition="out" filter="fade">
                                      <p:cBhvr>
                                        <p:cTn id="102" dur="500"/>
                                        <p:tgtEl>
                                          <p:spTgt spid="5"/>
                                        </p:tgtEl>
                                      </p:cBhvr>
                                    </p:animEffect>
                                    <p:set>
                                      <p:cBhvr>
                                        <p:cTn id="103" dur="1" fill="hold">
                                          <p:stCondLst>
                                            <p:cond delay="499"/>
                                          </p:stCondLst>
                                        </p:cTn>
                                        <p:tgtEl>
                                          <p:spTgt spid="5"/>
                                        </p:tgtEl>
                                        <p:attrNameLst>
                                          <p:attrName>style.visibility</p:attrName>
                                        </p:attrNameLst>
                                      </p:cBhvr>
                                      <p:to>
                                        <p:strVal val="hidden"/>
                                      </p:to>
                                    </p:set>
                                  </p:childTnLst>
                                </p:cTn>
                              </p:par>
                              <p:par>
                                <p:cTn id="104" presetID="10" presetClass="exit" presetSubtype="0" fill="hold" nodeType="withEffect">
                                  <p:stCondLst>
                                    <p:cond delay="3500"/>
                                  </p:stCondLst>
                                  <p:childTnLst>
                                    <p:animEffect transition="out" filter="fade">
                                      <p:cBhvr>
                                        <p:cTn id="105" dur="500"/>
                                        <p:tgtEl>
                                          <p:spTgt spid="6"/>
                                        </p:tgtEl>
                                      </p:cBhvr>
                                    </p:animEffect>
                                    <p:set>
                                      <p:cBhvr>
                                        <p:cTn id="106" dur="1" fill="hold">
                                          <p:stCondLst>
                                            <p:cond delay="499"/>
                                          </p:stCondLst>
                                        </p:cTn>
                                        <p:tgtEl>
                                          <p:spTgt spid="6"/>
                                        </p:tgtEl>
                                        <p:attrNameLst>
                                          <p:attrName>style.visibility</p:attrName>
                                        </p:attrNameLst>
                                      </p:cBhvr>
                                      <p:to>
                                        <p:strVal val="hidden"/>
                                      </p:to>
                                    </p:set>
                                  </p:childTnLst>
                                </p:cTn>
                              </p:par>
                              <p:par>
                                <p:cTn id="107" presetID="10" presetClass="exit" presetSubtype="0" fill="hold" nodeType="withEffect">
                                  <p:stCondLst>
                                    <p:cond delay="3500"/>
                                  </p:stCondLst>
                                  <p:childTnLst>
                                    <p:animEffect transition="out" filter="fade">
                                      <p:cBhvr>
                                        <p:cTn id="108" dur="500"/>
                                        <p:tgtEl>
                                          <p:spTgt spid="8"/>
                                        </p:tgtEl>
                                      </p:cBhvr>
                                    </p:animEffect>
                                    <p:set>
                                      <p:cBhvr>
                                        <p:cTn id="109" dur="1" fill="hold">
                                          <p:stCondLst>
                                            <p:cond delay="499"/>
                                          </p:stCondLst>
                                        </p:cTn>
                                        <p:tgtEl>
                                          <p:spTgt spid="8"/>
                                        </p:tgtEl>
                                        <p:attrNameLst>
                                          <p:attrName>style.visibility</p:attrName>
                                        </p:attrNameLst>
                                      </p:cBhvr>
                                      <p:to>
                                        <p:strVal val="hidden"/>
                                      </p:to>
                                    </p:set>
                                  </p:childTnLst>
                                </p:cTn>
                              </p:par>
                            </p:childTnLst>
                          </p:cTn>
                        </p:par>
                        <p:par>
                          <p:cTn id="110" fill="hold">
                            <p:stCondLst>
                              <p:cond delay="19700"/>
                            </p:stCondLst>
                            <p:childTnLst>
                              <p:par>
                                <p:cTn id="111" presetID="10" presetClass="entr" presetSubtype="0" fill="hold" grpId="0" nodeType="afterEffect">
                                  <p:stCondLst>
                                    <p:cond delay="0"/>
                                  </p:stCondLst>
                                  <p:childTnLst>
                                    <p:set>
                                      <p:cBhvr>
                                        <p:cTn id="112" dur="1" fill="hold">
                                          <p:stCondLst>
                                            <p:cond delay="0"/>
                                          </p:stCondLst>
                                        </p:cTn>
                                        <p:tgtEl>
                                          <p:spTgt spid="23"/>
                                        </p:tgtEl>
                                        <p:attrNameLst>
                                          <p:attrName>style.visibility</p:attrName>
                                        </p:attrNameLst>
                                      </p:cBhvr>
                                      <p:to>
                                        <p:strVal val="visible"/>
                                      </p:to>
                                    </p:set>
                                    <p:animEffect transition="in" filter="fade">
                                      <p:cBhvr>
                                        <p:cTn id="113" dur="500"/>
                                        <p:tgtEl>
                                          <p:spTgt spid="23"/>
                                        </p:tgtEl>
                                      </p:cBhvr>
                                    </p:animEffect>
                                  </p:childTnLst>
                                </p:cTn>
                              </p:par>
                            </p:childTnLst>
                          </p:cTn>
                        </p:par>
                        <p:par>
                          <p:cTn id="114" fill="hold">
                            <p:stCondLst>
                              <p:cond delay="20200"/>
                            </p:stCondLst>
                            <p:childTnLst>
                              <p:par>
                                <p:cTn id="115" presetID="10" presetClass="entr" presetSubtype="0" fill="hold" nodeType="afterEffect">
                                  <p:stCondLst>
                                    <p:cond delay="1100"/>
                                  </p:stCondLst>
                                  <p:childTnLst>
                                    <p:set>
                                      <p:cBhvr>
                                        <p:cTn id="116" dur="1" fill="hold">
                                          <p:stCondLst>
                                            <p:cond delay="0"/>
                                          </p:stCondLst>
                                        </p:cTn>
                                        <p:tgtEl>
                                          <p:spTgt spid="25"/>
                                        </p:tgtEl>
                                        <p:attrNameLst>
                                          <p:attrName>style.visibility</p:attrName>
                                        </p:attrNameLst>
                                      </p:cBhvr>
                                      <p:to>
                                        <p:strVal val="visible"/>
                                      </p:to>
                                    </p:set>
                                    <p:animEffect transition="in" filter="fade">
                                      <p:cBhvr>
                                        <p:cTn id="117" dur="500"/>
                                        <p:tgtEl>
                                          <p:spTgt spid="25"/>
                                        </p:tgtEl>
                                      </p:cBhvr>
                                    </p:animEffect>
                                  </p:childTnLst>
                                </p:cTn>
                              </p:par>
                            </p:childTnLst>
                          </p:cTn>
                        </p:par>
                        <p:par>
                          <p:cTn id="118" fill="hold">
                            <p:stCondLst>
                              <p:cond delay="21800"/>
                            </p:stCondLst>
                            <p:childTnLst>
                              <p:par>
                                <p:cTn id="119" presetID="10" presetClass="entr" presetSubtype="0" fill="hold" nodeType="afterEffect">
                                  <p:stCondLst>
                                    <p:cond delay="0"/>
                                  </p:stCondLst>
                                  <p:childTnLst>
                                    <p:set>
                                      <p:cBhvr>
                                        <p:cTn id="120" dur="1" fill="hold">
                                          <p:stCondLst>
                                            <p:cond delay="0"/>
                                          </p:stCondLst>
                                        </p:cTn>
                                        <p:tgtEl>
                                          <p:spTgt spid="24"/>
                                        </p:tgtEl>
                                        <p:attrNameLst>
                                          <p:attrName>style.visibility</p:attrName>
                                        </p:attrNameLst>
                                      </p:cBhvr>
                                      <p:to>
                                        <p:strVal val="visible"/>
                                      </p:to>
                                    </p:set>
                                    <p:animEffect transition="in" filter="fade">
                                      <p:cBhvr>
                                        <p:cTn id="121" dur="500"/>
                                        <p:tgtEl>
                                          <p:spTgt spid="24"/>
                                        </p:tgtEl>
                                      </p:cBhvr>
                                    </p:animEffect>
                                  </p:childTnLst>
                                </p:cTn>
                              </p:par>
                            </p:childTnLst>
                          </p:cTn>
                        </p:par>
                        <p:par>
                          <p:cTn id="122" fill="hold">
                            <p:stCondLst>
                              <p:cond delay="22300"/>
                            </p:stCondLst>
                            <p:childTnLst>
                              <p:par>
                                <p:cTn id="123" presetID="10" presetClass="entr" presetSubtype="0" fill="hold" nodeType="afterEffect">
                                  <p:stCondLst>
                                    <p:cond delay="800"/>
                                  </p:stCondLst>
                                  <p:childTnLst>
                                    <p:set>
                                      <p:cBhvr>
                                        <p:cTn id="124" dur="1" fill="hold">
                                          <p:stCondLst>
                                            <p:cond delay="0"/>
                                          </p:stCondLst>
                                        </p:cTn>
                                        <p:tgtEl>
                                          <p:spTgt spid="26"/>
                                        </p:tgtEl>
                                        <p:attrNameLst>
                                          <p:attrName>style.visibility</p:attrName>
                                        </p:attrNameLst>
                                      </p:cBhvr>
                                      <p:to>
                                        <p:strVal val="visible"/>
                                      </p:to>
                                    </p:set>
                                    <p:animEffect transition="in" filter="fade">
                                      <p:cBhvr>
                                        <p:cTn id="125" dur="500"/>
                                        <p:tgtEl>
                                          <p:spTgt spid="26"/>
                                        </p:tgtEl>
                                      </p:cBhvr>
                                    </p:animEffect>
                                  </p:childTnLst>
                                </p:cTn>
                              </p:par>
                            </p:childTnLst>
                          </p:cTn>
                        </p:par>
                        <p:par>
                          <p:cTn id="126" fill="hold">
                            <p:stCondLst>
                              <p:cond delay="23600"/>
                            </p:stCondLst>
                            <p:childTnLst>
                              <p:par>
                                <p:cTn id="127" presetID="10" presetClass="entr" presetSubtype="0" fill="hold" nodeType="afterEffect">
                                  <p:stCondLst>
                                    <p:cond delay="1400"/>
                                  </p:stCondLst>
                                  <p:childTnLst>
                                    <p:set>
                                      <p:cBhvr>
                                        <p:cTn id="128" dur="1" fill="hold">
                                          <p:stCondLst>
                                            <p:cond delay="0"/>
                                          </p:stCondLst>
                                        </p:cTn>
                                        <p:tgtEl>
                                          <p:spTgt spid="4"/>
                                        </p:tgtEl>
                                        <p:attrNameLst>
                                          <p:attrName>style.visibility</p:attrName>
                                        </p:attrNameLst>
                                      </p:cBhvr>
                                      <p:to>
                                        <p:strVal val="visible"/>
                                      </p:to>
                                    </p:set>
                                    <p:animEffect transition="in" filter="fade">
                                      <p:cBhvr>
                                        <p:cTn id="129" dur="500"/>
                                        <p:tgtEl>
                                          <p:spTgt spid="4"/>
                                        </p:tgtEl>
                                      </p:cBhvr>
                                    </p:animEffect>
                                  </p:childTnLst>
                                </p:cTn>
                              </p:par>
                              <p:par>
                                <p:cTn id="130" presetID="10" presetClass="exit" presetSubtype="0" fill="hold" grpId="1" nodeType="withEffect">
                                  <p:stCondLst>
                                    <p:cond delay="1400"/>
                                  </p:stCondLst>
                                  <p:childTnLst>
                                    <p:animEffect transition="out" filter="fade">
                                      <p:cBhvr>
                                        <p:cTn id="131" dur="500"/>
                                        <p:tgtEl>
                                          <p:spTgt spid="23"/>
                                        </p:tgtEl>
                                      </p:cBhvr>
                                    </p:animEffect>
                                    <p:set>
                                      <p:cBhvr>
                                        <p:cTn id="132" dur="1" fill="hold">
                                          <p:stCondLst>
                                            <p:cond delay="499"/>
                                          </p:stCondLst>
                                        </p:cTn>
                                        <p:tgtEl>
                                          <p:spTgt spid="23"/>
                                        </p:tgtEl>
                                        <p:attrNameLst>
                                          <p:attrName>style.visibility</p:attrName>
                                        </p:attrNameLst>
                                      </p:cBhvr>
                                      <p:to>
                                        <p:strVal val="hidden"/>
                                      </p:to>
                                    </p:set>
                                  </p:childTnLst>
                                </p:cTn>
                              </p:par>
                              <p:par>
                                <p:cTn id="133" presetID="10" presetClass="exit" presetSubtype="0" fill="hold" nodeType="withEffect">
                                  <p:stCondLst>
                                    <p:cond delay="1400"/>
                                  </p:stCondLst>
                                  <p:childTnLst>
                                    <p:animEffect transition="out" filter="fade">
                                      <p:cBhvr>
                                        <p:cTn id="134" dur="500"/>
                                        <p:tgtEl>
                                          <p:spTgt spid="25"/>
                                        </p:tgtEl>
                                      </p:cBhvr>
                                    </p:animEffect>
                                    <p:set>
                                      <p:cBhvr>
                                        <p:cTn id="135" dur="1" fill="hold">
                                          <p:stCondLst>
                                            <p:cond delay="499"/>
                                          </p:stCondLst>
                                        </p:cTn>
                                        <p:tgtEl>
                                          <p:spTgt spid="25"/>
                                        </p:tgtEl>
                                        <p:attrNameLst>
                                          <p:attrName>style.visibility</p:attrName>
                                        </p:attrNameLst>
                                      </p:cBhvr>
                                      <p:to>
                                        <p:strVal val="hidden"/>
                                      </p:to>
                                    </p:set>
                                  </p:childTnLst>
                                </p:cTn>
                              </p:par>
                              <p:par>
                                <p:cTn id="136" presetID="10" presetClass="exit" presetSubtype="0" fill="hold" nodeType="withEffect">
                                  <p:stCondLst>
                                    <p:cond delay="1400"/>
                                  </p:stCondLst>
                                  <p:childTnLst>
                                    <p:animEffect transition="out" filter="fade">
                                      <p:cBhvr>
                                        <p:cTn id="137" dur="500"/>
                                        <p:tgtEl>
                                          <p:spTgt spid="24"/>
                                        </p:tgtEl>
                                      </p:cBhvr>
                                    </p:animEffect>
                                    <p:set>
                                      <p:cBhvr>
                                        <p:cTn id="138" dur="1" fill="hold">
                                          <p:stCondLst>
                                            <p:cond delay="499"/>
                                          </p:stCondLst>
                                        </p:cTn>
                                        <p:tgtEl>
                                          <p:spTgt spid="24"/>
                                        </p:tgtEl>
                                        <p:attrNameLst>
                                          <p:attrName>style.visibility</p:attrName>
                                        </p:attrNameLst>
                                      </p:cBhvr>
                                      <p:to>
                                        <p:strVal val="hidden"/>
                                      </p:to>
                                    </p:set>
                                  </p:childTnLst>
                                </p:cTn>
                              </p:par>
                              <p:par>
                                <p:cTn id="139" presetID="10" presetClass="exit" presetSubtype="0" fill="hold" nodeType="withEffect">
                                  <p:stCondLst>
                                    <p:cond delay="1400"/>
                                  </p:stCondLst>
                                  <p:childTnLst>
                                    <p:animEffect transition="out" filter="fade">
                                      <p:cBhvr>
                                        <p:cTn id="140" dur="500"/>
                                        <p:tgtEl>
                                          <p:spTgt spid="26"/>
                                        </p:tgtEl>
                                      </p:cBhvr>
                                    </p:animEffect>
                                    <p:set>
                                      <p:cBhvr>
                                        <p:cTn id="141" dur="1" fill="hold">
                                          <p:stCondLst>
                                            <p:cond delay="499"/>
                                          </p:stCondLst>
                                        </p:cTn>
                                        <p:tgtEl>
                                          <p:spTgt spid="26"/>
                                        </p:tgtEl>
                                        <p:attrNameLst>
                                          <p:attrName>style.visibility</p:attrName>
                                        </p:attrNameLst>
                                      </p:cBhvr>
                                      <p:to>
                                        <p:strVal val="hidden"/>
                                      </p:to>
                                    </p:set>
                                  </p:childTnLst>
                                </p:cTn>
                              </p:par>
                            </p:childTnLst>
                          </p:cTn>
                        </p:par>
                        <p:par>
                          <p:cTn id="142" fill="hold">
                            <p:stCondLst>
                              <p:cond delay="25500"/>
                            </p:stCondLst>
                            <p:childTnLst>
                              <p:par>
                                <p:cTn id="143" presetID="10" presetClass="entr" presetSubtype="0" fill="hold" grpId="0" nodeType="afterEffect">
                                  <p:stCondLst>
                                    <p:cond delay="0"/>
                                  </p:stCondLst>
                                  <p:childTnLst>
                                    <p:set>
                                      <p:cBhvr>
                                        <p:cTn id="144" dur="1" fill="hold">
                                          <p:stCondLst>
                                            <p:cond delay="0"/>
                                          </p:stCondLst>
                                        </p:cTn>
                                        <p:tgtEl>
                                          <p:spTgt spid="27"/>
                                        </p:tgtEl>
                                        <p:attrNameLst>
                                          <p:attrName>style.visibility</p:attrName>
                                        </p:attrNameLst>
                                      </p:cBhvr>
                                      <p:to>
                                        <p:strVal val="visible"/>
                                      </p:to>
                                    </p:set>
                                    <p:animEffect transition="in" filter="fade">
                                      <p:cBhvr>
                                        <p:cTn id="145" dur="500"/>
                                        <p:tgtEl>
                                          <p:spTgt spid="27"/>
                                        </p:tgtEl>
                                      </p:cBhvr>
                                    </p:animEffect>
                                  </p:childTnLst>
                                </p:cTn>
                              </p:par>
                            </p:childTnLst>
                          </p:cTn>
                        </p:par>
                        <p:par>
                          <p:cTn id="146" fill="hold">
                            <p:stCondLst>
                              <p:cond delay="26000"/>
                            </p:stCondLst>
                            <p:childTnLst>
                              <p:par>
                                <p:cTn id="147" presetID="10" presetClass="entr" presetSubtype="0" fill="hold" nodeType="afterEffect">
                                  <p:stCondLst>
                                    <p:cond delay="1400"/>
                                  </p:stCondLst>
                                  <p:childTnLst>
                                    <p:set>
                                      <p:cBhvr>
                                        <p:cTn id="148" dur="1" fill="hold">
                                          <p:stCondLst>
                                            <p:cond delay="0"/>
                                          </p:stCondLst>
                                        </p:cTn>
                                        <p:tgtEl>
                                          <p:spTgt spid="28"/>
                                        </p:tgtEl>
                                        <p:attrNameLst>
                                          <p:attrName>style.visibility</p:attrName>
                                        </p:attrNameLst>
                                      </p:cBhvr>
                                      <p:to>
                                        <p:strVal val="visible"/>
                                      </p:to>
                                    </p:set>
                                    <p:animEffect transition="in" filter="fade">
                                      <p:cBhvr>
                                        <p:cTn id="149" dur="500"/>
                                        <p:tgtEl>
                                          <p:spTgt spid="28"/>
                                        </p:tgtEl>
                                      </p:cBhvr>
                                    </p:animEffect>
                                  </p:childTnLst>
                                </p:cTn>
                              </p:par>
                            </p:childTnLst>
                          </p:cTn>
                        </p:par>
                        <p:par>
                          <p:cTn id="150" fill="hold">
                            <p:stCondLst>
                              <p:cond delay="27900"/>
                            </p:stCondLst>
                            <p:childTnLst>
                              <p:par>
                                <p:cTn id="151" presetID="10" presetClass="entr" presetSubtype="0" fill="hold" nodeType="afterEffect">
                                  <p:stCondLst>
                                    <p:cond delay="100"/>
                                  </p:stCondLst>
                                  <p:childTnLst>
                                    <p:set>
                                      <p:cBhvr>
                                        <p:cTn id="152" dur="1" fill="hold">
                                          <p:stCondLst>
                                            <p:cond delay="0"/>
                                          </p:stCondLst>
                                        </p:cTn>
                                        <p:tgtEl>
                                          <p:spTgt spid="29"/>
                                        </p:tgtEl>
                                        <p:attrNameLst>
                                          <p:attrName>style.visibility</p:attrName>
                                        </p:attrNameLst>
                                      </p:cBhvr>
                                      <p:to>
                                        <p:strVal val="visible"/>
                                      </p:to>
                                    </p:set>
                                    <p:animEffect transition="in" filter="fade">
                                      <p:cBhvr>
                                        <p:cTn id="153" dur="500"/>
                                        <p:tgtEl>
                                          <p:spTgt spid="29"/>
                                        </p:tgtEl>
                                      </p:cBhvr>
                                    </p:animEffect>
                                  </p:childTnLst>
                                </p:cTn>
                              </p:par>
                            </p:childTnLst>
                          </p:cTn>
                        </p:par>
                        <p:par>
                          <p:cTn id="154" fill="hold">
                            <p:stCondLst>
                              <p:cond delay="28500"/>
                            </p:stCondLst>
                            <p:childTnLst>
                              <p:par>
                                <p:cTn id="155" presetID="10" presetClass="entr" presetSubtype="0" fill="hold" nodeType="afterEffect">
                                  <p:stCondLst>
                                    <p:cond delay="1400"/>
                                  </p:stCondLst>
                                  <p:childTnLst>
                                    <p:set>
                                      <p:cBhvr>
                                        <p:cTn id="156" dur="1" fill="hold">
                                          <p:stCondLst>
                                            <p:cond delay="0"/>
                                          </p:stCondLst>
                                        </p:cTn>
                                        <p:tgtEl>
                                          <p:spTgt spid="30"/>
                                        </p:tgtEl>
                                        <p:attrNameLst>
                                          <p:attrName>style.visibility</p:attrName>
                                        </p:attrNameLst>
                                      </p:cBhvr>
                                      <p:to>
                                        <p:strVal val="visible"/>
                                      </p:to>
                                    </p:set>
                                    <p:animEffect transition="in" filter="fade">
                                      <p:cBhvr>
                                        <p:cTn id="157" dur="500"/>
                                        <p:tgtEl>
                                          <p:spTgt spid="30"/>
                                        </p:tgtEl>
                                      </p:cBhvr>
                                    </p:animEffect>
                                  </p:childTnLst>
                                </p:cTn>
                              </p:par>
                            </p:childTnLst>
                          </p:cTn>
                        </p:par>
                        <p:par>
                          <p:cTn id="158" fill="hold">
                            <p:stCondLst>
                              <p:cond delay="30400"/>
                            </p:stCondLst>
                            <p:childTnLst>
                              <p:par>
                                <p:cTn id="159" presetID="10" presetClass="entr" presetSubtype="0" fill="hold" nodeType="afterEffect">
                                  <p:stCondLst>
                                    <p:cond delay="1600"/>
                                  </p:stCondLst>
                                  <p:childTnLst>
                                    <p:set>
                                      <p:cBhvr>
                                        <p:cTn id="160" dur="1" fill="hold">
                                          <p:stCondLst>
                                            <p:cond delay="0"/>
                                          </p:stCondLst>
                                        </p:cTn>
                                        <p:tgtEl>
                                          <p:spTgt spid="2"/>
                                        </p:tgtEl>
                                        <p:attrNameLst>
                                          <p:attrName>style.visibility</p:attrName>
                                        </p:attrNameLst>
                                      </p:cBhvr>
                                      <p:to>
                                        <p:strVal val="visible"/>
                                      </p:to>
                                    </p:set>
                                    <p:animEffect transition="in" filter="fade">
                                      <p:cBhvr>
                                        <p:cTn id="16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0" grpId="1"/>
      <p:bldP spid="16" grpId="0"/>
      <p:bldP spid="16" grpId="1"/>
      <p:bldP spid="19" grpId="0"/>
      <p:bldP spid="19" grpId="1"/>
      <p:bldP spid="23" grpId="0"/>
      <p:bldP spid="23" grpId="1"/>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x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3200" y="8382000"/>
            <a:ext cx="1371600" cy="1371600"/>
          </a:xfrm>
          <a:prstGeom prst="rect">
            <a:avLst/>
          </a:prstGeom>
        </p:spPr>
      </p:pic>
      <p:pic>
        <p:nvPicPr>
          <p:cNvPr id="3" name="empty pict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8077" y="1009069"/>
            <a:ext cx="5983990" cy="5906662"/>
          </a:xfrm>
          <a:prstGeom prst="rect">
            <a:avLst/>
          </a:prstGeom>
        </p:spPr>
      </p:pic>
      <p:sp>
        <p:nvSpPr>
          <p:cNvPr id="26" name="Diamond 25"/>
          <p:cNvSpPr/>
          <p:nvPr/>
        </p:nvSpPr>
        <p:spPr>
          <a:xfrm>
            <a:off x="3563992" y="1082040"/>
            <a:ext cx="5852160" cy="5760720"/>
          </a:xfrm>
          <a:prstGeom prst="diamond">
            <a:avLst/>
          </a:prstGeom>
          <a:solidFill>
            <a:schemeClr val="bg1"/>
          </a:solidFill>
          <a:ln w="279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pic>
        <p:nvPicPr>
          <p:cNvPr id="5" name="worke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9625" y="1207933"/>
            <a:ext cx="3889375" cy="8545667"/>
          </a:xfrm>
          <a:prstGeom prst="rect">
            <a:avLst/>
          </a:prstGeom>
        </p:spPr>
      </p:pic>
      <p:grpSp>
        <p:nvGrpSpPr>
          <p:cNvPr id="12" name="Group 11"/>
          <p:cNvGrpSpPr/>
          <p:nvPr/>
        </p:nvGrpSpPr>
        <p:grpSpPr>
          <a:xfrm>
            <a:off x="1038106" y="4001378"/>
            <a:ext cx="3079280" cy="5271240"/>
            <a:chOff x="431125" y="1991798"/>
            <a:chExt cx="3683407" cy="6305410"/>
          </a:xfrm>
        </p:grpSpPr>
        <p:pic>
          <p:nvPicPr>
            <p:cNvPr id="6" name="barrel"/>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6268" y="1991798"/>
              <a:ext cx="1828264" cy="2876981"/>
            </a:xfrm>
            <a:prstGeom prst="rect">
              <a:avLst/>
            </a:prstGeom>
          </p:spPr>
        </p:pic>
        <p:pic>
          <p:nvPicPr>
            <p:cNvPr id="7" name="barrel"/>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6268" y="4872790"/>
              <a:ext cx="1828264" cy="2876981"/>
            </a:xfrm>
            <a:prstGeom prst="rect">
              <a:avLst/>
            </a:prstGeom>
          </p:spPr>
        </p:pic>
        <p:pic>
          <p:nvPicPr>
            <p:cNvPr id="8" name="barrel"/>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1125" y="4872790"/>
              <a:ext cx="1828264" cy="2876981"/>
            </a:xfrm>
            <a:prstGeom prst="rect">
              <a:avLst/>
            </a:prstGeom>
          </p:spPr>
        </p:pic>
        <p:sp>
          <p:nvSpPr>
            <p:cNvPr id="10" name="Rounded Rectangle 9"/>
            <p:cNvSpPr/>
            <p:nvPr/>
          </p:nvSpPr>
          <p:spPr>
            <a:xfrm>
              <a:off x="961587" y="7888134"/>
              <a:ext cx="767339" cy="40907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816730" y="7883553"/>
              <a:ext cx="767339" cy="40907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77918" y="7777845"/>
              <a:ext cx="3416700" cy="22057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PHYSICAL"/>
          <p:cNvGrpSpPr/>
          <p:nvPr/>
        </p:nvGrpSpPr>
        <p:grpSpPr>
          <a:xfrm>
            <a:off x="2442591" y="3749090"/>
            <a:ext cx="3492717" cy="3698159"/>
            <a:chOff x="1213266" y="3757118"/>
            <a:chExt cx="3492717" cy="3698159"/>
          </a:xfrm>
        </p:grpSpPr>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77233" y="3757118"/>
              <a:ext cx="1428750" cy="1428750"/>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3266" y="3757118"/>
              <a:ext cx="1428750" cy="1428750"/>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77233" y="6026527"/>
              <a:ext cx="1428750" cy="1428750"/>
            </a:xfrm>
            <a:prstGeom prst="rect">
              <a:avLst/>
            </a:prstGeom>
          </p:spPr>
        </p:pic>
      </p:grpSp>
      <p:grpSp>
        <p:nvGrpSpPr>
          <p:cNvPr id="17" name="HEALTH"/>
          <p:cNvGrpSpPr/>
          <p:nvPr/>
        </p:nvGrpSpPr>
        <p:grpSpPr>
          <a:xfrm>
            <a:off x="6975786" y="3757118"/>
            <a:ext cx="3720745" cy="3698159"/>
            <a:chOff x="7782625" y="3757118"/>
            <a:chExt cx="3720745" cy="3698159"/>
          </a:xfrm>
        </p:grpSpPr>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36159" y="4883795"/>
              <a:ext cx="1428750" cy="1428750"/>
            </a:xfrm>
            <a:prstGeom prst="rect">
              <a:avLst/>
            </a:prstGeom>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82625" y="3757118"/>
              <a:ext cx="1428750" cy="1428750"/>
            </a:xfrm>
            <a:prstGeom prst="rect">
              <a:avLst/>
            </a:prstGeom>
          </p:spPr>
        </p:pic>
        <p:pic>
          <p:nvPicPr>
            <p:cNvPr id="20" name="Picture 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82625" y="6026527"/>
              <a:ext cx="1428750" cy="1428750"/>
            </a:xfrm>
            <a:prstGeom prst="rect">
              <a:avLst/>
            </a:prstGeom>
          </p:spPr>
        </p:pic>
        <p:pic>
          <p:nvPicPr>
            <p:cNvPr id="21" name="Picture 2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074620" y="6026527"/>
              <a:ext cx="1428750" cy="1428750"/>
            </a:xfrm>
            <a:prstGeom prst="rect">
              <a:avLst/>
            </a:prstGeom>
          </p:spPr>
        </p:pic>
        <p:pic>
          <p:nvPicPr>
            <p:cNvPr id="22" name="Picture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74620" y="3757118"/>
              <a:ext cx="1428750" cy="1428750"/>
            </a:xfrm>
            <a:prstGeom prst="rect">
              <a:avLst/>
            </a:prstGeom>
          </p:spPr>
        </p:pic>
      </p:grpSp>
      <p:sp>
        <p:nvSpPr>
          <p:cNvPr id="23" name="WHMIS 2015 text"/>
          <p:cNvSpPr txBox="1"/>
          <p:nvPr/>
        </p:nvSpPr>
        <p:spPr>
          <a:xfrm>
            <a:off x="2148483" y="1782768"/>
            <a:ext cx="8707833" cy="1862048"/>
          </a:xfrm>
          <a:prstGeom prst="rect">
            <a:avLst/>
          </a:prstGeom>
          <a:noFill/>
        </p:spPr>
        <p:txBody>
          <a:bodyPr wrap="none" rtlCol="0">
            <a:spAutoFit/>
          </a:bodyPr>
          <a:lstStyle/>
          <a:p>
            <a:r>
              <a:rPr lang="en-US" sz="11500" dirty="0" smtClean="0">
                <a:latin typeface="Century Gothic" panose="020B0502020202020204" pitchFamily="34" charset="0"/>
              </a:rPr>
              <a:t>WHMIS 2015</a:t>
            </a:r>
            <a:endParaRPr lang="en-US" sz="11500" dirty="0">
              <a:latin typeface="Century Gothic" panose="020B0502020202020204" pitchFamily="34" charset="0"/>
            </a:endParaRPr>
          </a:p>
        </p:txBody>
      </p:sp>
      <p:pic>
        <p:nvPicPr>
          <p:cNvPr id="24" name="CORROSIV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42591" y="6016752"/>
            <a:ext cx="1428750" cy="1428750"/>
          </a:xfrm>
          <a:prstGeom prst="rect">
            <a:avLst/>
          </a:prstGeom>
        </p:spPr>
      </p:pic>
    </p:spTree>
    <p:extLst>
      <p:ext uri="{BB962C8B-B14F-4D97-AF65-F5344CB8AC3E}">
        <p14:creationId xmlns:p14="http://schemas.microsoft.com/office/powerpoint/2010/main" val="3071003065"/>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picto_finalword12.wav"/>
          </p:stSnd>
        </p:sndAc>
      </p:transition>
    </mc:Choice>
    <mc:Fallback xmlns="">
      <p:transition spd="slow">
        <p:sndAc>
          <p:stSnd>
            <p:snd r:embed="rId16" name="picto_finalword12.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80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1000"/>
                                        <p:tgtEl>
                                          <p:spTgt spid="26"/>
                                        </p:tgtEl>
                                      </p:cBhvr>
                                    </p:animEffect>
                                  </p:childTnLst>
                                </p:cTn>
                              </p:par>
                            </p:childTnLst>
                          </p:cTn>
                        </p:par>
                        <p:par>
                          <p:cTn id="8" fill="hold">
                            <p:stCondLst>
                              <p:cond delay="2800"/>
                            </p:stCondLst>
                            <p:childTnLst>
                              <p:par>
                                <p:cTn id="9" presetID="10" presetClass="exit" presetSubtype="0" fill="hold" grpId="1" nodeType="afterEffect">
                                  <p:stCondLst>
                                    <p:cond delay="700"/>
                                  </p:stCondLst>
                                  <p:childTnLst>
                                    <p:animEffect transition="out" filter="fade">
                                      <p:cBhvr>
                                        <p:cTn id="10" dur="500"/>
                                        <p:tgtEl>
                                          <p:spTgt spid="26"/>
                                        </p:tgtEl>
                                      </p:cBhvr>
                                    </p:animEffect>
                                    <p:set>
                                      <p:cBhvr>
                                        <p:cTn id="11" dur="1" fill="hold">
                                          <p:stCondLst>
                                            <p:cond delay="499"/>
                                          </p:stCondLst>
                                        </p:cTn>
                                        <p:tgtEl>
                                          <p:spTgt spid="26"/>
                                        </p:tgtEl>
                                        <p:attrNameLst>
                                          <p:attrName>style.visibility</p:attrName>
                                        </p:attrNameLst>
                                      </p:cBhvr>
                                      <p:to>
                                        <p:strVal val="hidden"/>
                                      </p:to>
                                    </p:set>
                                  </p:childTnLst>
                                </p:cTn>
                              </p:par>
                            </p:childTnLst>
                          </p:cTn>
                        </p:par>
                        <p:par>
                          <p:cTn id="12" fill="hold">
                            <p:stCondLst>
                              <p:cond delay="4000"/>
                            </p:stCondLst>
                            <p:childTnLst>
                              <p:par>
                                <p:cTn id="13" presetID="10" presetClass="entr" presetSubtype="0" fill="hold" nodeType="after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5000"/>
                            </p:stCondLst>
                            <p:childTnLst>
                              <p:par>
                                <p:cTn id="17" presetID="10" presetClass="entr" presetSubtype="0" fill="hold" nodeType="afterEffect">
                                  <p:stCondLst>
                                    <p:cond delay="5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6000"/>
                            </p:stCondLst>
                            <p:childTnLst>
                              <p:par>
                                <p:cTn id="21" presetID="10" presetClass="exit" presetSubtype="0" fill="hold" nodeType="afterEffect">
                                  <p:stCondLst>
                                    <p:cond delay="2100"/>
                                  </p:stCondLst>
                                  <p:childTnLst>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par>
                                <p:cTn id="24" presetID="10" presetClass="exit" presetSubtype="0" fill="hold" nodeType="withEffect">
                                  <p:stCondLst>
                                    <p:cond delay="2100"/>
                                  </p:stCondLst>
                                  <p:childTnLst>
                                    <p:animEffect transition="out" filter="fade">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par>
                                <p:cTn id="27" presetID="10" presetClass="exit" presetSubtype="0" fill="hold" nodeType="withEffect">
                                  <p:stCondLst>
                                    <p:cond delay="210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par>
                          <p:cTn id="30" fill="hold">
                            <p:stCondLst>
                              <p:cond delay="8600"/>
                            </p:stCondLst>
                            <p:childTnLst>
                              <p:par>
                                <p:cTn id="31" presetID="10" presetClass="entr" presetSubtype="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par>
                                <p:cTn id="37" presetID="10"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par>
                          <p:cTn id="43" fill="hold">
                            <p:stCondLst>
                              <p:cond delay="9100"/>
                            </p:stCondLst>
                            <p:childTnLst>
                              <p:par>
                                <p:cTn id="44" presetID="10" presetClass="entr" presetSubtype="0" fill="hold" nodeType="afterEffect">
                                  <p:stCondLst>
                                    <p:cond delay="670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a:off x="2598821" y="1973180"/>
            <a:ext cx="7750500" cy="6664720"/>
          </a:xfrm>
          <a:custGeom>
            <a:avLst/>
            <a:gdLst>
              <a:gd name="connsiteX0" fmla="*/ 0 w 7387390"/>
              <a:gd name="connsiteY0" fmla="*/ 6232358 h 6232358"/>
              <a:gd name="connsiteX1" fmla="*/ 6497053 w 7387390"/>
              <a:gd name="connsiteY1" fmla="*/ 5678905 h 6232358"/>
              <a:gd name="connsiteX2" fmla="*/ 7387390 w 7387390"/>
              <a:gd name="connsiteY2" fmla="*/ 0 h 6232358"/>
              <a:gd name="connsiteX0" fmla="*/ 0 w 7387390"/>
              <a:gd name="connsiteY0" fmla="*/ 6232358 h 6282152"/>
              <a:gd name="connsiteX1" fmla="*/ 6497053 w 7387390"/>
              <a:gd name="connsiteY1" fmla="*/ 5678905 h 6282152"/>
              <a:gd name="connsiteX2" fmla="*/ 7387390 w 7387390"/>
              <a:gd name="connsiteY2" fmla="*/ 0 h 6282152"/>
              <a:gd name="connsiteX0" fmla="*/ 0 w 7387390"/>
              <a:gd name="connsiteY0" fmla="*/ 6232358 h 6877197"/>
              <a:gd name="connsiteX1" fmla="*/ 6497053 w 7387390"/>
              <a:gd name="connsiteY1" fmla="*/ 5678905 h 6877197"/>
              <a:gd name="connsiteX2" fmla="*/ 7387390 w 7387390"/>
              <a:gd name="connsiteY2" fmla="*/ 0 h 6877197"/>
              <a:gd name="connsiteX0" fmla="*/ 0 w 7744129"/>
              <a:gd name="connsiteY0" fmla="*/ 6232358 h 6877197"/>
              <a:gd name="connsiteX1" fmla="*/ 6497053 w 7744129"/>
              <a:gd name="connsiteY1" fmla="*/ 5678905 h 6877197"/>
              <a:gd name="connsiteX2" fmla="*/ 7387390 w 7744129"/>
              <a:gd name="connsiteY2" fmla="*/ 0 h 6877197"/>
              <a:gd name="connsiteX0" fmla="*/ 0 w 7843427"/>
              <a:gd name="connsiteY0" fmla="*/ 6232358 h 6877197"/>
              <a:gd name="connsiteX1" fmla="*/ 6497053 w 7843427"/>
              <a:gd name="connsiteY1" fmla="*/ 5678905 h 6877197"/>
              <a:gd name="connsiteX2" fmla="*/ 7387390 w 7843427"/>
              <a:gd name="connsiteY2" fmla="*/ 0 h 6877197"/>
              <a:gd name="connsiteX0" fmla="*/ 0 w 7470941"/>
              <a:gd name="connsiteY0" fmla="*/ 6407468 h 7052307"/>
              <a:gd name="connsiteX1" fmla="*/ 6497053 w 7470941"/>
              <a:gd name="connsiteY1" fmla="*/ 5854015 h 7052307"/>
              <a:gd name="connsiteX2" fmla="*/ 7411453 w 7470941"/>
              <a:gd name="connsiteY2" fmla="*/ 536057 h 7052307"/>
              <a:gd name="connsiteX3" fmla="*/ 7387390 w 7470941"/>
              <a:gd name="connsiteY3" fmla="*/ 175110 h 7052307"/>
              <a:gd name="connsiteX0" fmla="*/ 0 w 7851724"/>
              <a:gd name="connsiteY0" fmla="*/ 6407468 h 7052307"/>
              <a:gd name="connsiteX1" fmla="*/ 6497053 w 7851724"/>
              <a:gd name="connsiteY1" fmla="*/ 5854015 h 7052307"/>
              <a:gd name="connsiteX2" fmla="*/ 7411453 w 7851724"/>
              <a:gd name="connsiteY2" fmla="*/ 536057 h 7052307"/>
              <a:gd name="connsiteX3" fmla="*/ 7387390 w 7851724"/>
              <a:gd name="connsiteY3" fmla="*/ 175110 h 7052307"/>
              <a:gd name="connsiteX0" fmla="*/ 0 w 7851724"/>
              <a:gd name="connsiteY0" fmla="*/ 6477840 h 7122679"/>
              <a:gd name="connsiteX1" fmla="*/ 6497053 w 7851724"/>
              <a:gd name="connsiteY1" fmla="*/ 5924387 h 7122679"/>
              <a:gd name="connsiteX2" fmla="*/ 7411453 w 7851724"/>
              <a:gd name="connsiteY2" fmla="*/ 606429 h 7122679"/>
              <a:gd name="connsiteX3" fmla="*/ 7387390 w 7851724"/>
              <a:gd name="connsiteY3" fmla="*/ 245482 h 7122679"/>
              <a:gd name="connsiteX0" fmla="*/ 0 w 7387390"/>
              <a:gd name="connsiteY0" fmla="*/ 6232358 h 6877197"/>
              <a:gd name="connsiteX1" fmla="*/ 6497053 w 7387390"/>
              <a:gd name="connsiteY1" fmla="*/ 5678905 h 6877197"/>
              <a:gd name="connsiteX2" fmla="*/ 7387390 w 7387390"/>
              <a:gd name="connsiteY2" fmla="*/ 0 h 6877197"/>
              <a:gd name="connsiteX0" fmla="*/ 0 w 7786362"/>
              <a:gd name="connsiteY0" fmla="*/ 6232358 h 6877197"/>
              <a:gd name="connsiteX1" fmla="*/ 6497053 w 7786362"/>
              <a:gd name="connsiteY1" fmla="*/ 5678905 h 6877197"/>
              <a:gd name="connsiteX2" fmla="*/ 7387390 w 7786362"/>
              <a:gd name="connsiteY2" fmla="*/ 0 h 6877197"/>
              <a:gd name="connsiteX0" fmla="*/ 0 w 7734273"/>
              <a:gd name="connsiteY0" fmla="*/ 5943600 h 6588439"/>
              <a:gd name="connsiteX1" fmla="*/ 6497053 w 7734273"/>
              <a:gd name="connsiteY1" fmla="*/ 5390147 h 6588439"/>
              <a:gd name="connsiteX2" fmla="*/ 7315201 w 7734273"/>
              <a:gd name="connsiteY2" fmla="*/ 0 h 6588439"/>
              <a:gd name="connsiteX0" fmla="*/ 0 w 7804177"/>
              <a:gd name="connsiteY0" fmla="*/ 5943600 h 6611501"/>
              <a:gd name="connsiteX1" fmla="*/ 6713621 w 7804177"/>
              <a:gd name="connsiteY1" fmla="*/ 5462336 h 6611501"/>
              <a:gd name="connsiteX2" fmla="*/ 7315201 w 7804177"/>
              <a:gd name="connsiteY2" fmla="*/ 0 h 6611501"/>
              <a:gd name="connsiteX0" fmla="*/ 0 w 7783472"/>
              <a:gd name="connsiteY0" fmla="*/ 5943600 h 6611501"/>
              <a:gd name="connsiteX1" fmla="*/ 6713621 w 7783472"/>
              <a:gd name="connsiteY1" fmla="*/ 5462336 h 6611501"/>
              <a:gd name="connsiteX2" fmla="*/ 7315201 w 7783472"/>
              <a:gd name="connsiteY2" fmla="*/ 0 h 6611501"/>
              <a:gd name="connsiteX0" fmla="*/ 0 w 7783472"/>
              <a:gd name="connsiteY0" fmla="*/ 5943600 h 6659016"/>
              <a:gd name="connsiteX1" fmla="*/ 6713621 w 7783472"/>
              <a:gd name="connsiteY1" fmla="*/ 5462336 h 6659016"/>
              <a:gd name="connsiteX2" fmla="*/ 7315201 w 7783472"/>
              <a:gd name="connsiteY2" fmla="*/ 0 h 6659016"/>
              <a:gd name="connsiteX0" fmla="*/ 0 w 7783472"/>
              <a:gd name="connsiteY0" fmla="*/ 5943600 h 6791458"/>
              <a:gd name="connsiteX1" fmla="*/ 6713621 w 7783472"/>
              <a:gd name="connsiteY1" fmla="*/ 5462336 h 6791458"/>
              <a:gd name="connsiteX2" fmla="*/ 7315201 w 7783472"/>
              <a:gd name="connsiteY2" fmla="*/ 0 h 6791458"/>
              <a:gd name="connsiteX0" fmla="*/ 0 w 7847900"/>
              <a:gd name="connsiteY0" fmla="*/ 5943600 h 6759611"/>
              <a:gd name="connsiteX1" fmla="*/ 6713621 w 7847900"/>
              <a:gd name="connsiteY1" fmla="*/ 5462336 h 6759611"/>
              <a:gd name="connsiteX2" fmla="*/ 7315201 w 7847900"/>
              <a:gd name="connsiteY2" fmla="*/ 0 h 6759611"/>
              <a:gd name="connsiteX0" fmla="*/ 0 w 7784083"/>
              <a:gd name="connsiteY0" fmla="*/ 5919537 h 6570230"/>
              <a:gd name="connsiteX1" fmla="*/ 6713621 w 7784083"/>
              <a:gd name="connsiteY1" fmla="*/ 5438273 h 6570230"/>
              <a:gd name="connsiteX2" fmla="*/ 7291138 w 7784083"/>
              <a:gd name="connsiteY2" fmla="*/ 0 h 6570230"/>
              <a:gd name="connsiteX0" fmla="*/ 0 w 7686457"/>
              <a:gd name="connsiteY0" fmla="*/ 5919537 h 6547964"/>
              <a:gd name="connsiteX1" fmla="*/ 6400800 w 7686457"/>
              <a:gd name="connsiteY1" fmla="*/ 5366083 h 6547964"/>
              <a:gd name="connsiteX2" fmla="*/ 7291138 w 7686457"/>
              <a:gd name="connsiteY2" fmla="*/ 0 h 6547964"/>
              <a:gd name="connsiteX0" fmla="*/ 0 w 7713269"/>
              <a:gd name="connsiteY0" fmla="*/ 5919537 h 6533805"/>
              <a:gd name="connsiteX1" fmla="*/ 6497052 w 7713269"/>
              <a:gd name="connsiteY1" fmla="*/ 5317957 h 6533805"/>
              <a:gd name="connsiteX2" fmla="*/ 7291138 w 7713269"/>
              <a:gd name="connsiteY2" fmla="*/ 0 h 6533805"/>
              <a:gd name="connsiteX0" fmla="*/ 0 w 7701575"/>
              <a:gd name="connsiteY0" fmla="*/ 5919537 h 6557833"/>
              <a:gd name="connsiteX1" fmla="*/ 6497052 w 7701575"/>
              <a:gd name="connsiteY1" fmla="*/ 5317957 h 6557833"/>
              <a:gd name="connsiteX2" fmla="*/ 7291138 w 7701575"/>
              <a:gd name="connsiteY2" fmla="*/ 0 h 6557833"/>
              <a:gd name="connsiteX0" fmla="*/ 0 w 7750500"/>
              <a:gd name="connsiteY0" fmla="*/ 5919537 h 6664720"/>
              <a:gd name="connsiteX1" fmla="*/ 6497052 w 7750500"/>
              <a:gd name="connsiteY1" fmla="*/ 5317957 h 6664720"/>
              <a:gd name="connsiteX2" fmla="*/ 7291138 w 7750500"/>
              <a:gd name="connsiteY2" fmla="*/ 0 h 6664720"/>
            </a:gdLst>
            <a:ahLst/>
            <a:cxnLst>
              <a:cxn ang="0">
                <a:pos x="connsiteX0" y="connsiteY0"/>
              </a:cxn>
              <a:cxn ang="0">
                <a:pos x="connsiteX1" y="connsiteY1"/>
              </a:cxn>
              <a:cxn ang="0">
                <a:pos x="connsiteX2" y="connsiteY2"/>
              </a:cxn>
            </a:cxnLst>
            <a:rect l="l" t="t" r="r" b="b"/>
            <a:pathLst>
              <a:path w="7750500" h="6664720">
                <a:moveTo>
                  <a:pt x="0" y="5919537"/>
                </a:moveTo>
                <a:cubicBezTo>
                  <a:pt x="2069432" y="7154779"/>
                  <a:pt x="5137484" y="6785810"/>
                  <a:pt x="6497052" y="5317957"/>
                </a:cubicBezTo>
                <a:cubicBezTo>
                  <a:pt x="7856620" y="3850104"/>
                  <a:pt x="8092240" y="1712494"/>
                  <a:pt x="7291138" y="0"/>
                </a:cubicBezTo>
              </a:path>
            </a:pathLst>
          </a:custGeom>
          <a:noFill/>
          <a:ln w="762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1714260" y="405148"/>
            <a:ext cx="7528828" cy="7528828"/>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Oval 7"/>
          <p:cNvSpPr/>
          <p:nvPr/>
        </p:nvSpPr>
        <p:spPr>
          <a:xfrm>
            <a:off x="8055412" y="405148"/>
            <a:ext cx="3301394" cy="3301394"/>
          </a:xfrm>
          <a:prstGeom prst="ellipse">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Oval 8"/>
          <p:cNvSpPr/>
          <p:nvPr/>
        </p:nvSpPr>
        <p:spPr>
          <a:xfrm>
            <a:off x="7294488" y="5533768"/>
            <a:ext cx="3297869" cy="3297869"/>
          </a:xfrm>
          <a:prstGeom prst="ellipse">
            <a:avLst/>
          </a:prstGeom>
          <a:ln w="762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0" name="Oval 9"/>
          <p:cNvSpPr/>
          <p:nvPr/>
        </p:nvSpPr>
        <p:spPr>
          <a:xfrm>
            <a:off x="957784" y="6131999"/>
            <a:ext cx="3297869" cy="3297869"/>
          </a:xfrm>
          <a:prstGeom prst="ellipse">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39223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5417139" y="2374523"/>
            <a:ext cx="4595409" cy="1649637"/>
          </a:xfrm>
          <a:prstGeom prst="line">
            <a:avLst/>
          </a:prstGeom>
          <a:ln w="76200">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5417139" y="4024160"/>
            <a:ext cx="5189717" cy="2724848"/>
          </a:xfrm>
          <a:prstGeom prst="line">
            <a:avLst/>
          </a:prstGeom>
          <a:ln w="76200">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H="1">
            <a:off x="1893888" y="4024160"/>
            <a:ext cx="3523251" cy="3285065"/>
          </a:xfrm>
          <a:prstGeom prst="line">
            <a:avLst/>
          </a:prstGeom>
          <a:ln w="76200">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flipV="1">
            <a:off x="2382098" y="2572545"/>
            <a:ext cx="3035041" cy="1451615"/>
          </a:xfrm>
          <a:prstGeom prst="line">
            <a:avLst/>
          </a:prstGeom>
          <a:ln w="76200">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5569539" y="4176560"/>
            <a:ext cx="1533880" cy="3069460"/>
          </a:xfrm>
          <a:prstGeom prst="line">
            <a:avLst/>
          </a:prstGeom>
          <a:ln w="76200">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3634941" y="2241962"/>
            <a:ext cx="3564396" cy="3564396"/>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yellow cover"/>
          <p:cNvSpPr/>
          <p:nvPr/>
        </p:nvSpPr>
        <p:spPr>
          <a:xfrm>
            <a:off x="669752" y="6413425"/>
            <a:ext cx="2016224" cy="201622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rang cover"/>
          <p:cNvSpPr/>
          <p:nvPr/>
        </p:nvSpPr>
        <p:spPr>
          <a:xfrm>
            <a:off x="567305" y="916360"/>
            <a:ext cx="2016224" cy="201622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blue cover"/>
          <p:cNvSpPr/>
          <p:nvPr/>
        </p:nvSpPr>
        <p:spPr>
          <a:xfrm>
            <a:off x="9209826" y="1348408"/>
            <a:ext cx="2016224" cy="2016224"/>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d cover"/>
          <p:cNvSpPr/>
          <p:nvPr/>
        </p:nvSpPr>
        <p:spPr>
          <a:xfrm>
            <a:off x="10119144" y="5945482"/>
            <a:ext cx="2016224" cy="201622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reen cover"/>
          <p:cNvSpPr/>
          <p:nvPr/>
        </p:nvSpPr>
        <p:spPr>
          <a:xfrm>
            <a:off x="6081277" y="6301113"/>
            <a:ext cx="2016224" cy="2016224"/>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612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800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p:stCondLst>
                              <p:cond delay="8500"/>
                            </p:stCondLst>
                            <p:childTnLst>
                              <p:par>
                                <p:cTn id="9" presetID="10" presetClass="exit" presetSubtype="0" fill="hold" grpId="0" nodeType="afterEffect">
                                  <p:stCondLst>
                                    <p:cond delay="7000"/>
                                  </p:stCondLst>
                                  <p:childTnLst>
                                    <p:animEffect transition="out" filter="fade">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childTnLst>
                          </p:cTn>
                        </p:par>
                        <p:par>
                          <p:cTn id="12" fill="hold">
                            <p:stCondLst>
                              <p:cond delay="16000"/>
                            </p:stCondLst>
                            <p:childTnLst>
                              <p:par>
                                <p:cTn id="13" presetID="10" presetClass="exit" presetSubtype="0" fill="hold" grpId="0" nodeType="afterEffect">
                                  <p:stCondLst>
                                    <p:cond delay="300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par>
                          <p:cTn id="16" fill="hold">
                            <p:stCondLst>
                              <p:cond delay="19500"/>
                            </p:stCondLst>
                            <p:childTnLst>
                              <p:par>
                                <p:cTn id="17" presetID="10" presetClass="exit" presetSubtype="0" fill="hold" grpId="0" nodeType="afterEffect">
                                  <p:stCondLst>
                                    <p:cond delay="600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par>
                          <p:cTn id="20" fill="hold">
                            <p:stCondLst>
                              <p:cond delay="26000"/>
                            </p:stCondLst>
                            <p:childTnLst>
                              <p:par>
                                <p:cTn id="21" presetID="10" presetClass="exit" presetSubtype="0" fill="hold" grpId="0" nodeType="afterEffect">
                                  <p:stCondLst>
                                    <p:cond delay="3250"/>
                                  </p:stCondLst>
                                  <p:childTnLst>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648" y="567386"/>
            <a:ext cx="7012798" cy="274580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991513" y="572846"/>
            <a:ext cx="6043326" cy="27458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028581" y="3329607"/>
            <a:ext cx="6006258" cy="27458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3649" y="3302882"/>
            <a:ext cx="3510449" cy="274580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50000"/>
                </a:schemeClr>
              </a:solidFill>
            </a:endParaRPr>
          </a:p>
        </p:txBody>
      </p:sp>
      <p:sp>
        <p:nvSpPr>
          <p:cNvPr id="6" name="Rectangle 5"/>
          <p:cNvSpPr/>
          <p:nvPr/>
        </p:nvSpPr>
        <p:spPr>
          <a:xfrm>
            <a:off x="3488700" y="3302882"/>
            <a:ext cx="3510449" cy="274580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3649" y="6041711"/>
            <a:ext cx="3510449" cy="274580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488700" y="6041711"/>
            <a:ext cx="3510449" cy="274580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001429" y="6042534"/>
            <a:ext cx="6006258" cy="274580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reen tri"/>
          <p:cNvSpPr/>
          <p:nvPr/>
        </p:nvSpPr>
        <p:spPr>
          <a:xfrm rot="5400000">
            <a:off x="6877456" y="1599325"/>
            <a:ext cx="897681" cy="68192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d tri"/>
          <p:cNvSpPr/>
          <p:nvPr/>
        </p:nvSpPr>
        <p:spPr>
          <a:xfrm rot="10800000">
            <a:off x="9574113" y="3302230"/>
            <a:ext cx="872531" cy="70158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white tri"/>
          <p:cNvSpPr/>
          <p:nvPr/>
        </p:nvSpPr>
        <p:spPr>
          <a:xfrm rot="16200000">
            <a:off x="6214230" y="4338069"/>
            <a:ext cx="872531" cy="70158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avender tri"/>
          <p:cNvSpPr/>
          <p:nvPr/>
        </p:nvSpPr>
        <p:spPr>
          <a:xfrm rot="10800000">
            <a:off x="1292733" y="6035036"/>
            <a:ext cx="897681" cy="681924"/>
          </a:xfrm>
          <a:prstGeom prst="triangl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rk blue tri"/>
          <p:cNvSpPr/>
          <p:nvPr/>
        </p:nvSpPr>
        <p:spPr>
          <a:xfrm rot="16200000" flipH="1">
            <a:off x="2716741" y="4330970"/>
            <a:ext cx="897681" cy="681924"/>
          </a:xfrm>
          <a:prstGeom prs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ight blue tri"/>
          <p:cNvSpPr/>
          <p:nvPr/>
        </p:nvSpPr>
        <p:spPr>
          <a:xfrm rot="5400000">
            <a:off x="6888029" y="7073650"/>
            <a:ext cx="897681" cy="681924"/>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09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4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4500"/>
                            </p:stCondLst>
                            <p:childTnLst>
                              <p:par>
                                <p:cTn id="9" presetID="10" presetClass="entr" presetSubtype="0" fill="hold" grpId="0" nodeType="afterEffect">
                                  <p:stCondLst>
                                    <p:cond delay="80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3000"/>
                            </p:stCondLst>
                            <p:childTnLst>
                              <p:par>
                                <p:cTn id="13" presetID="10" presetClass="entr" presetSubtype="0" fill="hold" grpId="0" nodeType="afterEffect">
                                  <p:stCondLst>
                                    <p:cond delay="3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6500"/>
                            </p:stCondLst>
                            <p:childTnLst>
                              <p:par>
                                <p:cTn id="17" presetID="10" presetClass="entr" presetSubtype="0" fill="hold" grpId="0" nodeType="afterEffect">
                                  <p:stCondLst>
                                    <p:cond delay="50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2000"/>
                            </p:stCondLst>
                            <p:childTnLst>
                              <p:par>
                                <p:cTn id="21" presetID="10" presetClass="entr" presetSubtype="0" fill="hold" grpId="0" nodeType="afterEffect">
                                  <p:stCondLst>
                                    <p:cond delay="650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9000"/>
                            </p:stCondLst>
                            <p:childTnLst>
                              <p:par>
                                <p:cTn id="25" presetID="10" presetClass="entr" presetSubtype="0" fill="hold" grpId="0" nodeType="afterEffect">
                                  <p:stCondLst>
                                    <p:cond delay="70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ctrTitle" idx="4294967295"/>
          </p:nvPr>
        </p:nvSpPr>
        <p:spPr>
          <a:xfrm>
            <a:off x="974725" y="5064125"/>
            <a:ext cx="11055350" cy="892175"/>
          </a:xfrm>
        </p:spPr>
        <p:txBody>
          <a:bodyPr/>
          <a:lstStyle/>
          <a:p>
            <a:pPr eaLnBrk="1" hangingPunct="1">
              <a:defRPr/>
            </a:pPr>
            <a:r>
              <a:rPr lang="en-US" sz="3600" b="1" dirty="0" smtClean="0">
                <a:solidFill>
                  <a:schemeClr val="tx1">
                    <a:lumMod val="85000"/>
                    <a:lumOff val="15000"/>
                  </a:schemeClr>
                </a:solidFill>
              </a:rPr>
              <a:t>End of Presentation</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54475" y="4286250"/>
            <a:ext cx="5259388"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000">
    <p:sndAc>
      <p:stSnd>
        <p:snd r:embed="rId3" name="SafetySmart Intro.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700"/>
                                        <p:tgtEl>
                                          <p:spTgt spid="3"/>
                                        </p:tgtEl>
                                      </p:cBhvr>
                                    </p:animEffect>
                                  </p:childTnLst>
                                </p:cTn>
                              </p:par>
                            </p:childTnLst>
                          </p:cTn>
                        </p:par>
                        <p:par>
                          <p:cTn id="8" fill="hold" nodeType="afterGroup">
                            <p:stCondLst>
                              <p:cond delay="1700"/>
                            </p:stCondLst>
                            <p:childTnLst>
                              <p:par>
                                <p:cTn id="9" presetID="1"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3004800" cy="975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bg"/>
          <p:cNvSpPr/>
          <p:nvPr/>
        </p:nvSpPr>
        <p:spPr>
          <a:xfrm>
            <a:off x="0" y="3148608"/>
            <a:ext cx="13004800" cy="324036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146" name="Title"/>
          <p:cNvSpPr>
            <a:spLocks noGrp="1" noChangeArrowheads="1"/>
          </p:cNvSpPr>
          <p:nvPr>
            <p:ph type="title" idx="4294967295"/>
          </p:nvPr>
        </p:nvSpPr>
        <p:spPr>
          <a:xfrm>
            <a:off x="346075" y="3508375"/>
            <a:ext cx="12312650" cy="2357438"/>
          </a:xfrm>
        </p:spPr>
        <p:txBody>
          <a:bodyPr/>
          <a:lstStyle/>
          <a:p>
            <a:r>
              <a:rPr lang="en-US" sz="7200" dirty="0" smtClean="0">
                <a:solidFill>
                  <a:schemeClr val="bg1"/>
                </a:solidFill>
              </a:rPr>
              <a:t>WHMIS PICTOGRAMS</a:t>
            </a:r>
            <a:endParaRPr lang="en-US" sz="7200" b="1" dirty="0">
              <a:solidFill>
                <a:schemeClr val="bg1"/>
              </a:solidFill>
            </a:endParaRPr>
          </a:p>
        </p:txBody>
      </p:sp>
      <p:pic>
        <p:nvPicPr>
          <p:cNvPr id="5" name="Nex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3200" y="8382000"/>
            <a:ext cx="1371600" cy="1371600"/>
          </a:xfrm>
          <a:prstGeom prst="rect">
            <a:avLst/>
          </a:prstGeom>
        </p:spPr>
      </p:pic>
    </p:spTree>
  </p:cSld>
  <p:clrMapOvr>
    <a:masterClrMapping/>
  </p:clrMapOvr>
  <p:transition>
    <p:sndAc>
      <p:stSnd>
        <p:snd r:embed="rId3" name="picto_title2.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ex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3200" y="8382000"/>
            <a:ext cx="1371600" cy="1371600"/>
          </a:xfrm>
          <a:prstGeom prst="rect">
            <a:avLst/>
          </a:prstGeom>
        </p:spPr>
      </p:pic>
      <p:pic>
        <p:nvPicPr>
          <p:cNvPr id="2" name="barrel"/>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9912" y="2842611"/>
            <a:ext cx="3955983" cy="6225189"/>
          </a:xfrm>
          <a:prstGeom prst="rect">
            <a:avLst/>
          </a:prstGeom>
        </p:spPr>
      </p:pic>
      <p:pic>
        <p:nvPicPr>
          <p:cNvPr id="3" name="worke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5825" y="522133"/>
            <a:ext cx="3889375" cy="8545667"/>
          </a:xfrm>
          <a:prstGeom prst="rect">
            <a:avLst/>
          </a:prstGeom>
        </p:spPr>
      </p:pic>
      <p:pic>
        <p:nvPicPr>
          <p:cNvPr id="20" name="pictogram"/>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2830" y="5260144"/>
            <a:ext cx="1590146" cy="1590146"/>
          </a:xfrm>
          <a:prstGeom prst="rect">
            <a:avLst/>
          </a:prstGeom>
        </p:spPr>
      </p:pic>
      <p:pic>
        <p:nvPicPr>
          <p:cNvPr id="21" name="questio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22830" y="5260144"/>
            <a:ext cx="1590146" cy="1590146"/>
          </a:xfrm>
          <a:prstGeom prst="rect">
            <a:avLst/>
          </a:prstGeom>
        </p:spPr>
      </p:pic>
      <p:sp>
        <p:nvSpPr>
          <p:cNvPr id="22" name="WHMIS 2015 text"/>
          <p:cNvSpPr txBox="1"/>
          <p:nvPr/>
        </p:nvSpPr>
        <p:spPr>
          <a:xfrm>
            <a:off x="2148483" y="1782768"/>
            <a:ext cx="8707833" cy="1862048"/>
          </a:xfrm>
          <a:prstGeom prst="rect">
            <a:avLst/>
          </a:prstGeom>
          <a:noFill/>
        </p:spPr>
        <p:txBody>
          <a:bodyPr wrap="none" rtlCol="0">
            <a:spAutoFit/>
          </a:bodyPr>
          <a:lstStyle/>
          <a:p>
            <a:r>
              <a:rPr lang="en-US" sz="11500" dirty="0" smtClean="0">
                <a:latin typeface="Century Gothic" panose="020B0502020202020204" pitchFamily="34" charset="0"/>
              </a:rPr>
              <a:t>WHMIS 2015</a:t>
            </a:r>
            <a:endParaRPr lang="en-US" sz="11500" dirty="0">
              <a:latin typeface="Century Gothic" panose="020B0502020202020204" pitchFamily="34" charset="0"/>
            </a:endParaRPr>
          </a:p>
        </p:txBody>
      </p:sp>
      <p:pic>
        <p:nvPicPr>
          <p:cNvPr id="23" name="empty pict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94955" y="3891982"/>
            <a:ext cx="4814888" cy="4470968"/>
          </a:xfrm>
          <a:prstGeom prst="rect">
            <a:avLst/>
          </a:prstGeom>
        </p:spPr>
      </p:pic>
      <p:pic>
        <p:nvPicPr>
          <p:cNvPr id="24" name="sds"/>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87866" y="5317294"/>
            <a:ext cx="3136900" cy="2912836"/>
          </a:xfrm>
          <a:prstGeom prst="rect">
            <a:avLst/>
          </a:prstGeom>
        </p:spPr>
      </p:pic>
      <p:pic>
        <p:nvPicPr>
          <p:cNvPr id="26" name="label"/>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3890" y="5655167"/>
            <a:ext cx="2149186" cy="2781300"/>
          </a:xfrm>
          <a:prstGeom prst="rect">
            <a:avLst/>
          </a:prstGeom>
        </p:spPr>
      </p:pic>
      <p:sp>
        <p:nvSpPr>
          <p:cNvPr id="27" name="Down Arrow 26"/>
          <p:cNvSpPr/>
          <p:nvPr/>
        </p:nvSpPr>
        <p:spPr>
          <a:xfrm>
            <a:off x="2836017" y="1782768"/>
            <a:ext cx="1963772" cy="3094032"/>
          </a:xfrm>
          <a:prstGeom prst="downArrow">
            <a:avLst>
              <a:gd name="adj1" fmla="val 26471"/>
              <a:gd name="adj2" fmla="val 48039"/>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ANGER"/>
          <p:cNvSpPr txBox="1"/>
          <p:nvPr/>
        </p:nvSpPr>
        <p:spPr>
          <a:xfrm>
            <a:off x="2123095" y="767105"/>
            <a:ext cx="3672800" cy="1015663"/>
          </a:xfrm>
          <a:prstGeom prst="rect">
            <a:avLst/>
          </a:prstGeom>
          <a:noFill/>
        </p:spPr>
        <p:txBody>
          <a:bodyPr wrap="none" rtlCol="0">
            <a:spAutoFit/>
          </a:bodyPr>
          <a:lstStyle/>
          <a:p>
            <a:r>
              <a:rPr lang="en-US" sz="6000" dirty="0" smtClean="0">
                <a:latin typeface="Century Gothic" panose="020B0502020202020204" pitchFamily="34" charset="0"/>
              </a:rPr>
              <a:t>DANGER!</a:t>
            </a:r>
            <a:endParaRPr lang="en-US" sz="6000" dirty="0">
              <a:latin typeface="Century Gothic" panose="020B0502020202020204" pitchFamily="34" charset="0"/>
            </a:endParaRPr>
          </a:p>
        </p:txBody>
      </p:sp>
    </p:spTree>
    <p:extLst>
      <p:ext uri="{BB962C8B-B14F-4D97-AF65-F5344CB8AC3E}">
        <p14:creationId xmlns:p14="http://schemas.microsoft.com/office/powerpoint/2010/main" val="3309079490"/>
      </p:ext>
    </p:extLst>
  </p:cSld>
  <p:clrMapOvr>
    <a:masterClrMapping/>
  </p:clrMapOvr>
  <p:transition>
    <p:sndAc>
      <p:stSnd>
        <p:snd r:embed="rId3" name="picto_intro3.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270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par>
                          <p:cTn id="8" fill="hold">
                            <p:stCondLst>
                              <p:cond delay="3200"/>
                            </p:stCondLst>
                            <p:childTnLst>
                              <p:par>
                                <p:cTn id="9" presetID="10" presetClass="entr" presetSubtype="0" fill="hold" grpId="0" nodeType="afterEffect">
                                  <p:stCondLst>
                                    <p:cond delay="230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6000"/>
                            </p:stCondLst>
                            <p:childTnLst>
                              <p:par>
                                <p:cTn id="13" presetID="22"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up)">
                                      <p:cBhvr>
                                        <p:cTn id="15" dur="500"/>
                                        <p:tgtEl>
                                          <p:spTgt spid="27"/>
                                        </p:tgtEl>
                                      </p:cBhvr>
                                    </p:animEffect>
                                  </p:childTnLst>
                                </p:cTn>
                              </p:par>
                            </p:childTnLst>
                          </p:cTn>
                        </p:par>
                        <p:par>
                          <p:cTn id="16" fill="hold">
                            <p:stCondLst>
                              <p:cond delay="6500"/>
                            </p:stCondLst>
                            <p:childTnLst>
                              <p:par>
                                <p:cTn id="17" presetID="10" presetClass="entr" presetSubtype="0" fill="hold" grpId="0" nodeType="afterEffect">
                                  <p:stCondLst>
                                    <p:cond delay="110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xit" presetSubtype="0" fill="hold" grpId="1" nodeType="withEffect">
                                  <p:stCondLst>
                                    <p:cond delay="1100"/>
                                  </p:stCondLst>
                                  <p:childTnLst>
                                    <p:animEffect transition="out" filter="fade">
                                      <p:cBhvr>
                                        <p:cTn id="21" dur="500"/>
                                        <p:tgtEl>
                                          <p:spTgt spid="28"/>
                                        </p:tgtEl>
                                      </p:cBhvr>
                                    </p:animEffect>
                                    <p:set>
                                      <p:cBhvr>
                                        <p:cTn id="22" dur="1" fill="hold">
                                          <p:stCondLst>
                                            <p:cond delay="499"/>
                                          </p:stCondLst>
                                        </p:cTn>
                                        <p:tgtEl>
                                          <p:spTgt spid="28"/>
                                        </p:tgtEl>
                                        <p:attrNameLst>
                                          <p:attrName>style.visibility</p:attrName>
                                        </p:attrNameLst>
                                      </p:cBhvr>
                                      <p:to>
                                        <p:strVal val="hidden"/>
                                      </p:to>
                                    </p:set>
                                  </p:childTnLst>
                                </p:cTn>
                              </p:par>
                              <p:par>
                                <p:cTn id="23" presetID="10" presetClass="exit" presetSubtype="0" fill="hold" grpId="1" nodeType="with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par>
                                <p:cTn id="26" presetID="10" presetClass="exit" presetSubtype="0" fill="hold" nodeType="withEffect">
                                  <p:stCondLst>
                                    <p:cond delay="1100"/>
                                  </p:stCondLst>
                                  <p:childTnLst>
                                    <p:animEffect transition="out" filter="fade">
                                      <p:cBhvr>
                                        <p:cTn id="27" dur="500"/>
                                        <p:tgtEl>
                                          <p:spTgt spid="20"/>
                                        </p:tgtEl>
                                      </p:cBhvr>
                                    </p:animEffect>
                                    <p:set>
                                      <p:cBhvr>
                                        <p:cTn id="28" dur="1" fill="hold">
                                          <p:stCondLst>
                                            <p:cond delay="499"/>
                                          </p:stCondLst>
                                        </p:cTn>
                                        <p:tgtEl>
                                          <p:spTgt spid="20"/>
                                        </p:tgtEl>
                                        <p:attrNameLst>
                                          <p:attrName>style.visibility</p:attrName>
                                        </p:attrNameLst>
                                      </p:cBhvr>
                                      <p:to>
                                        <p:strVal val="hidden"/>
                                      </p:to>
                                    </p:set>
                                  </p:childTnLst>
                                </p:cTn>
                              </p:par>
                              <p:par>
                                <p:cTn id="29" presetID="10" presetClass="exit" presetSubtype="0" fill="hold" nodeType="withEffect">
                                  <p:stCondLst>
                                    <p:cond delay="1100"/>
                                  </p:stCondLst>
                                  <p:childTnLst>
                                    <p:animEffect transition="out" filter="fade">
                                      <p:cBhvr>
                                        <p:cTn id="30" dur="500"/>
                                        <p:tgtEl>
                                          <p:spTgt spid="3"/>
                                        </p:tgtEl>
                                      </p:cBhvr>
                                    </p:animEffect>
                                    <p:set>
                                      <p:cBhvr>
                                        <p:cTn id="31" dur="1" fill="hold">
                                          <p:stCondLst>
                                            <p:cond delay="499"/>
                                          </p:stCondLst>
                                        </p:cTn>
                                        <p:tgtEl>
                                          <p:spTgt spid="3"/>
                                        </p:tgtEl>
                                        <p:attrNameLst>
                                          <p:attrName>style.visibility</p:attrName>
                                        </p:attrNameLst>
                                      </p:cBhvr>
                                      <p:to>
                                        <p:strVal val="hidden"/>
                                      </p:to>
                                    </p:set>
                                  </p:childTnLst>
                                </p:cTn>
                              </p:par>
                              <p:par>
                                <p:cTn id="32" presetID="10" presetClass="exit" presetSubtype="0" fill="hold" nodeType="withEffect">
                                  <p:stCondLst>
                                    <p:cond delay="110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childTnLst>
                          </p:cTn>
                        </p:par>
                        <p:par>
                          <p:cTn id="35" fill="hold">
                            <p:stCondLst>
                              <p:cond delay="8100"/>
                            </p:stCondLst>
                            <p:childTnLst>
                              <p:par>
                                <p:cTn id="36" presetID="10" presetClass="entr" presetSubtype="0" fill="hold" nodeType="afterEffect">
                                  <p:stCondLst>
                                    <p:cond delay="80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childTnLst>
                          </p:cTn>
                        </p:par>
                        <p:par>
                          <p:cTn id="39" fill="hold">
                            <p:stCondLst>
                              <p:cond delay="9400"/>
                            </p:stCondLst>
                            <p:childTnLst>
                              <p:par>
                                <p:cTn id="40" presetID="10" presetClass="entr" presetSubtype="0" fill="hold" nodeType="afterEffect">
                                  <p:stCondLst>
                                    <p:cond delay="300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par>
                          <p:cTn id="43" fill="hold">
                            <p:stCondLst>
                              <p:cond delay="12900"/>
                            </p:stCondLst>
                            <p:childTnLst>
                              <p:par>
                                <p:cTn id="44" presetID="10" presetClass="entr" presetSubtype="0" fill="hold" nodeType="afterEffect">
                                  <p:stCondLst>
                                    <p:cond delay="60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par>
                          <p:cTn id="47" fill="hold">
                            <p:stCondLst>
                              <p:cond delay="14000"/>
                            </p:stCondLst>
                            <p:childTnLst>
                              <p:par>
                                <p:cTn id="48" presetID="10" presetClass="entr" presetSubtype="0" fill="hold" nodeType="afterEffect">
                                  <p:stCondLst>
                                    <p:cond delay="60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animBg="1"/>
      <p:bldP spid="27" grpId="1" animBg="1"/>
      <p:bldP spid="28" grpId="0"/>
      <p:bldP spid="28"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ex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3200" y="8382000"/>
            <a:ext cx="1371600" cy="1371600"/>
          </a:xfrm>
          <a:prstGeom prst="rect">
            <a:avLst/>
          </a:prstGeom>
        </p:spPr>
      </p:pic>
      <p:sp>
        <p:nvSpPr>
          <p:cNvPr id="3" name="WHMIS 2015 text"/>
          <p:cNvSpPr txBox="1"/>
          <p:nvPr/>
        </p:nvSpPr>
        <p:spPr>
          <a:xfrm>
            <a:off x="2148483" y="1782768"/>
            <a:ext cx="8707833" cy="1862048"/>
          </a:xfrm>
          <a:prstGeom prst="rect">
            <a:avLst/>
          </a:prstGeom>
          <a:noFill/>
        </p:spPr>
        <p:txBody>
          <a:bodyPr wrap="none" rtlCol="0">
            <a:spAutoFit/>
          </a:bodyPr>
          <a:lstStyle/>
          <a:p>
            <a:r>
              <a:rPr lang="en-US" sz="11500" dirty="0" smtClean="0">
                <a:latin typeface="Century Gothic" panose="020B0502020202020204" pitchFamily="34" charset="0"/>
              </a:rPr>
              <a:t>WHMIS 2015</a:t>
            </a:r>
            <a:endParaRPr lang="en-US" sz="11500" dirty="0">
              <a:latin typeface="Century Gothic" panose="020B0502020202020204" pitchFamily="34" charset="0"/>
            </a:endParaRPr>
          </a:p>
        </p:txBody>
      </p:sp>
      <p:grpSp>
        <p:nvGrpSpPr>
          <p:cNvPr id="10" name="CATEGOREIS"/>
          <p:cNvGrpSpPr/>
          <p:nvPr/>
        </p:nvGrpSpPr>
        <p:grpSpPr>
          <a:xfrm>
            <a:off x="533400" y="4495368"/>
            <a:ext cx="4499563" cy="2133600"/>
            <a:chOff x="533400" y="4438650"/>
            <a:chExt cx="4499563" cy="2133600"/>
          </a:xfrm>
        </p:grpSpPr>
        <p:sp>
          <p:nvSpPr>
            <p:cNvPr id="2" name="Rounded Rectangle 1"/>
            <p:cNvSpPr/>
            <p:nvPr/>
          </p:nvSpPr>
          <p:spPr>
            <a:xfrm>
              <a:off x="533400" y="4438650"/>
              <a:ext cx="4499563" cy="2133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TextBox 5"/>
            <p:cNvSpPr txBox="1"/>
            <p:nvPr/>
          </p:nvSpPr>
          <p:spPr>
            <a:xfrm>
              <a:off x="533400" y="4628287"/>
              <a:ext cx="4499563" cy="1754326"/>
            </a:xfrm>
            <a:prstGeom prst="rect">
              <a:avLst/>
            </a:prstGeom>
            <a:noFill/>
          </p:spPr>
          <p:txBody>
            <a:bodyPr wrap="square" rtlCol="0">
              <a:spAutoFit/>
            </a:bodyPr>
            <a:lstStyle/>
            <a:p>
              <a:pPr algn="ctr">
                <a:lnSpc>
                  <a:spcPct val="150000"/>
                </a:lnSpc>
              </a:pPr>
              <a:r>
                <a:rPr lang="en-US" sz="3600" dirty="0" smtClean="0">
                  <a:latin typeface="Century Gothic" panose="020B0502020202020204" pitchFamily="34" charset="0"/>
                </a:rPr>
                <a:t>2 HAZARD CATEGORIES</a:t>
              </a:r>
              <a:endParaRPr lang="en-US" sz="3600" dirty="0">
                <a:latin typeface="Century Gothic" panose="020B0502020202020204" pitchFamily="34" charset="0"/>
              </a:endParaRPr>
            </a:p>
          </p:txBody>
        </p:sp>
      </p:grpSp>
      <p:grpSp>
        <p:nvGrpSpPr>
          <p:cNvPr id="9" name="NO PICTOGRAMS"/>
          <p:cNvGrpSpPr/>
          <p:nvPr/>
        </p:nvGrpSpPr>
        <p:grpSpPr>
          <a:xfrm>
            <a:off x="7133637" y="4495368"/>
            <a:ext cx="4499563" cy="2133600"/>
            <a:chOff x="7133637" y="4552087"/>
            <a:chExt cx="4499563" cy="2133600"/>
          </a:xfrm>
        </p:grpSpPr>
        <p:sp>
          <p:nvSpPr>
            <p:cNvPr id="7" name="Rounded Rectangle 6"/>
            <p:cNvSpPr/>
            <p:nvPr/>
          </p:nvSpPr>
          <p:spPr>
            <a:xfrm>
              <a:off x="7133637" y="4552087"/>
              <a:ext cx="4499563" cy="2133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TextBox 7"/>
            <p:cNvSpPr txBox="1"/>
            <p:nvPr/>
          </p:nvSpPr>
          <p:spPr>
            <a:xfrm>
              <a:off x="7133637" y="4794398"/>
              <a:ext cx="4499563" cy="1648978"/>
            </a:xfrm>
            <a:prstGeom prst="rect">
              <a:avLst/>
            </a:prstGeom>
            <a:noFill/>
          </p:spPr>
          <p:txBody>
            <a:bodyPr wrap="square" rtlCol="0">
              <a:spAutoFit/>
            </a:bodyPr>
            <a:lstStyle/>
            <a:p>
              <a:pPr algn="ctr">
                <a:lnSpc>
                  <a:spcPct val="150000"/>
                </a:lnSpc>
              </a:pPr>
              <a:r>
                <a:rPr lang="en-US" sz="3600" dirty="0" smtClean="0">
                  <a:latin typeface="Century Gothic" panose="020B0502020202020204" pitchFamily="34" charset="0"/>
                </a:rPr>
                <a:t>HAZARDS WITH </a:t>
              </a:r>
            </a:p>
            <a:p>
              <a:pPr algn="ctr">
                <a:lnSpc>
                  <a:spcPct val="150000"/>
                </a:lnSpc>
              </a:pPr>
              <a:r>
                <a:rPr lang="en-US" sz="3600" dirty="0" smtClean="0">
                  <a:latin typeface="Century Gothic" panose="020B0502020202020204" pitchFamily="34" charset="0"/>
                </a:rPr>
                <a:t>NO PICTOGRAMS</a:t>
              </a:r>
              <a:endParaRPr lang="en-US" sz="3600" dirty="0">
                <a:latin typeface="Century Gothic" panose="020B0502020202020204" pitchFamily="34" charset="0"/>
              </a:endParaRPr>
            </a:p>
          </p:txBody>
        </p:sp>
      </p:grpSp>
      <p:grpSp>
        <p:nvGrpSpPr>
          <p:cNvPr id="11" name="IDENTIFY"/>
          <p:cNvGrpSpPr/>
          <p:nvPr/>
        </p:nvGrpSpPr>
        <p:grpSpPr>
          <a:xfrm>
            <a:off x="4252618" y="6934200"/>
            <a:ext cx="4499563" cy="2133600"/>
            <a:chOff x="7133637" y="4552087"/>
            <a:chExt cx="4499563" cy="2133600"/>
          </a:xfrm>
        </p:grpSpPr>
        <p:sp>
          <p:nvSpPr>
            <p:cNvPr id="12" name="Rounded Rectangle 11"/>
            <p:cNvSpPr/>
            <p:nvPr/>
          </p:nvSpPr>
          <p:spPr>
            <a:xfrm>
              <a:off x="7133637" y="4552087"/>
              <a:ext cx="4499563" cy="2133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 name="TextBox 12"/>
            <p:cNvSpPr txBox="1"/>
            <p:nvPr/>
          </p:nvSpPr>
          <p:spPr>
            <a:xfrm>
              <a:off x="7133637" y="4794398"/>
              <a:ext cx="4499563" cy="1648978"/>
            </a:xfrm>
            <a:prstGeom prst="rect">
              <a:avLst/>
            </a:prstGeom>
            <a:noFill/>
          </p:spPr>
          <p:txBody>
            <a:bodyPr wrap="square" rtlCol="0">
              <a:spAutoFit/>
            </a:bodyPr>
            <a:lstStyle/>
            <a:p>
              <a:pPr algn="ctr">
                <a:lnSpc>
                  <a:spcPct val="150000"/>
                </a:lnSpc>
              </a:pPr>
              <a:r>
                <a:rPr lang="en-US" sz="3600" dirty="0" smtClean="0">
                  <a:latin typeface="Century Gothic" panose="020B0502020202020204" pitchFamily="34" charset="0"/>
                </a:rPr>
                <a:t>IDENTIFY PICTOGRAMS</a:t>
              </a:r>
              <a:endParaRPr lang="en-US" sz="3600" dirty="0">
                <a:latin typeface="Century Gothic" panose="020B0502020202020204" pitchFamily="34" charset="0"/>
              </a:endParaRPr>
            </a:p>
          </p:txBody>
        </p:sp>
      </p:grpSp>
    </p:spTree>
    <p:extLst>
      <p:ext uri="{BB962C8B-B14F-4D97-AF65-F5344CB8AC3E}">
        <p14:creationId xmlns:p14="http://schemas.microsoft.com/office/powerpoint/2010/main" val="3107702986"/>
      </p:ext>
    </p:extLst>
  </p:cSld>
  <p:clrMapOvr>
    <a:masterClrMapping/>
  </p:clrMapOvr>
  <p:transition>
    <p:sndAc>
      <p:stSnd>
        <p:snd r:embed="rId3" name="picto_intro4.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8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2300"/>
                            </p:stCondLst>
                            <p:childTnLst>
                              <p:par>
                                <p:cTn id="10" presetID="2" presetClass="entr" presetSubtype="2" fill="hold" nodeType="afterEffect">
                                  <p:stCondLst>
                                    <p:cond delay="13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4100"/>
                            </p:stCondLst>
                            <p:childTnLst>
                              <p:par>
                                <p:cTn id="15" presetID="2" presetClass="entr" presetSubtype="4" fill="hold" nodeType="afterEffect">
                                  <p:stCondLst>
                                    <p:cond delay="330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7900"/>
                            </p:stCondLst>
                            <p:childTnLst>
                              <p:par>
                                <p:cTn id="20" presetID="10" presetClass="entr" presetSubtype="0" fill="hold" nodeType="afterEffect">
                                  <p:stCondLst>
                                    <p:cond delay="23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nex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3200" y="8382000"/>
            <a:ext cx="1371600" cy="1371600"/>
          </a:xfrm>
          <a:prstGeom prst="rect">
            <a:avLst/>
          </a:prstGeom>
        </p:spPr>
      </p:pic>
      <p:sp>
        <p:nvSpPr>
          <p:cNvPr id="7" name="TextBox 6"/>
          <p:cNvSpPr txBox="1"/>
          <p:nvPr/>
        </p:nvSpPr>
        <p:spPr>
          <a:xfrm>
            <a:off x="742950" y="1769120"/>
            <a:ext cx="6648450" cy="1323439"/>
          </a:xfrm>
          <a:prstGeom prst="rect">
            <a:avLst/>
          </a:prstGeom>
          <a:noFill/>
        </p:spPr>
        <p:txBody>
          <a:bodyPr wrap="square" rtlCol="0">
            <a:spAutoFit/>
          </a:bodyPr>
          <a:lstStyle/>
          <a:p>
            <a:r>
              <a:rPr lang="en-US" sz="8000" dirty="0" smtClean="0">
                <a:solidFill>
                  <a:schemeClr val="accent1"/>
                </a:solidFill>
                <a:latin typeface="Century Gothic" panose="020B0502020202020204" pitchFamily="34" charset="0"/>
              </a:rPr>
              <a:t>9 </a:t>
            </a:r>
            <a:r>
              <a:rPr lang="en-US" sz="8000" dirty="0" smtClean="0">
                <a:latin typeface="Century Gothic" panose="020B0502020202020204" pitchFamily="34" charset="0"/>
              </a:rPr>
              <a:t>pictograms</a:t>
            </a:r>
          </a:p>
        </p:txBody>
      </p:sp>
      <p:sp>
        <p:nvSpPr>
          <p:cNvPr id="9" name="TextBox 8"/>
          <p:cNvSpPr txBox="1"/>
          <p:nvPr/>
        </p:nvSpPr>
        <p:spPr>
          <a:xfrm>
            <a:off x="5334000" y="5598170"/>
            <a:ext cx="6648450" cy="1323439"/>
          </a:xfrm>
          <a:prstGeom prst="rect">
            <a:avLst/>
          </a:prstGeom>
          <a:noFill/>
        </p:spPr>
        <p:txBody>
          <a:bodyPr wrap="square" rtlCol="0">
            <a:spAutoFit/>
          </a:bodyPr>
          <a:lstStyle/>
          <a:p>
            <a:r>
              <a:rPr lang="en-US" sz="8000" dirty="0">
                <a:solidFill>
                  <a:schemeClr val="accent2"/>
                </a:solidFill>
                <a:latin typeface="Century Gothic" panose="020B0502020202020204" pitchFamily="34" charset="0"/>
              </a:rPr>
              <a:t>2</a:t>
            </a:r>
            <a:r>
              <a:rPr lang="en-US" sz="8000" dirty="0" smtClean="0">
                <a:solidFill>
                  <a:schemeClr val="accent1"/>
                </a:solidFill>
                <a:latin typeface="Century Gothic" panose="020B0502020202020204" pitchFamily="34" charset="0"/>
              </a:rPr>
              <a:t> </a:t>
            </a:r>
            <a:r>
              <a:rPr lang="en-US" sz="8000" dirty="0" smtClean="0">
                <a:latin typeface="Century Gothic" panose="020B0502020202020204" pitchFamily="34" charset="0"/>
              </a:rPr>
              <a:t>categories</a:t>
            </a:r>
          </a:p>
        </p:txBody>
      </p:sp>
      <p:sp>
        <p:nvSpPr>
          <p:cNvPr id="10" name="WHMIS 2015 text"/>
          <p:cNvSpPr txBox="1"/>
          <p:nvPr/>
        </p:nvSpPr>
        <p:spPr>
          <a:xfrm>
            <a:off x="2148483" y="1782768"/>
            <a:ext cx="8707833" cy="1862048"/>
          </a:xfrm>
          <a:prstGeom prst="rect">
            <a:avLst/>
          </a:prstGeom>
          <a:noFill/>
        </p:spPr>
        <p:txBody>
          <a:bodyPr wrap="none" rtlCol="0">
            <a:spAutoFit/>
          </a:bodyPr>
          <a:lstStyle/>
          <a:p>
            <a:r>
              <a:rPr lang="en-US" sz="11500" dirty="0" smtClean="0">
                <a:latin typeface="Century Gothic" panose="020B0502020202020204" pitchFamily="34" charset="0"/>
              </a:rPr>
              <a:t>WHMIS 2015</a:t>
            </a:r>
            <a:endParaRPr lang="en-US" sz="11500" dirty="0">
              <a:latin typeface="Century Gothic" panose="020B0502020202020204" pitchFamily="34" charset="0"/>
            </a:endParaRPr>
          </a:p>
        </p:txBody>
      </p:sp>
      <p:sp>
        <p:nvSpPr>
          <p:cNvPr id="8" name="TextBox 7"/>
          <p:cNvSpPr txBox="1"/>
          <p:nvPr/>
        </p:nvSpPr>
        <p:spPr>
          <a:xfrm>
            <a:off x="742950" y="1631125"/>
            <a:ext cx="5469767" cy="769441"/>
          </a:xfrm>
          <a:prstGeom prst="rect">
            <a:avLst/>
          </a:prstGeom>
          <a:noFill/>
        </p:spPr>
        <p:txBody>
          <a:bodyPr wrap="none" rtlCol="0">
            <a:spAutoFit/>
          </a:bodyPr>
          <a:lstStyle/>
          <a:p>
            <a:r>
              <a:rPr lang="en-US" sz="4400" dirty="0" smtClean="0">
                <a:latin typeface="Century Gothic" panose="020B0502020202020204" pitchFamily="34" charset="0"/>
              </a:rPr>
              <a:t>PHYSICAL HAZARDS</a:t>
            </a:r>
            <a:endParaRPr lang="en-US" sz="4400" dirty="0">
              <a:latin typeface="Century Gothic" panose="020B0502020202020204" pitchFamily="34" charset="0"/>
            </a:endParaRPr>
          </a:p>
        </p:txBody>
      </p:sp>
      <p:sp>
        <p:nvSpPr>
          <p:cNvPr id="12" name="TextBox 11"/>
          <p:cNvSpPr txBox="1"/>
          <p:nvPr/>
        </p:nvSpPr>
        <p:spPr>
          <a:xfrm>
            <a:off x="7118618" y="1631125"/>
            <a:ext cx="4863832" cy="769441"/>
          </a:xfrm>
          <a:prstGeom prst="rect">
            <a:avLst/>
          </a:prstGeom>
          <a:noFill/>
        </p:spPr>
        <p:txBody>
          <a:bodyPr wrap="none" rtlCol="0">
            <a:spAutoFit/>
          </a:bodyPr>
          <a:lstStyle/>
          <a:p>
            <a:r>
              <a:rPr lang="en-US" sz="4400" dirty="0" smtClean="0">
                <a:latin typeface="Century Gothic" panose="020B0502020202020204" pitchFamily="34" charset="0"/>
              </a:rPr>
              <a:t>HEALTH HAZARDS</a:t>
            </a:r>
            <a:endParaRPr lang="en-US" sz="4400" dirty="0">
              <a:latin typeface="Century Gothic" panose="020B0502020202020204" pitchFamily="34" charset="0"/>
            </a:endParaRPr>
          </a:p>
        </p:txBody>
      </p:sp>
      <p:grpSp>
        <p:nvGrpSpPr>
          <p:cNvPr id="21" name="PHYSICAL"/>
          <p:cNvGrpSpPr/>
          <p:nvPr/>
        </p:nvGrpSpPr>
        <p:grpSpPr>
          <a:xfrm>
            <a:off x="1731474" y="3749090"/>
            <a:ext cx="3492717" cy="3698159"/>
            <a:chOff x="1213266" y="3757118"/>
            <a:chExt cx="3492717" cy="3698159"/>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7233" y="3757118"/>
              <a:ext cx="1428750" cy="142875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3266" y="3757118"/>
              <a:ext cx="1428750" cy="142875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7233" y="6026527"/>
              <a:ext cx="1428750" cy="1428750"/>
            </a:xfrm>
            <a:prstGeom prst="rect">
              <a:avLst/>
            </a:prstGeom>
          </p:spPr>
        </p:pic>
      </p:grpSp>
      <p:grpSp>
        <p:nvGrpSpPr>
          <p:cNvPr id="22" name="HEALTH"/>
          <p:cNvGrpSpPr/>
          <p:nvPr/>
        </p:nvGrpSpPr>
        <p:grpSpPr>
          <a:xfrm>
            <a:off x="7690161" y="3757118"/>
            <a:ext cx="3720745" cy="3698159"/>
            <a:chOff x="7782625" y="3757118"/>
            <a:chExt cx="3720745" cy="3698159"/>
          </a:xfrm>
        </p:grpSpPr>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36159" y="4883795"/>
              <a:ext cx="1428750" cy="1428750"/>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82625" y="3757118"/>
              <a:ext cx="1428750" cy="1428750"/>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82625" y="6026527"/>
              <a:ext cx="1428750" cy="1428750"/>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74620" y="6026527"/>
              <a:ext cx="1428750" cy="1428750"/>
            </a:xfrm>
            <a:prstGeom prst="rect">
              <a:avLst/>
            </a:prstGeom>
          </p:spPr>
        </p:pic>
        <p:pic>
          <p:nvPicPr>
            <p:cNvPr id="20" name="Pictur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74620" y="3757118"/>
              <a:ext cx="1428750" cy="1428750"/>
            </a:xfrm>
            <a:prstGeom prst="rect">
              <a:avLst/>
            </a:prstGeom>
          </p:spPr>
        </p:pic>
      </p:grpSp>
      <p:pic>
        <p:nvPicPr>
          <p:cNvPr id="24" name="CORROSIV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28216" y="6016752"/>
            <a:ext cx="1428750" cy="1428750"/>
          </a:xfrm>
          <a:prstGeom prst="rect">
            <a:avLst/>
          </a:prstGeom>
        </p:spPr>
      </p:pic>
    </p:spTree>
    <p:extLst>
      <p:ext uri="{BB962C8B-B14F-4D97-AF65-F5344CB8AC3E}">
        <p14:creationId xmlns:p14="http://schemas.microsoft.com/office/powerpoint/2010/main" val="4277309963"/>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picto_whatcangowrong5.wav"/>
          </p:stSnd>
        </p:sndAc>
      </p:transition>
    </mc:Choice>
    <mc:Fallback xmlns="">
      <p:transition spd="slow">
        <p:sndAc>
          <p:stSnd>
            <p:snd r:embed="rId13" name="picto_whatcangowrong5.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0"/>
                                  </p:stCondLst>
                                  <p:childTnLst>
                                    <p:animMotion origin="layout" path="M 4.02147E-6 2.44792E-6 L 4.02147E-6 0.18278 " pathEditMode="relative" rAng="0" ptsTypes="AA">
                                      <p:cBhvr>
                                        <p:cTn id="6" dur="1800" fill="hold"/>
                                        <p:tgtEl>
                                          <p:spTgt spid="10"/>
                                        </p:tgtEl>
                                        <p:attrNameLst>
                                          <p:attrName>ppt_x</p:attrName>
                                          <p:attrName>ppt_y</p:attrName>
                                        </p:attrNameLst>
                                      </p:cBhvr>
                                      <p:rCtr x="0" y="9131"/>
                                    </p:animMotion>
                                  </p:childTnLst>
                                </p:cTn>
                              </p:par>
                            </p:childTnLst>
                          </p:cTn>
                        </p:par>
                        <p:par>
                          <p:cTn id="7" fill="hold">
                            <p:stCondLst>
                              <p:cond delay="1800"/>
                            </p:stCondLst>
                            <p:childTnLst>
                              <p:par>
                                <p:cTn id="8" presetID="10" presetClass="entr" presetSubtype="0" fill="hold" grpId="0" nodeType="afterEffect">
                                  <p:stCondLst>
                                    <p:cond delay="1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2400"/>
                            </p:stCondLst>
                            <p:childTnLst>
                              <p:par>
                                <p:cTn id="12" presetID="10" presetClass="entr" presetSubtype="0" fill="hold" grpId="0" nodeType="afterEffect">
                                  <p:stCondLst>
                                    <p:cond delay="11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par>
                          <p:cTn id="15" fill="hold">
                            <p:stCondLst>
                              <p:cond delay="4000"/>
                            </p:stCondLst>
                            <p:childTnLst>
                              <p:par>
                                <p:cTn id="16" presetID="10" presetClass="exit" presetSubtype="0" fill="hold" grpId="1" nodeType="afterEffect">
                                  <p:stCondLst>
                                    <p:cond delay="330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xit" presetSubtype="0" fill="hold" grpId="1" nodeType="withEffect">
                                  <p:stCondLst>
                                    <p:cond delay="3300"/>
                                  </p:stCondLst>
                                  <p:childTnLst>
                                    <p:animEffect transition="out" filter="fade">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par>
                                <p:cTn id="22" presetID="10" presetClass="exit" presetSubtype="0" fill="hold" grpId="1" nodeType="withEffect">
                                  <p:stCondLst>
                                    <p:cond delay="3300"/>
                                  </p:stCondLst>
                                  <p:childTnLst>
                                    <p:animEffect transition="out" filter="fad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childTnLst>
                          </p:cTn>
                        </p:par>
                        <p:par>
                          <p:cTn id="25" fill="hold">
                            <p:stCondLst>
                              <p:cond delay="7800"/>
                            </p:stCondLst>
                            <p:childTnLst>
                              <p:par>
                                <p:cTn id="26" presetID="42"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par>
                          <p:cTn id="31" fill="hold">
                            <p:stCondLst>
                              <p:cond delay="8800"/>
                            </p:stCondLst>
                            <p:childTnLst>
                              <p:par>
                                <p:cTn id="32" presetID="42" presetClass="entr" presetSubtype="0" fill="hold" grpId="0" nodeType="afterEffect">
                                  <p:stCondLst>
                                    <p:cond delay="10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par>
                          <p:cTn id="37" fill="hold">
                            <p:stCondLst>
                              <p:cond delay="9900"/>
                            </p:stCondLst>
                            <p:childTnLst>
                              <p:par>
                                <p:cTn id="38" presetID="10" presetClass="entr" presetSubtype="0" fill="hold" nodeType="afterEffect">
                                  <p:stCondLst>
                                    <p:cond delay="80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nodeType="withEffect">
                                  <p:stCondLst>
                                    <p:cond delay="80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par>
                          <p:cTn id="44" fill="hold">
                            <p:stCondLst>
                              <p:cond delay="11200"/>
                            </p:stCondLst>
                            <p:childTnLst>
                              <p:par>
                                <p:cTn id="45" presetID="10" presetClass="entr" presetSubtype="0" fill="hold" nodeType="afterEffect">
                                  <p:stCondLst>
                                    <p:cond delay="230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par>
                          <p:cTn id="48" fill="hold">
                            <p:stCondLst>
                              <p:cond delay="14000"/>
                            </p:stCondLst>
                            <p:childTnLst>
                              <p:par>
                                <p:cTn id="49" presetID="10" presetClass="entr" presetSubtype="0" fill="hold" nodeType="afterEffect">
                                  <p:stCondLst>
                                    <p:cond delay="110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9" grpId="1"/>
      <p:bldP spid="10" grpId="0"/>
      <p:bldP spid="10" grpId="1"/>
      <p:bldP spid="8"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nex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3200" y="8382000"/>
            <a:ext cx="1371600" cy="1371600"/>
          </a:xfrm>
          <a:prstGeom prst="rect">
            <a:avLst/>
          </a:prstGeom>
        </p:spPr>
      </p:pic>
      <p:sp>
        <p:nvSpPr>
          <p:cNvPr id="3" name="PHYSICAL HAZARD TEXT"/>
          <p:cNvSpPr txBox="1"/>
          <p:nvPr/>
        </p:nvSpPr>
        <p:spPr>
          <a:xfrm>
            <a:off x="742950" y="1631125"/>
            <a:ext cx="5469767" cy="769441"/>
          </a:xfrm>
          <a:prstGeom prst="rect">
            <a:avLst/>
          </a:prstGeom>
          <a:noFill/>
        </p:spPr>
        <p:txBody>
          <a:bodyPr wrap="none" rtlCol="0">
            <a:spAutoFit/>
          </a:bodyPr>
          <a:lstStyle/>
          <a:p>
            <a:r>
              <a:rPr lang="en-US" sz="4400" dirty="0" smtClean="0">
                <a:latin typeface="Century Gothic" panose="020B0502020202020204" pitchFamily="34" charset="0"/>
              </a:rPr>
              <a:t>PHYSICAL HAZARDS</a:t>
            </a:r>
            <a:endParaRPr lang="en-US" sz="4400" dirty="0">
              <a:latin typeface="Century Gothic" panose="020B0502020202020204" pitchFamily="34" charset="0"/>
            </a:endParaRPr>
          </a:p>
        </p:txBody>
      </p:sp>
      <p:sp>
        <p:nvSpPr>
          <p:cNvPr id="4" name="HEALTH HAZARD TEXT"/>
          <p:cNvSpPr txBox="1"/>
          <p:nvPr/>
        </p:nvSpPr>
        <p:spPr>
          <a:xfrm>
            <a:off x="7118618" y="1631125"/>
            <a:ext cx="4863832" cy="769441"/>
          </a:xfrm>
          <a:prstGeom prst="rect">
            <a:avLst/>
          </a:prstGeom>
          <a:noFill/>
        </p:spPr>
        <p:txBody>
          <a:bodyPr wrap="none" rtlCol="0">
            <a:spAutoFit/>
          </a:bodyPr>
          <a:lstStyle/>
          <a:p>
            <a:r>
              <a:rPr lang="en-US" sz="4400" dirty="0" smtClean="0">
                <a:latin typeface="Century Gothic" panose="020B0502020202020204" pitchFamily="34" charset="0"/>
              </a:rPr>
              <a:t>HEALTH HAZARDS</a:t>
            </a:r>
            <a:endParaRPr lang="en-US" sz="4400" dirty="0">
              <a:latin typeface="Century Gothic" panose="020B0502020202020204" pitchFamily="34" charset="0"/>
            </a:endParaRPr>
          </a:p>
        </p:txBody>
      </p:sp>
      <p:pic>
        <p:nvPicPr>
          <p:cNvPr id="6" name="COMPRESSED GA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5441" y="3749090"/>
            <a:ext cx="1428750" cy="1428750"/>
          </a:xfrm>
          <a:prstGeom prst="rect">
            <a:avLst/>
          </a:prstGeom>
        </p:spPr>
      </p:pic>
      <p:sp>
        <p:nvSpPr>
          <p:cNvPr id="21" name="COMPRESSED GAS OUTLINE"/>
          <p:cNvSpPr/>
          <p:nvPr/>
        </p:nvSpPr>
        <p:spPr>
          <a:xfrm>
            <a:off x="3898946" y="3833545"/>
            <a:ext cx="1234440" cy="1234440"/>
          </a:xfrm>
          <a:prstGeom prst="diamond">
            <a:avLst/>
          </a:prstGeom>
          <a:noFill/>
          <a:ln w="889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FLAMMABL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1474" y="3749090"/>
            <a:ext cx="1428750" cy="1428750"/>
          </a:xfrm>
          <a:prstGeom prst="rect">
            <a:avLst/>
          </a:prstGeom>
        </p:spPr>
      </p:pic>
      <p:sp>
        <p:nvSpPr>
          <p:cNvPr id="17" name="FLAMMABLE OUTLINE"/>
          <p:cNvSpPr/>
          <p:nvPr/>
        </p:nvSpPr>
        <p:spPr>
          <a:xfrm>
            <a:off x="1821899" y="3845865"/>
            <a:ext cx="1234440" cy="1234440"/>
          </a:xfrm>
          <a:prstGeom prst="diamond">
            <a:avLst/>
          </a:prstGeom>
          <a:noFill/>
          <a:ln w="889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OXIDIZ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95441" y="6018499"/>
            <a:ext cx="1428750" cy="1428750"/>
          </a:xfrm>
          <a:prstGeom prst="rect">
            <a:avLst/>
          </a:prstGeom>
        </p:spPr>
      </p:pic>
      <p:sp>
        <p:nvSpPr>
          <p:cNvPr id="19" name="OXIDIZING OUTLINE"/>
          <p:cNvSpPr/>
          <p:nvPr/>
        </p:nvSpPr>
        <p:spPr>
          <a:xfrm>
            <a:off x="3892596" y="6109304"/>
            <a:ext cx="1234440" cy="1234440"/>
          </a:xfrm>
          <a:prstGeom prst="diamond">
            <a:avLst/>
          </a:prstGeom>
          <a:noFill/>
          <a:ln w="889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RROSIV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31474" y="6018499"/>
            <a:ext cx="1428750" cy="1428750"/>
          </a:xfrm>
          <a:prstGeom prst="rect">
            <a:avLst/>
          </a:prstGeom>
        </p:spPr>
      </p:pic>
      <p:sp>
        <p:nvSpPr>
          <p:cNvPr id="22" name="CORROSIVE 1 OUTLINE"/>
          <p:cNvSpPr/>
          <p:nvPr/>
        </p:nvSpPr>
        <p:spPr>
          <a:xfrm>
            <a:off x="1842277" y="6108356"/>
            <a:ext cx="1234440" cy="1234440"/>
          </a:xfrm>
          <a:prstGeom prst="diamond">
            <a:avLst/>
          </a:prstGeom>
          <a:noFill/>
          <a:ln w="889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BIOHAZARD"/>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43695" y="4883795"/>
            <a:ext cx="1428750" cy="1428750"/>
          </a:xfrm>
          <a:prstGeom prst="rect">
            <a:avLst/>
          </a:prstGeom>
        </p:spPr>
      </p:pic>
      <p:sp>
        <p:nvSpPr>
          <p:cNvPr id="18" name="BIOHAZARD OUTLINE"/>
          <p:cNvSpPr/>
          <p:nvPr/>
        </p:nvSpPr>
        <p:spPr>
          <a:xfrm>
            <a:off x="9016415" y="5163830"/>
            <a:ext cx="877824" cy="877824"/>
          </a:xfrm>
          <a:prstGeom prst="ellipse">
            <a:avLst/>
          </a:prstGeom>
          <a:noFill/>
          <a:ln w="889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ACUTE TOXIC"/>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0161" y="3757118"/>
            <a:ext cx="1428750" cy="1428750"/>
          </a:xfrm>
          <a:prstGeom prst="rect">
            <a:avLst/>
          </a:prstGeom>
          <a:ln>
            <a:noFill/>
          </a:ln>
        </p:spPr>
      </p:pic>
      <p:sp>
        <p:nvSpPr>
          <p:cNvPr id="24" name="ACUTE TOXIC OUTLINE"/>
          <p:cNvSpPr/>
          <p:nvPr/>
        </p:nvSpPr>
        <p:spPr>
          <a:xfrm>
            <a:off x="7794631" y="3854273"/>
            <a:ext cx="1234440" cy="1234440"/>
          </a:xfrm>
          <a:prstGeom prst="diamond">
            <a:avLst/>
          </a:prstGeom>
          <a:noFill/>
          <a:ln w="889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RROSIV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90161" y="6026527"/>
            <a:ext cx="1428750" cy="1428750"/>
          </a:xfrm>
          <a:prstGeom prst="rect">
            <a:avLst/>
          </a:prstGeom>
        </p:spPr>
      </p:pic>
      <p:sp>
        <p:nvSpPr>
          <p:cNvPr id="26" name="CORROSIVES 2 OUTLINE"/>
          <p:cNvSpPr/>
          <p:nvPr/>
        </p:nvSpPr>
        <p:spPr>
          <a:xfrm>
            <a:off x="7795216" y="6117349"/>
            <a:ext cx="1234440" cy="1234440"/>
          </a:xfrm>
          <a:prstGeom prst="diamond">
            <a:avLst/>
          </a:prstGeom>
          <a:noFill/>
          <a:ln w="889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HEALTH"/>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82156" y="6026527"/>
            <a:ext cx="1428750" cy="1428750"/>
          </a:xfrm>
          <a:prstGeom prst="rect">
            <a:avLst/>
          </a:prstGeom>
        </p:spPr>
      </p:pic>
      <p:sp>
        <p:nvSpPr>
          <p:cNvPr id="29" name="HEALTH OUTLINE"/>
          <p:cNvSpPr/>
          <p:nvPr/>
        </p:nvSpPr>
        <p:spPr>
          <a:xfrm>
            <a:off x="10086626" y="6130997"/>
            <a:ext cx="1234440" cy="1234440"/>
          </a:xfrm>
          <a:prstGeom prst="diamond">
            <a:avLst/>
          </a:prstGeom>
          <a:noFill/>
          <a:ln w="889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RRITATION"/>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82156" y="3757118"/>
            <a:ext cx="1428750" cy="1428750"/>
          </a:xfrm>
          <a:prstGeom prst="rect">
            <a:avLst/>
          </a:prstGeom>
        </p:spPr>
      </p:pic>
      <p:sp>
        <p:nvSpPr>
          <p:cNvPr id="28" name="IRRITANTS OUTLINE"/>
          <p:cNvSpPr/>
          <p:nvPr/>
        </p:nvSpPr>
        <p:spPr>
          <a:xfrm>
            <a:off x="10086626" y="3853560"/>
            <a:ext cx="1234440" cy="1234440"/>
          </a:xfrm>
          <a:prstGeom prst="diamond">
            <a:avLst/>
          </a:prstGeom>
          <a:noFill/>
          <a:ln w="889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5753771"/>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picto_whatcangowrong6.wav"/>
          </p:stSnd>
        </p:sndAc>
      </p:transition>
    </mc:Choice>
    <mc:Fallback xmlns="">
      <p:transition spd="slow">
        <p:sndAc>
          <p:stSnd>
            <p:snd r:embed="rId13" name="picto_whatcangowrong6.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240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1000"/>
                                        <p:tgtEl>
                                          <p:spTgt spid="17"/>
                                        </p:tgtEl>
                                      </p:cBhvr>
                                    </p:animEffect>
                                  </p:childTnLst>
                                </p:cTn>
                              </p:par>
                            </p:childTnLst>
                          </p:cTn>
                        </p:par>
                        <p:par>
                          <p:cTn id="8" fill="hold">
                            <p:stCondLst>
                              <p:cond delay="3400"/>
                            </p:stCondLst>
                            <p:childTnLst>
                              <p:par>
                                <p:cTn id="9" presetID="21" presetClass="entr" presetSubtype="1" fill="hold" grpId="0" nodeType="afterEffect">
                                  <p:stCondLst>
                                    <p:cond delay="100"/>
                                  </p:stCondLst>
                                  <p:childTnLst>
                                    <p:set>
                                      <p:cBhvr>
                                        <p:cTn id="10" dur="1" fill="hold">
                                          <p:stCondLst>
                                            <p:cond delay="0"/>
                                          </p:stCondLst>
                                        </p:cTn>
                                        <p:tgtEl>
                                          <p:spTgt spid="19"/>
                                        </p:tgtEl>
                                        <p:attrNameLst>
                                          <p:attrName>style.visibility</p:attrName>
                                        </p:attrNameLst>
                                      </p:cBhvr>
                                      <p:to>
                                        <p:strVal val="visible"/>
                                      </p:to>
                                    </p:set>
                                    <p:animEffect transition="in" filter="wheel(1)">
                                      <p:cBhvr>
                                        <p:cTn id="11" dur="1000"/>
                                        <p:tgtEl>
                                          <p:spTgt spid="19"/>
                                        </p:tgtEl>
                                      </p:cBhvr>
                                    </p:animEffect>
                                  </p:childTnLst>
                                </p:cTn>
                              </p:par>
                              <p:par>
                                <p:cTn id="12" presetID="10" presetClass="exit" presetSubtype="0" fill="hold" grpId="1" nodeType="withEffect">
                                  <p:stCondLst>
                                    <p:cond delay="100"/>
                                  </p:stCondLst>
                                  <p:childTnLst>
                                    <p:animEffect transition="out" filter="fade">
                                      <p:cBhvr>
                                        <p:cTn id="13" dur="500"/>
                                        <p:tgtEl>
                                          <p:spTgt spid="17"/>
                                        </p:tgtEl>
                                      </p:cBhvr>
                                    </p:animEffect>
                                    <p:set>
                                      <p:cBhvr>
                                        <p:cTn id="14" dur="1" fill="hold">
                                          <p:stCondLst>
                                            <p:cond delay="499"/>
                                          </p:stCondLst>
                                        </p:cTn>
                                        <p:tgtEl>
                                          <p:spTgt spid="17"/>
                                        </p:tgtEl>
                                        <p:attrNameLst>
                                          <p:attrName>style.visibility</p:attrName>
                                        </p:attrNameLst>
                                      </p:cBhvr>
                                      <p:to>
                                        <p:strVal val="hidden"/>
                                      </p:to>
                                    </p:set>
                                  </p:childTnLst>
                                </p:cTn>
                              </p:par>
                            </p:childTnLst>
                          </p:cTn>
                        </p:par>
                        <p:par>
                          <p:cTn id="15" fill="hold">
                            <p:stCondLst>
                              <p:cond delay="4500"/>
                            </p:stCondLst>
                            <p:childTnLst>
                              <p:par>
                                <p:cTn id="16" presetID="21" presetClass="entr" presetSubtype="1" fill="hold" grpId="0" nodeType="afterEffect">
                                  <p:stCondLst>
                                    <p:cond delay="200"/>
                                  </p:stCondLst>
                                  <p:childTnLst>
                                    <p:set>
                                      <p:cBhvr>
                                        <p:cTn id="17" dur="1" fill="hold">
                                          <p:stCondLst>
                                            <p:cond delay="0"/>
                                          </p:stCondLst>
                                        </p:cTn>
                                        <p:tgtEl>
                                          <p:spTgt spid="21"/>
                                        </p:tgtEl>
                                        <p:attrNameLst>
                                          <p:attrName>style.visibility</p:attrName>
                                        </p:attrNameLst>
                                      </p:cBhvr>
                                      <p:to>
                                        <p:strVal val="visible"/>
                                      </p:to>
                                    </p:set>
                                    <p:animEffect transition="in" filter="wheel(1)">
                                      <p:cBhvr>
                                        <p:cTn id="18" dur="1000"/>
                                        <p:tgtEl>
                                          <p:spTgt spid="21"/>
                                        </p:tgtEl>
                                      </p:cBhvr>
                                    </p:animEffect>
                                  </p:childTnLst>
                                </p:cTn>
                              </p:par>
                              <p:par>
                                <p:cTn id="19" presetID="10" presetClass="exit" presetSubtype="0" fill="hold" grpId="1" nodeType="withEffect">
                                  <p:stCondLst>
                                    <p:cond delay="200"/>
                                  </p:stCondLst>
                                  <p:childTnLst>
                                    <p:animEffect transition="out" filter="fade">
                                      <p:cBhvr>
                                        <p:cTn id="20" dur="500"/>
                                        <p:tgtEl>
                                          <p:spTgt spid="19"/>
                                        </p:tgtEl>
                                      </p:cBhvr>
                                    </p:animEffect>
                                    <p:set>
                                      <p:cBhvr>
                                        <p:cTn id="21" dur="1" fill="hold">
                                          <p:stCondLst>
                                            <p:cond delay="499"/>
                                          </p:stCondLst>
                                        </p:cTn>
                                        <p:tgtEl>
                                          <p:spTgt spid="19"/>
                                        </p:tgtEl>
                                        <p:attrNameLst>
                                          <p:attrName>style.visibility</p:attrName>
                                        </p:attrNameLst>
                                      </p:cBhvr>
                                      <p:to>
                                        <p:strVal val="hidden"/>
                                      </p:to>
                                    </p:set>
                                  </p:childTnLst>
                                </p:cTn>
                              </p:par>
                            </p:childTnLst>
                          </p:cTn>
                        </p:par>
                        <p:par>
                          <p:cTn id="22" fill="hold">
                            <p:stCondLst>
                              <p:cond delay="5700"/>
                            </p:stCondLst>
                            <p:childTnLst>
                              <p:par>
                                <p:cTn id="23" presetID="21" presetClass="entr" presetSubtype="1" fill="hold" grpId="0" nodeType="afterEffect">
                                  <p:stCondLst>
                                    <p:cond delay="400"/>
                                  </p:stCondLst>
                                  <p:childTnLst>
                                    <p:set>
                                      <p:cBhvr>
                                        <p:cTn id="24" dur="1" fill="hold">
                                          <p:stCondLst>
                                            <p:cond delay="0"/>
                                          </p:stCondLst>
                                        </p:cTn>
                                        <p:tgtEl>
                                          <p:spTgt spid="22"/>
                                        </p:tgtEl>
                                        <p:attrNameLst>
                                          <p:attrName>style.visibility</p:attrName>
                                        </p:attrNameLst>
                                      </p:cBhvr>
                                      <p:to>
                                        <p:strVal val="visible"/>
                                      </p:to>
                                    </p:set>
                                    <p:animEffect transition="in" filter="wheel(1)">
                                      <p:cBhvr>
                                        <p:cTn id="25" dur="1000"/>
                                        <p:tgtEl>
                                          <p:spTgt spid="22"/>
                                        </p:tgtEl>
                                      </p:cBhvr>
                                    </p:animEffect>
                                  </p:childTnLst>
                                </p:cTn>
                              </p:par>
                            </p:childTnLst>
                          </p:cTn>
                        </p:par>
                        <p:par>
                          <p:cTn id="26" fill="hold">
                            <p:stCondLst>
                              <p:cond delay="7100"/>
                            </p:stCondLst>
                            <p:childTnLst>
                              <p:par>
                                <p:cTn id="27" presetID="10" presetClass="exit" presetSubtype="0" fill="hold" grpId="1" nodeType="afterEffect">
                                  <p:stCondLst>
                                    <p:cond delay="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childTnLst>
                          </p:cTn>
                        </p:par>
                        <p:par>
                          <p:cTn id="30" fill="hold">
                            <p:stCondLst>
                              <p:cond delay="7600"/>
                            </p:stCondLst>
                            <p:childTnLst>
                              <p:par>
                                <p:cTn id="31" presetID="10" presetClass="exit" presetSubtype="0" fill="hold" grpId="1" nodeType="afterEffect">
                                  <p:stCondLst>
                                    <p:cond delay="0"/>
                                  </p:stCondLst>
                                  <p:childTnLst>
                                    <p:animEffect transition="out" filter="fade">
                                      <p:cBhvr>
                                        <p:cTn id="32" dur="500"/>
                                        <p:tgtEl>
                                          <p:spTgt spid="22"/>
                                        </p:tgtEl>
                                      </p:cBhvr>
                                    </p:animEffect>
                                    <p:set>
                                      <p:cBhvr>
                                        <p:cTn id="33" dur="1" fill="hold">
                                          <p:stCondLst>
                                            <p:cond delay="499"/>
                                          </p:stCondLst>
                                        </p:cTn>
                                        <p:tgtEl>
                                          <p:spTgt spid="22"/>
                                        </p:tgtEl>
                                        <p:attrNameLst>
                                          <p:attrName>style.visibility</p:attrName>
                                        </p:attrNameLst>
                                      </p:cBhvr>
                                      <p:to>
                                        <p:strVal val="hidden"/>
                                      </p:to>
                                    </p:set>
                                  </p:childTnLst>
                                </p:cTn>
                              </p:par>
                            </p:childTnLst>
                          </p:cTn>
                        </p:par>
                        <p:par>
                          <p:cTn id="34" fill="hold">
                            <p:stCondLst>
                              <p:cond delay="8100"/>
                            </p:stCondLst>
                            <p:childTnLst>
                              <p:par>
                                <p:cTn id="35" presetID="21" presetClass="entr" presetSubtype="1" fill="hold" grpId="0" nodeType="afterEffect">
                                  <p:stCondLst>
                                    <p:cond delay="1300"/>
                                  </p:stCondLst>
                                  <p:childTnLst>
                                    <p:set>
                                      <p:cBhvr>
                                        <p:cTn id="36" dur="1" fill="hold">
                                          <p:stCondLst>
                                            <p:cond delay="0"/>
                                          </p:stCondLst>
                                        </p:cTn>
                                        <p:tgtEl>
                                          <p:spTgt spid="24"/>
                                        </p:tgtEl>
                                        <p:attrNameLst>
                                          <p:attrName>style.visibility</p:attrName>
                                        </p:attrNameLst>
                                      </p:cBhvr>
                                      <p:to>
                                        <p:strVal val="visible"/>
                                      </p:to>
                                    </p:set>
                                    <p:animEffect transition="in" filter="wheel(1)">
                                      <p:cBhvr>
                                        <p:cTn id="37" dur="1000"/>
                                        <p:tgtEl>
                                          <p:spTgt spid="24"/>
                                        </p:tgtEl>
                                      </p:cBhvr>
                                    </p:animEffect>
                                  </p:childTnLst>
                                </p:cTn>
                              </p:par>
                            </p:childTnLst>
                          </p:cTn>
                        </p:par>
                        <p:par>
                          <p:cTn id="38" fill="hold">
                            <p:stCondLst>
                              <p:cond delay="10400"/>
                            </p:stCondLst>
                            <p:childTnLst>
                              <p:par>
                                <p:cTn id="39" presetID="21" presetClass="entr" presetSubtype="1" fill="hold" grpId="0" nodeType="afterEffect">
                                  <p:stCondLst>
                                    <p:cond delay="300"/>
                                  </p:stCondLst>
                                  <p:childTnLst>
                                    <p:set>
                                      <p:cBhvr>
                                        <p:cTn id="40" dur="1" fill="hold">
                                          <p:stCondLst>
                                            <p:cond delay="0"/>
                                          </p:stCondLst>
                                        </p:cTn>
                                        <p:tgtEl>
                                          <p:spTgt spid="26"/>
                                        </p:tgtEl>
                                        <p:attrNameLst>
                                          <p:attrName>style.visibility</p:attrName>
                                        </p:attrNameLst>
                                      </p:cBhvr>
                                      <p:to>
                                        <p:strVal val="visible"/>
                                      </p:to>
                                    </p:set>
                                    <p:animEffect transition="in" filter="wheel(1)">
                                      <p:cBhvr>
                                        <p:cTn id="41" dur="1000"/>
                                        <p:tgtEl>
                                          <p:spTgt spid="26"/>
                                        </p:tgtEl>
                                      </p:cBhvr>
                                    </p:animEffect>
                                  </p:childTnLst>
                                </p:cTn>
                              </p:par>
                              <p:par>
                                <p:cTn id="42" presetID="10" presetClass="exit" presetSubtype="0" fill="hold" grpId="1" nodeType="withEffect">
                                  <p:stCondLst>
                                    <p:cond delay="300"/>
                                  </p:stCondLst>
                                  <p:childTnLst>
                                    <p:animEffect transition="out" filter="fade">
                                      <p:cBhvr>
                                        <p:cTn id="43" dur="500"/>
                                        <p:tgtEl>
                                          <p:spTgt spid="24"/>
                                        </p:tgtEl>
                                      </p:cBhvr>
                                    </p:animEffect>
                                    <p:set>
                                      <p:cBhvr>
                                        <p:cTn id="44" dur="1" fill="hold">
                                          <p:stCondLst>
                                            <p:cond delay="499"/>
                                          </p:stCondLst>
                                        </p:cTn>
                                        <p:tgtEl>
                                          <p:spTgt spid="24"/>
                                        </p:tgtEl>
                                        <p:attrNameLst>
                                          <p:attrName>style.visibility</p:attrName>
                                        </p:attrNameLst>
                                      </p:cBhvr>
                                      <p:to>
                                        <p:strVal val="hidden"/>
                                      </p:to>
                                    </p:set>
                                  </p:childTnLst>
                                </p:cTn>
                              </p:par>
                            </p:childTnLst>
                          </p:cTn>
                        </p:par>
                        <p:par>
                          <p:cTn id="45" fill="hold">
                            <p:stCondLst>
                              <p:cond delay="11700"/>
                            </p:stCondLst>
                            <p:childTnLst>
                              <p:par>
                                <p:cTn id="46" presetID="21" presetClass="entr" presetSubtype="1" fill="hold" grpId="0" nodeType="afterEffect">
                                  <p:stCondLst>
                                    <p:cond delay="200"/>
                                  </p:stCondLst>
                                  <p:childTnLst>
                                    <p:set>
                                      <p:cBhvr>
                                        <p:cTn id="47" dur="1" fill="hold">
                                          <p:stCondLst>
                                            <p:cond delay="0"/>
                                          </p:stCondLst>
                                        </p:cTn>
                                        <p:tgtEl>
                                          <p:spTgt spid="28"/>
                                        </p:tgtEl>
                                        <p:attrNameLst>
                                          <p:attrName>style.visibility</p:attrName>
                                        </p:attrNameLst>
                                      </p:cBhvr>
                                      <p:to>
                                        <p:strVal val="visible"/>
                                      </p:to>
                                    </p:set>
                                    <p:animEffect transition="in" filter="wheel(1)">
                                      <p:cBhvr>
                                        <p:cTn id="48" dur="1000"/>
                                        <p:tgtEl>
                                          <p:spTgt spid="28"/>
                                        </p:tgtEl>
                                      </p:cBhvr>
                                    </p:animEffect>
                                  </p:childTnLst>
                                </p:cTn>
                              </p:par>
                              <p:par>
                                <p:cTn id="49" presetID="10" presetClass="exit" presetSubtype="0" fill="hold" grpId="1" nodeType="withEffect">
                                  <p:stCondLst>
                                    <p:cond delay="200"/>
                                  </p:stCondLst>
                                  <p:childTnLst>
                                    <p:animEffect transition="out" filter="fade">
                                      <p:cBhvr>
                                        <p:cTn id="50" dur="500"/>
                                        <p:tgtEl>
                                          <p:spTgt spid="26"/>
                                        </p:tgtEl>
                                      </p:cBhvr>
                                    </p:animEffect>
                                    <p:set>
                                      <p:cBhvr>
                                        <p:cTn id="51" dur="1" fill="hold">
                                          <p:stCondLst>
                                            <p:cond delay="499"/>
                                          </p:stCondLst>
                                        </p:cTn>
                                        <p:tgtEl>
                                          <p:spTgt spid="26"/>
                                        </p:tgtEl>
                                        <p:attrNameLst>
                                          <p:attrName>style.visibility</p:attrName>
                                        </p:attrNameLst>
                                      </p:cBhvr>
                                      <p:to>
                                        <p:strVal val="hidden"/>
                                      </p:to>
                                    </p:set>
                                  </p:childTnLst>
                                </p:cTn>
                              </p:par>
                            </p:childTnLst>
                          </p:cTn>
                        </p:par>
                        <p:par>
                          <p:cTn id="52" fill="hold">
                            <p:stCondLst>
                              <p:cond delay="12900"/>
                            </p:stCondLst>
                            <p:childTnLst>
                              <p:par>
                                <p:cTn id="53" presetID="21" presetClass="entr" presetSubtype="1"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wheel(1)">
                                      <p:cBhvr>
                                        <p:cTn id="55" dur="1000"/>
                                        <p:tgtEl>
                                          <p:spTgt spid="29"/>
                                        </p:tgtEl>
                                      </p:cBhvr>
                                    </p:animEffect>
                                  </p:childTnLst>
                                </p:cTn>
                              </p:par>
                              <p:par>
                                <p:cTn id="56" presetID="10" presetClass="exit" presetSubtype="0" fill="hold" grpId="1" nodeType="withEffect">
                                  <p:stCondLst>
                                    <p:cond delay="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par>
                          <p:cTn id="59" fill="hold">
                            <p:stCondLst>
                              <p:cond delay="13900"/>
                            </p:stCondLst>
                            <p:childTnLst>
                              <p:par>
                                <p:cTn id="60" presetID="21" presetClass="entr" presetSubtype="1" fill="hold" grpId="0" nodeType="afterEffect">
                                  <p:stCondLst>
                                    <p:cond delay="100"/>
                                  </p:stCondLst>
                                  <p:childTnLst>
                                    <p:set>
                                      <p:cBhvr>
                                        <p:cTn id="61" dur="1" fill="hold">
                                          <p:stCondLst>
                                            <p:cond delay="0"/>
                                          </p:stCondLst>
                                        </p:cTn>
                                        <p:tgtEl>
                                          <p:spTgt spid="18"/>
                                        </p:tgtEl>
                                        <p:attrNameLst>
                                          <p:attrName>style.visibility</p:attrName>
                                        </p:attrNameLst>
                                      </p:cBhvr>
                                      <p:to>
                                        <p:strVal val="visible"/>
                                      </p:to>
                                    </p:set>
                                    <p:animEffect transition="in" filter="wheel(1)">
                                      <p:cBhvr>
                                        <p:cTn id="62" dur="1000"/>
                                        <p:tgtEl>
                                          <p:spTgt spid="18"/>
                                        </p:tgtEl>
                                      </p:cBhvr>
                                    </p:animEffect>
                                  </p:childTnLst>
                                </p:cTn>
                              </p:par>
                              <p:par>
                                <p:cTn id="63" presetID="10" presetClass="exit" presetSubtype="0" fill="hold" grpId="1" nodeType="withEffect">
                                  <p:stCondLst>
                                    <p:cond delay="100"/>
                                  </p:stCondLst>
                                  <p:childTnLst>
                                    <p:animEffect transition="out" filter="fade">
                                      <p:cBhvr>
                                        <p:cTn id="64" dur="500"/>
                                        <p:tgtEl>
                                          <p:spTgt spid="29"/>
                                        </p:tgtEl>
                                      </p:cBhvr>
                                    </p:animEffect>
                                    <p:set>
                                      <p:cBhvr>
                                        <p:cTn id="65" dur="1" fill="hold">
                                          <p:stCondLst>
                                            <p:cond delay="499"/>
                                          </p:stCondLst>
                                        </p:cTn>
                                        <p:tgtEl>
                                          <p:spTgt spid="29"/>
                                        </p:tgtEl>
                                        <p:attrNameLst>
                                          <p:attrName>style.visibility</p:attrName>
                                        </p:attrNameLst>
                                      </p:cBhvr>
                                      <p:to>
                                        <p:strVal val="hidden"/>
                                      </p:to>
                                    </p:set>
                                  </p:childTnLst>
                                </p:cTn>
                              </p:par>
                            </p:childTnLst>
                          </p:cTn>
                        </p:par>
                        <p:par>
                          <p:cTn id="66" fill="hold">
                            <p:stCondLst>
                              <p:cond delay="15000"/>
                            </p:stCondLst>
                            <p:childTnLst>
                              <p:par>
                                <p:cTn id="67" presetID="10" presetClass="exit" presetSubtype="0" fill="hold" grpId="1" nodeType="afterEffect">
                                  <p:stCondLst>
                                    <p:cond delay="800"/>
                                  </p:stCondLst>
                                  <p:childTnLst>
                                    <p:animEffect transition="out" filter="fade">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childTnLst>
                          </p:cTn>
                        </p:par>
                        <p:par>
                          <p:cTn id="70" fill="hold">
                            <p:stCondLst>
                              <p:cond delay="16300"/>
                            </p:stCondLst>
                            <p:childTnLst>
                              <p:par>
                                <p:cTn id="71" presetID="10" presetClass="entr" presetSubtype="0" fill="hold" nodeType="after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17" grpId="0" animBg="1"/>
      <p:bldP spid="17" grpId="1" animBg="1"/>
      <p:bldP spid="19" grpId="0" animBg="1"/>
      <p:bldP spid="19" grpId="1" animBg="1"/>
      <p:bldP spid="22" grpId="0" animBg="1"/>
      <p:bldP spid="22" grpId="1" animBg="1"/>
      <p:bldP spid="18" grpId="0" animBg="1"/>
      <p:bldP spid="18" grpId="1" animBg="1"/>
      <p:bldP spid="24" grpId="0" animBg="1"/>
      <p:bldP spid="24" grpId="1" animBg="1"/>
      <p:bldP spid="26" grpId="0" animBg="1"/>
      <p:bldP spid="26" grpId="1" animBg="1"/>
      <p:bldP spid="29" grpId="0" animBg="1"/>
      <p:bldP spid="29" grpId="1" animBg="1"/>
      <p:bldP spid="28" grpId="0" animBg="1"/>
      <p:bldP spid="2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MPRESSED GA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5441" y="3749090"/>
            <a:ext cx="1428750" cy="1428750"/>
          </a:xfrm>
          <a:prstGeom prst="rect">
            <a:avLst/>
          </a:prstGeom>
        </p:spPr>
      </p:pic>
      <p:pic>
        <p:nvPicPr>
          <p:cNvPr id="7" name="FLAMMABL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1474" y="3749090"/>
            <a:ext cx="1428750" cy="1428750"/>
          </a:xfrm>
          <a:prstGeom prst="rect">
            <a:avLst/>
          </a:prstGeom>
        </p:spPr>
      </p:pic>
      <p:pic>
        <p:nvPicPr>
          <p:cNvPr id="9" name="OXIDIZ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5441" y="6018499"/>
            <a:ext cx="1428750" cy="1428750"/>
          </a:xfrm>
          <a:prstGeom prst="rect">
            <a:avLst/>
          </a:prstGeom>
        </p:spPr>
      </p:pic>
      <p:pic>
        <p:nvPicPr>
          <p:cNvPr id="13" name="BIOHAZAR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43695" y="4883795"/>
            <a:ext cx="1428750" cy="1428750"/>
          </a:xfrm>
          <a:prstGeom prst="rect">
            <a:avLst/>
          </a:prstGeom>
        </p:spPr>
      </p:pic>
      <p:pic>
        <p:nvPicPr>
          <p:cNvPr id="15" name="ACUTE TOXIC"/>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90161" y="3757118"/>
            <a:ext cx="1428750" cy="1428750"/>
          </a:xfrm>
          <a:prstGeom prst="rect">
            <a:avLst/>
          </a:prstGeom>
          <a:ln>
            <a:noFill/>
          </a:ln>
        </p:spPr>
      </p:pic>
      <p:pic>
        <p:nvPicPr>
          <p:cNvPr id="19" name="HEALTH"/>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82156" y="6026527"/>
            <a:ext cx="1428750" cy="1428750"/>
          </a:xfrm>
          <a:prstGeom prst="rect">
            <a:avLst/>
          </a:prstGeom>
        </p:spPr>
      </p:pic>
      <p:pic>
        <p:nvPicPr>
          <p:cNvPr id="21" name="IRRITATION"/>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82156" y="3757118"/>
            <a:ext cx="1428750" cy="1428750"/>
          </a:xfrm>
          <a:prstGeom prst="rect">
            <a:avLst/>
          </a:prstGeom>
        </p:spPr>
      </p:pic>
      <p:sp>
        <p:nvSpPr>
          <p:cNvPr id="23" name="bg"/>
          <p:cNvSpPr/>
          <p:nvPr/>
        </p:nvSpPr>
        <p:spPr>
          <a:xfrm>
            <a:off x="0" y="0"/>
            <a:ext cx="13004800" cy="9753600"/>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next"/>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633200" y="8382000"/>
            <a:ext cx="1371600" cy="1371600"/>
          </a:xfrm>
          <a:prstGeom prst="rect">
            <a:avLst/>
          </a:prstGeom>
        </p:spPr>
      </p:pic>
      <p:pic>
        <p:nvPicPr>
          <p:cNvPr id="11" name="CORROSIV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31474" y="6018499"/>
            <a:ext cx="1428750" cy="1428750"/>
          </a:xfrm>
          <a:prstGeom prst="rect">
            <a:avLst/>
          </a:prstGeom>
        </p:spPr>
      </p:pic>
      <p:pic>
        <p:nvPicPr>
          <p:cNvPr id="17" name="CORROSIV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90161" y="6026527"/>
            <a:ext cx="1428750" cy="1428750"/>
          </a:xfrm>
          <a:prstGeom prst="rect">
            <a:avLst/>
          </a:prstGeom>
        </p:spPr>
      </p:pic>
      <p:sp>
        <p:nvSpPr>
          <p:cNvPr id="3" name="PHYSICAL HAZARD TEXT"/>
          <p:cNvSpPr txBox="1"/>
          <p:nvPr/>
        </p:nvSpPr>
        <p:spPr>
          <a:xfrm>
            <a:off x="742950" y="1631125"/>
            <a:ext cx="5469767" cy="769441"/>
          </a:xfrm>
          <a:prstGeom prst="rect">
            <a:avLst/>
          </a:prstGeom>
          <a:noFill/>
        </p:spPr>
        <p:txBody>
          <a:bodyPr wrap="none" rtlCol="0">
            <a:spAutoFit/>
          </a:bodyPr>
          <a:lstStyle/>
          <a:p>
            <a:r>
              <a:rPr lang="en-US" sz="4400" dirty="0" smtClean="0">
                <a:latin typeface="Century Gothic" panose="020B0502020202020204" pitchFamily="34" charset="0"/>
              </a:rPr>
              <a:t>PHYSICAL HAZARDS</a:t>
            </a:r>
            <a:endParaRPr lang="en-US" sz="4400" dirty="0">
              <a:latin typeface="Century Gothic" panose="020B0502020202020204" pitchFamily="34" charset="0"/>
            </a:endParaRPr>
          </a:p>
        </p:txBody>
      </p:sp>
      <p:sp>
        <p:nvSpPr>
          <p:cNvPr id="4" name="HEALTH HAZARD TEXT"/>
          <p:cNvSpPr txBox="1"/>
          <p:nvPr/>
        </p:nvSpPr>
        <p:spPr>
          <a:xfrm>
            <a:off x="7118618" y="1631125"/>
            <a:ext cx="4863832" cy="769441"/>
          </a:xfrm>
          <a:prstGeom prst="rect">
            <a:avLst/>
          </a:prstGeom>
          <a:noFill/>
        </p:spPr>
        <p:txBody>
          <a:bodyPr wrap="none" rtlCol="0">
            <a:spAutoFit/>
          </a:bodyPr>
          <a:lstStyle/>
          <a:p>
            <a:r>
              <a:rPr lang="en-US" sz="4400" dirty="0" smtClean="0">
                <a:latin typeface="Century Gothic" panose="020B0502020202020204" pitchFamily="34" charset="0"/>
              </a:rPr>
              <a:t>HEALTH HAZARDS</a:t>
            </a:r>
            <a:endParaRPr lang="en-US" sz="4400" dirty="0">
              <a:latin typeface="Century Gothic" panose="020B0502020202020204" pitchFamily="34" charset="0"/>
            </a:endParaRPr>
          </a:p>
        </p:txBody>
      </p:sp>
      <p:sp>
        <p:nvSpPr>
          <p:cNvPr id="2" name="TextBox 1"/>
          <p:cNvSpPr txBox="1"/>
          <p:nvPr/>
        </p:nvSpPr>
        <p:spPr>
          <a:xfrm>
            <a:off x="629486" y="7849313"/>
            <a:ext cx="3632726" cy="584775"/>
          </a:xfrm>
          <a:prstGeom prst="rect">
            <a:avLst/>
          </a:prstGeom>
          <a:noFill/>
        </p:spPr>
        <p:txBody>
          <a:bodyPr wrap="none" rtlCol="0">
            <a:spAutoFit/>
          </a:bodyPr>
          <a:lstStyle/>
          <a:p>
            <a:r>
              <a:rPr lang="en-US" sz="3200" dirty="0" smtClean="0">
                <a:latin typeface="Century Gothic" panose="020B0502020202020204" pitchFamily="34" charset="0"/>
              </a:rPr>
              <a:t>DAMAGE METALS</a:t>
            </a:r>
            <a:endParaRPr lang="en-US" sz="3200" dirty="0">
              <a:latin typeface="Century Gothic" panose="020B0502020202020204" pitchFamily="34" charset="0"/>
            </a:endParaRPr>
          </a:p>
        </p:txBody>
      </p:sp>
      <p:sp>
        <p:nvSpPr>
          <p:cNvPr id="26" name="TextBox 25"/>
          <p:cNvSpPr txBox="1"/>
          <p:nvPr/>
        </p:nvSpPr>
        <p:spPr>
          <a:xfrm>
            <a:off x="6187422" y="7849313"/>
            <a:ext cx="4434227" cy="584775"/>
          </a:xfrm>
          <a:prstGeom prst="rect">
            <a:avLst/>
          </a:prstGeom>
          <a:noFill/>
        </p:spPr>
        <p:txBody>
          <a:bodyPr wrap="none" rtlCol="0">
            <a:spAutoFit/>
          </a:bodyPr>
          <a:lstStyle/>
          <a:p>
            <a:r>
              <a:rPr lang="en-US" sz="3200" dirty="0" smtClean="0">
                <a:latin typeface="Century Gothic" panose="020B0502020202020204" pitchFamily="34" charset="0"/>
              </a:rPr>
              <a:t>DAMAGE EYES &amp; SKIN</a:t>
            </a:r>
            <a:endParaRPr lang="en-US" sz="3200" dirty="0">
              <a:latin typeface="Century Gothic" panose="020B0502020202020204" pitchFamily="34" charset="0"/>
            </a:endParaRPr>
          </a:p>
        </p:txBody>
      </p:sp>
    </p:spTree>
    <p:extLst>
      <p:ext uri="{BB962C8B-B14F-4D97-AF65-F5344CB8AC3E}">
        <p14:creationId xmlns:p14="http://schemas.microsoft.com/office/powerpoint/2010/main" val="3586383921"/>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picto_whatcangowrong7.wav"/>
          </p:stSnd>
        </p:sndAc>
      </p:transition>
    </mc:Choice>
    <mc:Fallback xmlns="">
      <p:transition spd="slow">
        <p:sndAc>
          <p:stSnd>
            <p:snd r:embed="rId13" name="picto_whatcangowrong7.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20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2700"/>
                            </p:stCondLst>
                            <p:childTnLst>
                              <p:par>
                                <p:cTn id="9" presetID="10" presetClass="entr" presetSubtype="0" fill="hold" grpId="0" nodeType="afterEffect">
                                  <p:stCondLst>
                                    <p:cond delay="87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1900"/>
                            </p:stCondLst>
                            <p:childTnLst>
                              <p:par>
                                <p:cTn id="13" presetID="10" presetClass="entr" presetSubtype="0" fill="hold" grpId="0" nodeType="afterEffect">
                                  <p:stCondLst>
                                    <p:cond delay="200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14400"/>
                            </p:stCondLst>
                            <p:childTnLst>
                              <p:par>
                                <p:cTn id="17" presetID="10" presetClass="entr" presetSubtype="0" fill="hold" nodeType="afterEffect">
                                  <p:stCondLst>
                                    <p:cond delay="120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nex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3200" y="8382000"/>
            <a:ext cx="1371600" cy="1371600"/>
          </a:xfrm>
          <a:prstGeom prst="rect">
            <a:avLst/>
          </a:prstGeom>
        </p:spPr>
      </p:pic>
      <p:sp>
        <p:nvSpPr>
          <p:cNvPr id="3" name="WHMIS 2015 text"/>
          <p:cNvSpPr txBox="1"/>
          <p:nvPr/>
        </p:nvSpPr>
        <p:spPr>
          <a:xfrm>
            <a:off x="2148483" y="1782768"/>
            <a:ext cx="8707833" cy="1862048"/>
          </a:xfrm>
          <a:prstGeom prst="rect">
            <a:avLst/>
          </a:prstGeom>
          <a:noFill/>
        </p:spPr>
        <p:txBody>
          <a:bodyPr wrap="none" rtlCol="0">
            <a:spAutoFit/>
          </a:bodyPr>
          <a:lstStyle/>
          <a:p>
            <a:r>
              <a:rPr lang="en-US" sz="11500" dirty="0" smtClean="0">
                <a:latin typeface="Century Gothic" panose="020B0502020202020204" pitchFamily="34" charset="0"/>
              </a:rPr>
              <a:t>WHMIS 2015</a:t>
            </a:r>
            <a:endParaRPr lang="en-US" sz="11500" dirty="0">
              <a:latin typeface="Century Gothic" panose="020B0502020202020204" pitchFamily="34" charset="0"/>
            </a:endParaRPr>
          </a:p>
        </p:txBody>
      </p:sp>
      <p:pic>
        <p:nvPicPr>
          <p:cNvPr id="4" name="empty picto"/>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6977" y="3965743"/>
            <a:ext cx="2570846" cy="2570846"/>
          </a:xfrm>
          <a:prstGeom prst="rect">
            <a:avLst/>
          </a:prstGeom>
        </p:spPr>
      </p:pic>
      <p:sp>
        <p:nvSpPr>
          <p:cNvPr id="2" name="&quot;No&quot; Symbol 1"/>
          <p:cNvSpPr/>
          <p:nvPr/>
        </p:nvSpPr>
        <p:spPr>
          <a:xfrm>
            <a:off x="4851398" y="3600165"/>
            <a:ext cx="3302002" cy="3302002"/>
          </a:xfrm>
          <a:prstGeom prst="noSmoking">
            <a:avLst>
              <a:gd name="adj" fmla="val 663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400050" y="6883055"/>
            <a:ext cx="4148893" cy="584775"/>
          </a:xfrm>
          <a:prstGeom prst="rect">
            <a:avLst/>
          </a:prstGeom>
          <a:noFill/>
        </p:spPr>
        <p:txBody>
          <a:bodyPr wrap="none" rtlCol="0">
            <a:spAutoFit/>
          </a:bodyPr>
          <a:lstStyle/>
          <a:p>
            <a:r>
              <a:rPr lang="en-US" sz="3200" dirty="0" smtClean="0">
                <a:latin typeface="Century Gothic" panose="020B0502020202020204" pitchFamily="34" charset="0"/>
              </a:rPr>
              <a:t>COMBUSTIBLE DUSTS</a:t>
            </a:r>
            <a:endParaRPr lang="en-US" sz="3200" dirty="0">
              <a:latin typeface="Century Gothic" panose="020B0502020202020204" pitchFamily="34" charset="0"/>
            </a:endParaRPr>
          </a:p>
        </p:txBody>
      </p:sp>
      <p:sp>
        <p:nvSpPr>
          <p:cNvPr id="7" name="TextBox 6"/>
          <p:cNvSpPr txBox="1"/>
          <p:nvPr/>
        </p:nvSpPr>
        <p:spPr>
          <a:xfrm>
            <a:off x="4223826" y="7386305"/>
            <a:ext cx="4254691" cy="584775"/>
          </a:xfrm>
          <a:prstGeom prst="rect">
            <a:avLst/>
          </a:prstGeom>
          <a:noFill/>
        </p:spPr>
        <p:txBody>
          <a:bodyPr wrap="none" rtlCol="0">
            <a:spAutoFit/>
          </a:bodyPr>
          <a:lstStyle/>
          <a:p>
            <a:r>
              <a:rPr lang="en-US" sz="3200" dirty="0" smtClean="0">
                <a:latin typeface="Century Gothic" panose="020B0502020202020204" pitchFamily="34" charset="0"/>
              </a:rPr>
              <a:t>SIMPLY ASPHYXIANTS</a:t>
            </a:r>
            <a:endParaRPr lang="en-US" sz="3200" dirty="0">
              <a:latin typeface="Century Gothic" panose="020B0502020202020204" pitchFamily="34" charset="0"/>
            </a:endParaRPr>
          </a:p>
        </p:txBody>
      </p:sp>
      <p:sp>
        <p:nvSpPr>
          <p:cNvPr id="8" name="TextBox 7"/>
          <p:cNvSpPr txBox="1"/>
          <p:nvPr/>
        </p:nvSpPr>
        <p:spPr>
          <a:xfrm>
            <a:off x="8153400" y="7889556"/>
            <a:ext cx="4475905" cy="584775"/>
          </a:xfrm>
          <a:prstGeom prst="rect">
            <a:avLst/>
          </a:prstGeom>
          <a:noFill/>
        </p:spPr>
        <p:txBody>
          <a:bodyPr wrap="none" rtlCol="0">
            <a:spAutoFit/>
          </a:bodyPr>
          <a:lstStyle/>
          <a:p>
            <a:r>
              <a:rPr lang="en-US" sz="3200" dirty="0" smtClean="0">
                <a:latin typeface="Century Gothic" panose="020B0502020202020204" pitchFamily="34" charset="0"/>
              </a:rPr>
              <a:t>LESS SEVERE HAZARDS</a:t>
            </a:r>
            <a:endParaRPr lang="en-US" sz="3200" dirty="0">
              <a:latin typeface="Century Gothic" panose="020B0502020202020204" pitchFamily="34" charset="0"/>
            </a:endParaRPr>
          </a:p>
        </p:txBody>
      </p:sp>
    </p:spTree>
    <p:extLst>
      <p:ext uri="{BB962C8B-B14F-4D97-AF65-F5344CB8AC3E}">
        <p14:creationId xmlns:p14="http://schemas.microsoft.com/office/powerpoint/2010/main" val="3568493717"/>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picto_whatcangowrong8.wav"/>
          </p:stSnd>
        </p:sndAc>
      </p:transition>
    </mc:Choice>
    <mc:Fallback xmlns="">
      <p:transition spd="slow">
        <p:sndAc>
          <p:stSnd>
            <p:snd r:embed="rId6" name="picto_whatcangowrong8.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4000"/>
                            </p:stCondLst>
                            <p:childTnLst>
                              <p:par>
                                <p:cTn id="9" presetID="10" presetClass="entr" presetSubtype="0" fill="hold" grpId="0" nodeType="afterEffect">
                                  <p:stCondLst>
                                    <p:cond delay="2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7000"/>
                            </p:stCondLst>
                            <p:childTnLst>
                              <p:par>
                                <p:cTn id="13" presetID="10" presetClass="entr" presetSubtype="0" fill="hold" grpId="0" nodeType="afterEffect">
                                  <p:stCondLst>
                                    <p:cond delay="9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8400"/>
                            </p:stCondLst>
                            <p:childTnLst>
                              <p:par>
                                <p:cTn id="17" presetID="10" presetClass="entr" presetSubtype="0" fill="hold" grpId="0" nodeType="afterEffect">
                                  <p:stCondLst>
                                    <p:cond delay="13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10200"/>
                            </p:stCondLst>
                            <p:childTnLst>
                              <p:par>
                                <p:cTn id="21" presetID="10" presetClass="entr" presetSubtype="0" fill="hold" nodeType="afterEffect">
                                  <p:stCondLst>
                                    <p:cond delay="140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x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3200" y="8382000"/>
            <a:ext cx="1371600" cy="1371600"/>
          </a:xfrm>
          <a:prstGeom prst="rect">
            <a:avLst/>
          </a:prstGeom>
        </p:spPr>
      </p:pic>
      <p:pic>
        <p:nvPicPr>
          <p:cNvPr id="3" name="barrel"/>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4408" y="1764205"/>
            <a:ext cx="3955983" cy="6225189"/>
          </a:xfrm>
          <a:prstGeom prst="rect">
            <a:avLst/>
          </a:prstGeom>
        </p:spPr>
      </p:pic>
      <p:pic>
        <p:nvPicPr>
          <p:cNvPr id="4" name="questio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07326" y="4181738"/>
            <a:ext cx="1590146" cy="1590146"/>
          </a:xfrm>
          <a:prstGeom prst="rect">
            <a:avLst/>
          </a:prstGeom>
        </p:spPr>
      </p:pic>
    </p:spTree>
    <p:extLst>
      <p:ext uri="{BB962C8B-B14F-4D97-AF65-F5344CB8AC3E}">
        <p14:creationId xmlns:p14="http://schemas.microsoft.com/office/powerpoint/2010/main" val="2007328106"/>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picto_howtoprotectyourself9.wav"/>
          </p:stSnd>
        </p:sndAc>
      </p:transition>
    </mc:Choice>
    <mc:Fallback xmlns="">
      <p:transition spd="slow">
        <p:sndAc>
          <p:stSnd>
            <p:snd r:embed="rId7" name="picto_howtoprotectyourself9.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8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afetySmartTemplate">
  <a:themeElements>
    <a:clrScheme name="Bongard">
      <a:dk1>
        <a:sysClr val="windowText" lastClr="000000"/>
      </a:dk1>
      <a:lt1>
        <a:sysClr val="window" lastClr="FFFFFF"/>
      </a:lt1>
      <a:dk2>
        <a:srgbClr val="465E9C"/>
      </a:dk2>
      <a:lt2>
        <a:srgbClr val="CCDDEA"/>
      </a:lt2>
      <a:accent1>
        <a:srgbClr val="941821"/>
      </a:accent1>
      <a:accent2>
        <a:srgbClr val="026CAF"/>
      </a:accent2>
      <a:accent3>
        <a:srgbClr val="C73F0C"/>
      </a:accent3>
      <a:accent4>
        <a:srgbClr val="A5C753"/>
      </a:accent4>
      <a:accent5>
        <a:srgbClr val="333333"/>
      </a:accent5>
      <a:accent6>
        <a:srgbClr val="FAB319"/>
      </a:accent6>
      <a:hlink>
        <a:srgbClr val="809F33"/>
      </a:hlink>
      <a:folHlink>
        <a:srgbClr val="952F0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SafetySmartTemplate</Template>
  <TotalTime>218</TotalTime>
  <Words>465</Words>
  <Application>Microsoft Office PowerPoint</Application>
  <PresentationFormat>Custom</PresentationFormat>
  <Paragraphs>144</Paragraphs>
  <Slides>16</Slides>
  <Notes>14</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SafetySmartTemplate</vt:lpstr>
      <vt:lpstr>Click to get started…</vt:lpstr>
      <vt:lpstr>WHMIS PICTOGRAMS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 of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get started…</dc:title>
  <dc:creator>April Hayman</dc:creator>
  <cp:lastModifiedBy>Aaron</cp:lastModifiedBy>
  <cp:revision>33</cp:revision>
  <dcterms:created xsi:type="dcterms:W3CDTF">2015-10-21T22:24:47Z</dcterms:created>
  <dcterms:modified xsi:type="dcterms:W3CDTF">2015-10-29T15:04:22Z</dcterms:modified>
</cp:coreProperties>
</file>