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20"/>
  </p:notesMasterIdLst>
  <p:handoutMasterIdLst>
    <p:handoutMasterId r:id="rId21"/>
  </p:handoutMasterIdLst>
  <p:sldIdLst>
    <p:sldId id="278" r:id="rId2"/>
    <p:sldId id="257" r:id="rId3"/>
    <p:sldId id="285" r:id="rId4"/>
    <p:sldId id="286" r:id="rId5"/>
    <p:sldId id="282" r:id="rId6"/>
    <p:sldId id="287" r:id="rId7"/>
    <p:sldId id="283" r:id="rId8"/>
    <p:sldId id="288" r:id="rId9"/>
    <p:sldId id="289" r:id="rId10"/>
    <p:sldId id="290" r:id="rId11"/>
    <p:sldId id="291" r:id="rId12"/>
    <p:sldId id="292" r:id="rId13"/>
    <p:sldId id="293" r:id="rId14"/>
    <p:sldId id="294" r:id="rId15"/>
    <p:sldId id="295" r:id="rId16"/>
    <p:sldId id="296" r:id="rId17"/>
    <p:sldId id="284" r:id="rId18"/>
    <p:sldId id="277" r:id="rId19"/>
  </p:sldIdLst>
  <p:sldSz cx="13004800" cy="9753600"/>
  <p:notesSz cx="6858000" cy="9144000"/>
  <p:defaultTextStyle>
    <a:defPPr>
      <a:defRPr lang="en-US"/>
    </a:defPPr>
    <a:lvl1pPr algn="l" rtl="0" fontAlgn="base">
      <a:spcBef>
        <a:spcPct val="0"/>
      </a:spcBef>
      <a:spcAft>
        <a:spcPct val="0"/>
      </a:spcAft>
      <a:defRPr sz="2600" kern="1200">
        <a:solidFill>
          <a:schemeClr val="tx1"/>
        </a:solidFill>
        <a:latin typeface="Arial" charset="0"/>
        <a:ea typeface="ＭＳ Ｐゴシック" pitchFamily="34" charset="-128"/>
        <a:cs typeface="Arial" charset="0"/>
      </a:defRPr>
    </a:lvl1pPr>
    <a:lvl2pPr marL="455613" indent="1588" algn="l" rtl="0" fontAlgn="base">
      <a:spcBef>
        <a:spcPct val="0"/>
      </a:spcBef>
      <a:spcAft>
        <a:spcPct val="0"/>
      </a:spcAft>
      <a:defRPr sz="2600" kern="1200">
        <a:solidFill>
          <a:schemeClr val="tx1"/>
        </a:solidFill>
        <a:latin typeface="Arial" charset="0"/>
        <a:ea typeface="ＭＳ Ｐゴシック" pitchFamily="34" charset="-128"/>
        <a:cs typeface="Arial" charset="0"/>
      </a:defRPr>
    </a:lvl2pPr>
    <a:lvl3pPr marL="912813" indent="1588" algn="l" rtl="0" fontAlgn="base">
      <a:spcBef>
        <a:spcPct val="0"/>
      </a:spcBef>
      <a:spcAft>
        <a:spcPct val="0"/>
      </a:spcAft>
      <a:defRPr sz="2600" kern="1200">
        <a:solidFill>
          <a:schemeClr val="tx1"/>
        </a:solidFill>
        <a:latin typeface="Arial" charset="0"/>
        <a:ea typeface="ＭＳ Ｐゴシック" pitchFamily="34" charset="-128"/>
        <a:cs typeface="Arial" charset="0"/>
      </a:defRPr>
    </a:lvl3pPr>
    <a:lvl4pPr marL="1370013" indent="1588" algn="l" rtl="0" fontAlgn="base">
      <a:spcBef>
        <a:spcPct val="0"/>
      </a:spcBef>
      <a:spcAft>
        <a:spcPct val="0"/>
      </a:spcAft>
      <a:defRPr sz="2600" kern="1200">
        <a:solidFill>
          <a:schemeClr val="tx1"/>
        </a:solidFill>
        <a:latin typeface="Arial" charset="0"/>
        <a:ea typeface="ＭＳ Ｐゴシック" pitchFamily="34" charset="-128"/>
        <a:cs typeface="Arial" charset="0"/>
      </a:defRPr>
    </a:lvl4pPr>
    <a:lvl5pPr marL="1827213" indent="1588" algn="l" rtl="0" fontAlgn="base">
      <a:spcBef>
        <a:spcPct val="0"/>
      </a:spcBef>
      <a:spcAft>
        <a:spcPct val="0"/>
      </a:spcAft>
      <a:defRPr sz="2600" kern="1200">
        <a:solidFill>
          <a:schemeClr val="tx1"/>
        </a:solidFill>
        <a:latin typeface="Arial" charset="0"/>
        <a:ea typeface="ＭＳ Ｐゴシック" pitchFamily="34" charset="-128"/>
        <a:cs typeface="Arial" charset="0"/>
      </a:defRPr>
    </a:lvl5pPr>
    <a:lvl6pPr marL="2286000" algn="l" defTabSz="914400" rtl="0" eaLnBrk="1" latinLnBrk="0" hangingPunct="1">
      <a:defRPr sz="2600" kern="1200">
        <a:solidFill>
          <a:schemeClr val="tx1"/>
        </a:solidFill>
        <a:latin typeface="Arial" charset="0"/>
        <a:ea typeface="ＭＳ Ｐゴシック" pitchFamily="34" charset="-128"/>
        <a:cs typeface="Arial" charset="0"/>
      </a:defRPr>
    </a:lvl6pPr>
    <a:lvl7pPr marL="2743200" algn="l" defTabSz="914400" rtl="0" eaLnBrk="1" latinLnBrk="0" hangingPunct="1">
      <a:defRPr sz="2600" kern="1200">
        <a:solidFill>
          <a:schemeClr val="tx1"/>
        </a:solidFill>
        <a:latin typeface="Arial" charset="0"/>
        <a:ea typeface="ＭＳ Ｐゴシック" pitchFamily="34" charset="-128"/>
        <a:cs typeface="Arial" charset="0"/>
      </a:defRPr>
    </a:lvl7pPr>
    <a:lvl8pPr marL="3200400" algn="l" defTabSz="914400" rtl="0" eaLnBrk="1" latinLnBrk="0" hangingPunct="1">
      <a:defRPr sz="2600" kern="1200">
        <a:solidFill>
          <a:schemeClr val="tx1"/>
        </a:solidFill>
        <a:latin typeface="Arial" charset="0"/>
        <a:ea typeface="ＭＳ Ｐゴシック" pitchFamily="34" charset="-128"/>
        <a:cs typeface="Arial" charset="0"/>
      </a:defRPr>
    </a:lvl8pPr>
    <a:lvl9pPr marL="3657600" algn="l" defTabSz="914400" rtl="0" eaLnBrk="1" latinLnBrk="0" hangingPunct="1">
      <a:defRPr sz="2600" kern="1200">
        <a:solidFill>
          <a:schemeClr val="tx1"/>
        </a:solidFill>
        <a:latin typeface="Arial" charset="0"/>
        <a:ea typeface="ＭＳ Ｐゴシック" pitchFamily="34" charset="-128"/>
        <a:cs typeface="Arial" charset="0"/>
      </a:defRPr>
    </a:lvl9pPr>
  </p:defaultTextStyle>
  <p:extLst>
    <p:ext uri="{EFAFB233-063F-42B5-8137-9DF3F51BA10A}">
      <p15:sldGuideLst xmlns:p15="http://schemas.microsoft.com/office/powerpoint/2012/main" xmlns="">
        <p15:guide id="1" orient="horz" pos="3072">
          <p15:clr>
            <a:srgbClr val="A4A3A4"/>
          </p15:clr>
        </p15:guide>
        <p15:guide id="2" pos="4096">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F9900"/>
    <a:srgbClr val="009900"/>
    <a:srgbClr val="A80000"/>
    <a:srgbClr val="700000"/>
    <a:srgbClr val="F8F8F8"/>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10" autoAdjust="0"/>
    <p:restoredTop sz="68475" autoAdjust="0"/>
  </p:normalViewPr>
  <p:slideViewPr>
    <p:cSldViewPr snapToGrid="0">
      <p:cViewPr>
        <p:scale>
          <a:sx n="38" d="100"/>
          <a:sy n="38" d="100"/>
        </p:scale>
        <p:origin x="-3342" y="-726"/>
      </p:cViewPr>
      <p:guideLst>
        <p:guide orient="horz" pos="3072"/>
        <p:guide pos="4096"/>
      </p:guideLst>
    </p:cSldViewPr>
  </p:slideViewPr>
  <p:outlineViewPr>
    <p:cViewPr>
      <p:scale>
        <a:sx n="33" d="100"/>
        <a:sy n="33" d="100"/>
      </p:scale>
      <p:origin x="3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4" d="100"/>
          <a:sy n="64" d="100"/>
        </p:scale>
        <p:origin x="-3096"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cs typeface="Arial" charset="0"/>
              </a:defRPr>
            </a:lvl1pPr>
          </a:lstStyle>
          <a:p>
            <a:pPr>
              <a:defRPr/>
            </a:pPr>
            <a:fld id="{4058D0BD-B6E4-4729-BE30-D50DB24F0122}" type="datetimeFigureOut">
              <a:rPr lang="en-US"/>
              <a:pPr>
                <a:defRPr/>
              </a:pPr>
              <a:t>5/10/2016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cs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cs typeface="Arial" charset="0"/>
              </a:defRPr>
            </a:lvl1pPr>
          </a:lstStyle>
          <a:p>
            <a:pPr>
              <a:defRPr/>
            </a:pPr>
            <a:fld id="{E1CF0A60-0ADC-45B5-B906-F81DC23F6081}" type="slidenum">
              <a:rPr lang="en-US"/>
              <a:pPr>
                <a:defRPr/>
              </a:pPr>
              <a:t>‹#›</a:t>
            </a:fld>
            <a:endParaRPr lang="en-US" dirty="0"/>
          </a:p>
        </p:txBody>
      </p:sp>
    </p:spTree>
    <p:extLst>
      <p:ext uri="{BB962C8B-B14F-4D97-AF65-F5344CB8AC3E}">
        <p14:creationId xmlns:p14="http://schemas.microsoft.com/office/powerpoint/2010/main" val="9149537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ＭＳ Ｐゴシック" charset="-128"/>
                <a:cs typeface="+mn-cs"/>
              </a:defRPr>
            </a:lvl1pPr>
          </a:lstStyle>
          <a:p>
            <a:pPr>
              <a:defRPr/>
            </a:pPr>
            <a:fld id="{602EC7E5-8781-4162-BA81-D3583AFF610E}" type="slidenum">
              <a:rPr lang="en-US"/>
              <a:pPr>
                <a:defRPr/>
              </a:pPr>
              <a:t>‹#›</a:t>
            </a:fld>
            <a:endParaRPr lang="en-US" dirty="0"/>
          </a:p>
        </p:txBody>
      </p:sp>
    </p:spTree>
    <p:extLst>
      <p:ext uri="{BB962C8B-B14F-4D97-AF65-F5344CB8AC3E}">
        <p14:creationId xmlns:p14="http://schemas.microsoft.com/office/powerpoint/2010/main" val="33888353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charset="0"/>
        <a:ea typeface="ＭＳ Ｐゴシック" charset="-128"/>
        <a:cs typeface="ＭＳ Ｐゴシック" charset="-128"/>
      </a:defRPr>
    </a:lvl1pPr>
    <a:lvl2pPr marL="455613" algn="l" rtl="0" eaLnBrk="0" fontAlgn="base" hangingPunct="0">
      <a:spcBef>
        <a:spcPct val="30000"/>
      </a:spcBef>
      <a:spcAft>
        <a:spcPct val="0"/>
      </a:spcAft>
      <a:defRPr sz="1100" kern="1200">
        <a:solidFill>
          <a:schemeClr val="tx1"/>
        </a:solidFill>
        <a:latin typeface="Arial" charset="0"/>
        <a:ea typeface="ＭＳ Ｐゴシック" charset="-128"/>
        <a:cs typeface="+mn-cs"/>
      </a:defRPr>
    </a:lvl2pPr>
    <a:lvl3pPr marL="912813" algn="l" rtl="0" eaLnBrk="0" fontAlgn="base" hangingPunct="0">
      <a:spcBef>
        <a:spcPct val="30000"/>
      </a:spcBef>
      <a:spcAft>
        <a:spcPct val="0"/>
      </a:spcAft>
      <a:defRPr sz="1100" kern="1200">
        <a:solidFill>
          <a:schemeClr val="tx1"/>
        </a:solidFill>
        <a:latin typeface="Arial" charset="0"/>
        <a:ea typeface="ＭＳ Ｐゴシック" charset="-128"/>
        <a:cs typeface="+mn-cs"/>
      </a:defRPr>
    </a:lvl3pPr>
    <a:lvl4pPr marL="1370013" algn="l" rtl="0" eaLnBrk="0" fontAlgn="base" hangingPunct="0">
      <a:spcBef>
        <a:spcPct val="30000"/>
      </a:spcBef>
      <a:spcAft>
        <a:spcPct val="0"/>
      </a:spcAft>
      <a:defRPr sz="1100" kern="1200">
        <a:solidFill>
          <a:schemeClr val="tx1"/>
        </a:solidFill>
        <a:latin typeface="Arial" charset="0"/>
        <a:ea typeface="ＭＳ Ｐゴシック" charset="-128"/>
        <a:cs typeface="+mn-cs"/>
      </a:defRPr>
    </a:lvl4pPr>
    <a:lvl5pPr marL="1827213" algn="l" rtl="0" eaLnBrk="0" fontAlgn="base" hangingPunct="0">
      <a:spcBef>
        <a:spcPct val="30000"/>
      </a:spcBef>
      <a:spcAft>
        <a:spcPct val="0"/>
      </a:spcAft>
      <a:defRPr sz="1100" kern="1200">
        <a:solidFill>
          <a:schemeClr val="tx1"/>
        </a:solidFill>
        <a:latin typeface="Arial" charset="0"/>
        <a:ea typeface="ＭＳ Ｐゴシック" charset="-128"/>
        <a:cs typeface="+mn-cs"/>
      </a:defRPr>
    </a:lvl5pPr>
    <a:lvl6pPr marL="2285534" algn="l" defTabSz="914213" rtl="0" eaLnBrk="1" latinLnBrk="0" hangingPunct="1">
      <a:defRPr sz="1100" kern="1200">
        <a:solidFill>
          <a:schemeClr val="tx1"/>
        </a:solidFill>
        <a:latin typeface="+mn-lt"/>
        <a:ea typeface="+mn-ea"/>
        <a:cs typeface="+mn-cs"/>
      </a:defRPr>
    </a:lvl6pPr>
    <a:lvl7pPr marL="2742637" algn="l" defTabSz="914213" rtl="0" eaLnBrk="1" latinLnBrk="0" hangingPunct="1">
      <a:defRPr sz="1100" kern="1200">
        <a:solidFill>
          <a:schemeClr val="tx1"/>
        </a:solidFill>
        <a:latin typeface="+mn-lt"/>
        <a:ea typeface="+mn-ea"/>
        <a:cs typeface="+mn-cs"/>
      </a:defRPr>
    </a:lvl7pPr>
    <a:lvl8pPr marL="3199745" algn="l" defTabSz="914213" rtl="0" eaLnBrk="1" latinLnBrk="0" hangingPunct="1">
      <a:defRPr sz="1100" kern="1200">
        <a:solidFill>
          <a:schemeClr val="tx1"/>
        </a:solidFill>
        <a:latin typeface="+mn-lt"/>
        <a:ea typeface="+mn-ea"/>
        <a:cs typeface="+mn-cs"/>
      </a:defRPr>
    </a:lvl8pPr>
    <a:lvl9pPr marL="3656852" algn="l" defTabSz="914213"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pitchFamily="34" charset="-128"/>
              </a:defRPr>
            </a:lvl1pPr>
            <a:lvl2pPr marL="742950" indent="-285750" eaLnBrk="0" hangingPunct="0">
              <a:defRPr sz="2600">
                <a:solidFill>
                  <a:schemeClr val="tx1"/>
                </a:solidFill>
                <a:latin typeface="Arial" charset="0"/>
                <a:ea typeface="ＭＳ Ｐゴシック" pitchFamily="34" charset="-128"/>
              </a:defRPr>
            </a:lvl2pPr>
            <a:lvl3pPr marL="1143000" indent="-228600" eaLnBrk="0" hangingPunct="0">
              <a:defRPr sz="2600">
                <a:solidFill>
                  <a:schemeClr val="tx1"/>
                </a:solidFill>
                <a:latin typeface="Arial" charset="0"/>
                <a:ea typeface="ＭＳ Ｐゴシック" pitchFamily="34" charset="-128"/>
              </a:defRPr>
            </a:lvl3pPr>
            <a:lvl4pPr marL="1600200" indent="-228600" eaLnBrk="0" hangingPunct="0">
              <a:defRPr sz="2600">
                <a:solidFill>
                  <a:schemeClr val="tx1"/>
                </a:solidFill>
                <a:latin typeface="Arial" charset="0"/>
                <a:ea typeface="ＭＳ Ｐゴシック" pitchFamily="34" charset="-128"/>
              </a:defRPr>
            </a:lvl4pPr>
            <a:lvl5pPr marL="2057400" indent="-228600" eaLnBrk="0" hangingPunct="0">
              <a:defRPr sz="2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600">
                <a:solidFill>
                  <a:schemeClr val="tx1"/>
                </a:solidFill>
                <a:latin typeface="Arial" charset="0"/>
                <a:ea typeface="ＭＳ Ｐゴシック" pitchFamily="34" charset="-128"/>
              </a:defRPr>
            </a:lvl9pPr>
          </a:lstStyle>
          <a:p>
            <a:pPr eaLnBrk="1" hangingPunct="1"/>
            <a:fld id="{A0B14E92-E096-4D4A-B537-226AD215D729}" type="slidenum">
              <a:rPr lang="en-US" sz="1200" smtClean="0"/>
              <a:pPr eaLnBrk="1" hangingPunct="1"/>
              <a:t>1</a:t>
            </a:fld>
            <a:endParaRPr lang="en-US" sz="120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(Next Slide)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Arial" charset="0"/>
                <a:ea typeface="ＭＳ Ｐゴシック" charset="-128"/>
                <a:cs typeface="ＭＳ Ｐゴシック" charset="-128"/>
              </a:rPr>
              <a:t>HOW TO PROTECT YOURSELF</a:t>
            </a:r>
          </a:p>
          <a:p>
            <a:endParaRPr lang="en-US" dirty="0"/>
          </a:p>
          <a:p>
            <a:r>
              <a:rPr lang="en-US" sz="1100" kern="1200" dirty="0">
                <a:solidFill>
                  <a:schemeClr val="tx1"/>
                </a:solidFill>
                <a:effectLst/>
                <a:latin typeface="Arial" charset="0"/>
                <a:ea typeface="ＭＳ Ｐゴシック" charset="-128"/>
                <a:cs typeface="ＭＳ Ｐゴシック" charset="-128"/>
              </a:rPr>
              <a:t>In WHMIS 1988, acutely toxic hazards were “poisonous and infectious material causing immediate and serious effects” and biohazardous infectious material hazards were “poisonous and infectious material – biohazardous infectious material.”</a:t>
            </a:r>
            <a:endParaRPr lang="en-US" dirty="0"/>
          </a:p>
          <a:p>
            <a:endParaRPr lang="en-US" dirty="0"/>
          </a:p>
          <a:p>
            <a:r>
              <a:rPr lang="en-US" dirty="0"/>
              <a:t>(Next</a:t>
            </a:r>
            <a:r>
              <a:rPr lang="en-US" baseline="0" dirty="0"/>
              <a:t> slide)</a:t>
            </a:r>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10</a:t>
            </a:fld>
            <a:endParaRPr lang="en-US" dirty="0"/>
          </a:p>
        </p:txBody>
      </p:sp>
    </p:spTree>
    <p:extLst>
      <p:ext uri="{BB962C8B-B14F-4D97-AF65-F5344CB8AC3E}">
        <p14:creationId xmlns:p14="http://schemas.microsoft.com/office/powerpoint/2010/main" val="2366991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Arial" charset="0"/>
                <a:ea typeface="ＭＳ Ｐゴシック" charset="-128"/>
                <a:cs typeface="ＭＳ Ｐゴシック" charset="-128"/>
              </a:rPr>
              <a:t>HOW TO PROTECT YOURSELF</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kern="1200" dirty="0">
                <a:solidFill>
                  <a:schemeClr val="tx1"/>
                </a:solidFill>
                <a:effectLst/>
                <a:latin typeface="Arial" charset="0"/>
                <a:ea typeface="ＭＳ Ｐゴシック" charset="-128"/>
                <a:cs typeface="ＭＳ Ｐゴシック" charset="-128"/>
              </a:rPr>
              <a:t>Third, three hazards have both a different symbol and description in WHMIS 2015: irritant hazards, health hazards, and explosive hazards.</a:t>
            </a:r>
          </a:p>
          <a:p>
            <a:endParaRPr lang="en-US" dirty="0"/>
          </a:p>
          <a:p>
            <a:endParaRPr lang="en-US" dirty="0"/>
          </a:p>
          <a:p>
            <a:r>
              <a:rPr lang="en-US" dirty="0"/>
              <a:t>(Next</a:t>
            </a:r>
            <a:r>
              <a:rPr lang="en-US" baseline="0" dirty="0"/>
              <a:t> slide)</a:t>
            </a:r>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11</a:t>
            </a:fld>
            <a:endParaRPr lang="en-US" dirty="0"/>
          </a:p>
        </p:txBody>
      </p:sp>
    </p:spTree>
    <p:extLst>
      <p:ext uri="{BB962C8B-B14F-4D97-AF65-F5344CB8AC3E}">
        <p14:creationId xmlns:p14="http://schemas.microsoft.com/office/powerpoint/2010/main" val="2366991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Arial" charset="0"/>
                <a:ea typeface="ＭＳ Ｐゴシック" charset="-128"/>
                <a:cs typeface="ＭＳ Ｐゴシック" charset="-128"/>
              </a:rPr>
              <a:t>HOW TO PROTECT YOURSELF</a:t>
            </a:r>
          </a:p>
          <a:p>
            <a:endParaRPr lang="en-US" dirty="0"/>
          </a:p>
          <a:p>
            <a:r>
              <a:rPr lang="en-US" sz="1100" kern="1200" dirty="0">
                <a:solidFill>
                  <a:schemeClr val="tx1"/>
                </a:solidFill>
                <a:effectLst/>
                <a:latin typeface="Arial" charset="0"/>
                <a:ea typeface="ＭＳ Ｐゴシック" charset="-128"/>
                <a:cs typeface="ＭＳ Ｐゴシック" charset="-128"/>
              </a:rPr>
              <a:t>The description for poisonous and infectious material causing other toxic effects in WHMIS 1988 was split into two symbols and descriptions. In WHIS 2015, it became Irritant Hazards and Health Hazards.</a:t>
            </a:r>
          </a:p>
          <a:p>
            <a:r>
              <a:rPr lang="en-US" sz="1100" kern="1200" dirty="0">
                <a:solidFill>
                  <a:schemeClr val="tx1"/>
                </a:solidFill>
                <a:effectLst/>
                <a:latin typeface="Arial" charset="0"/>
                <a:ea typeface="ＭＳ Ｐゴシック" charset="-128"/>
                <a:cs typeface="ＭＳ Ｐゴシック" charset="-128"/>
              </a:rPr>
              <a:t> </a:t>
            </a:r>
          </a:p>
          <a:p>
            <a:r>
              <a:rPr lang="en-US" sz="1100" kern="1200" dirty="0">
                <a:solidFill>
                  <a:schemeClr val="tx1"/>
                </a:solidFill>
                <a:effectLst/>
                <a:latin typeface="Arial" charset="0"/>
                <a:ea typeface="ＭＳ Ｐゴシック" charset="-128"/>
                <a:cs typeface="ＭＳ Ｐゴシック" charset="-128"/>
              </a:rPr>
              <a:t>The symbol and description for Dangerously reactive material in WHMIS 1988 became Explosive Hazards in WHMIS 2015.</a:t>
            </a:r>
          </a:p>
          <a:p>
            <a:r>
              <a:rPr lang="en-US" sz="1100" kern="1200" dirty="0">
                <a:solidFill>
                  <a:schemeClr val="tx1"/>
                </a:solidFill>
                <a:effectLst/>
                <a:latin typeface="Arial" charset="0"/>
                <a:ea typeface="ＭＳ Ｐゴシック" charset="-128"/>
                <a:cs typeface="ＭＳ Ｐゴシック" charset="-128"/>
              </a:rPr>
              <a:t> </a:t>
            </a:r>
          </a:p>
          <a:p>
            <a:r>
              <a:rPr lang="en-US" sz="1100" kern="1200" dirty="0">
                <a:solidFill>
                  <a:schemeClr val="tx1"/>
                </a:solidFill>
                <a:effectLst/>
                <a:latin typeface="Arial" charset="0"/>
                <a:ea typeface="ＭＳ Ｐゴシック" charset="-128"/>
                <a:cs typeface="ＭＳ Ｐゴシック" charset="-128"/>
              </a:rPr>
              <a:t>Finally, flammables, oxidizers, compressed gas, and corrosives have both a similar symbol and description in WHMIS 1988.</a:t>
            </a:r>
          </a:p>
          <a:p>
            <a:endParaRPr lang="en-US" dirty="0"/>
          </a:p>
          <a:p>
            <a:endParaRPr lang="en-US" dirty="0"/>
          </a:p>
          <a:p>
            <a:r>
              <a:rPr lang="en-US" dirty="0"/>
              <a:t>(Next</a:t>
            </a:r>
            <a:r>
              <a:rPr lang="en-US" baseline="0" dirty="0"/>
              <a:t> slide)</a:t>
            </a:r>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12</a:t>
            </a:fld>
            <a:endParaRPr lang="en-US" dirty="0"/>
          </a:p>
        </p:txBody>
      </p:sp>
    </p:spTree>
    <p:extLst>
      <p:ext uri="{BB962C8B-B14F-4D97-AF65-F5344CB8AC3E}">
        <p14:creationId xmlns:p14="http://schemas.microsoft.com/office/powerpoint/2010/main" val="2366991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Arial" charset="0"/>
                <a:ea typeface="ＭＳ Ｐゴシック" charset="-128"/>
                <a:cs typeface="ＭＳ Ｐゴシック" charset="-128"/>
              </a:rPr>
              <a:t>HOW TO PROTECT YOURSELF</a:t>
            </a:r>
          </a:p>
          <a:p>
            <a:endParaRPr lang="en-US" dirty="0"/>
          </a:p>
          <a:p>
            <a:r>
              <a:rPr lang="en-US" sz="1100" b="1" kern="1200" dirty="0">
                <a:solidFill>
                  <a:schemeClr val="tx1"/>
                </a:solidFill>
                <a:effectLst/>
                <a:latin typeface="Arial" charset="0"/>
                <a:ea typeface="ＭＳ Ｐゴシック" charset="-128"/>
                <a:cs typeface="ＭＳ Ｐゴシック" charset="-128"/>
              </a:rPr>
              <a:t>LABELS</a:t>
            </a:r>
          </a:p>
          <a:p>
            <a:r>
              <a:rPr lang="en-US" sz="1100" kern="1200" dirty="0">
                <a:solidFill>
                  <a:schemeClr val="tx1"/>
                </a:solidFill>
                <a:effectLst/>
                <a:latin typeface="Arial" charset="0"/>
                <a:ea typeface="ＭＳ Ｐゴシック" charset="-128"/>
                <a:cs typeface="ＭＳ Ｐゴシック" charset="-128"/>
              </a:rPr>
              <a:t> </a:t>
            </a:r>
          </a:p>
          <a:p>
            <a:r>
              <a:rPr lang="en-US" sz="1100" kern="1200" dirty="0">
                <a:solidFill>
                  <a:schemeClr val="tx1"/>
                </a:solidFill>
                <a:effectLst/>
                <a:latin typeface="Arial" charset="0"/>
                <a:ea typeface="ＭＳ Ｐゴシック" charset="-128"/>
                <a:cs typeface="ＭＳ Ｐゴシック" charset="-128"/>
              </a:rPr>
              <a:t>First, signal words and supplemental information are found on WHMIS 2015 but not on WHMIS 1988 labels.</a:t>
            </a:r>
          </a:p>
          <a:p>
            <a:r>
              <a:rPr lang="en-US" sz="1100" kern="1200" dirty="0">
                <a:solidFill>
                  <a:schemeClr val="tx1"/>
                </a:solidFill>
                <a:effectLst/>
                <a:latin typeface="Arial" charset="0"/>
                <a:ea typeface="ＭＳ Ｐゴシック" charset="-128"/>
                <a:cs typeface="ＭＳ Ｐゴシック" charset="-128"/>
              </a:rPr>
              <a:t> </a:t>
            </a:r>
          </a:p>
          <a:p>
            <a:r>
              <a:rPr lang="en-US" sz="1100" kern="1200" dirty="0">
                <a:solidFill>
                  <a:schemeClr val="tx1"/>
                </a:solidFill>
                <a:effectLst/>
                <a:latin typeface="Arial" charset="0"/>
                <a:ea typeface="ＭＳ Ｐゴシック" charset="-128"/>
                <a:cs typeface="ＭＳ Ｐゴシック" charset="-128"/>
              </a:rPr>
              <a:t>Second, two WHMIS 1988 elements are categorized differently on WHMIS 2015 labels.</a:t>
            </a:r>
          </a:p>
          <a:p>
            <a:r>
              <a:rPr lang="en-US" sz="1100" kern="1200" dirty="0">
                <a:solidFill>
                  <a:schemeClr val="tx1"/>
                </a:solidFill>
                <a:effectLst/>
                <a:latin typeface="Arial" charset="0"/>
                <a:ea typeface="ＭＳ Ｐゴシック" charset="-128"/>
                <a:cs typeface="ＭＳ Ｐゴシック" charset="-128"/>
              </a:rPr>
              <a:t> </a:t>
            </a:r>
          </a:p>
          <a:p>
            <a:r>
              <a:rPr lang="en-US" sz="1100" b="1" kern="1200" dirty="0">
                <a:solidFill>
                  <a:schemeClr val="tx1"/>
                </a:solidFill>
                <a:effectLst/>
                <a:latin typeface="Arial" charset="0"/>
                <a:ea typeface="ＭＳ Ｐゴシック" charset="-128"/>
                <a:cs typeface="ＭＳ Ｐゴシック" charset="-128"/>
              </a:rPr>
              <a:t>WHMIS 1988 Risk Phrases became hazard statements  in WHMIS 2015.</a:t>
            </a:r>
          </a:p>
          <a:p>
            <a:r>
              <a:rPr lang="en-US" sz="1100" kern="1200" dirty="0">
                <a:solidFill>
                  <a:schemeClr val="tx1"/>
                </a:solidFill>
                <a:effectLst/>
                <a:latin typeface="Arial" charset="0"/>
                <a:ea typeface="ＭＳ Ｐゴシック" charset="-128"/>
                <a:cs typeface="ＭＳ Ｐゴシック" charset="-128"/>
              </a:rPr>
              <a:t> </a:t>
            </a:r>
          </a:p>
          <a:p>
            <a:r>
              <a:rPr lang="en-US" sz="1100" b="1" kern="1200" dirty="0">
                <a:solidFill>
                  <a:schemeClr val="tx1"/>
                </a:solidFill>
                <a:effectLst/>
                <a:latin typeface="Arial" charset="0"/>
                <a:ea typeface="ＭＳ Ｐゴシック" charset="-128"/>
                <a:cs typeface="ＭＳ Ｐゴシック" charset="-128"/>
              </a:rPr>
              <a:t>Precautionary Measures and First Aid Measures in WHMIS 1988 became Precautionary Statements  in WHMIS 2015.</a:t>
            </a:r>
          </a:p>
          <a:p>
            <a:endParaRPr lang="en-US" b="1" dirty="0"/>
          </a:p>
          <a:p>
            <a:endParaRPr lang="en-US" dirty="0"/>
          </a:p>
          <a:p>
            <a:r>
              <a:rPr lang="en-US" dirty="0"/>
              <a:t>(Next</a:t>
            </a:r>
            <a:r>
              <a:rPr lang="en-US" baseline="0" dirty="0"/>
              <a:t> slide)</a:t>
            </a:r>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13</a:t>
            </a:fld>
            <a:endParaRPr lang="en-US" dirty="0"/>
          </a:p>
        </p:txBody>
      </p:sp>
    </p:spTree>
    <p:extLst>
      <p:ext uri="{BB962C8B-B14F-4D97-AF65-F5344CB8AC3E}">
        <p14:creationId xmlns:p14="http://schemas.microsoft.com/office/powerpoint/2010/main" val="2366991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Arial" charset="0"/>
                <a:ea typeface="ＭＳ Ｐゴシック" charset="-128"/>
                <a:cs typeface="ＭＳ Ｐゴシック" charset="-128"/>
              </a:rPr>
              <a:t>HOW TO PROTECT YOURSELF</a:t>
            </a:r>
          </a:p>
          <a:p>
            <a:endParaRPr lang="en-US" dirty="0"/>
          </a:p>
          <a:p>
            <a:r>
              <a:rPr lang="en-US" sz="1100" kern="1200" dirty="0">
                <a:solidFill>
                  <a:schemeClr val="tx1"/>
                </a:solidFill>
                <a:effectLst/>
                <a:latin typeface="Arial" charset="0"/>
                <a:ea typeface="ＭＳ Ｐゴシック" charset="-128"/>
                <a:cs typeface="ＭＳ Ｐゴシック" charset="-128"/>
              </a:rPr>
              <a:t>Third, a hatched border around WHMIS 1988 labels is not required in WHMIS 2015 labels.</a:t>
            </a:r>
          </a:p>
          <a:p>
            <a:r>
              <a:rPr lang="en-US" sz="1100" kern="1200" dirty="0">
                <a:solidFill>
                  <a:schemeClr val="tx1"/>
                </a:solidFill>
                <a:effectLst/>
                <a:latin typeface="Arial" charset="0"/>
                <a:ea typeface="ＭＳ Ｐゴシック" charset="-128"/>
                <a:cs typeface="ＭＳ Ｐゴシック" charset="-128"/>
              </a:rPr>
              <a:t> </a:t>
            </a:r>
          </a:p>
          <a:p>
            <a:r>
              <a:rPr lang="en-US" sz="1100" kern="1200" dirty="0">
                <a:solidFill>
                  <a:schemeClr val="tx1"/>
                </a:solidFill>
                <a:effectLst/>
                <a:latin typeface="Arial" charset="0"/>
                <a:ea typeface="ＭＳ Ｐゴシック" charset="-128"/>
                <a:cs typeface="ＭＳ Ｐゴシック" charset="-128"/>
              </a:rPr>
              <a:t>Finally, the product identifier, pictogram, and supplier identifier are similar in both WHMIS 1988 and WHMIS 2015 labels.</a:t>
            </a:r>
          </a:p>
          <a:p>
            <a:endParaRPr lang="en-US" dirty="0"/>
          </a:p>
          <a:p>
            <a:endParaRPr lang="en-US" dirty="0"/>
          </a:p>
          <a:p>
            <a:r>
              <a:rPr lang="en-US" dirty="0"/>
              <a:t>(Next</a:t>
            </a:r>
            <a:r>
              <a:rPr lang="en-US" baseline="0" dirty="0"/>
              <a:t> slide)</a:t>
            </a:r>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14</a:t>
            </a:fld>
            <a:endParaRPr lang="en-US" dirty="0"/>
          </a:p>
        </p:txBody>
      </p:sp>
    </p:spTree>
    <p:extLst>
      <p:ext uri="{BB962C8B-B14F-4D97-AF65-F5344CB8AC3E}">
        <p14:creationId xmlns:p14="http://schemas.microsoft.com/office/powerpoint/2010/main" val="2366991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Arial" charset="0"/>
                <a:ea typeface="ＭＳ Ｐゴシック" charset="-128"/>
                <a:cs typeface="ＭＳ Ｐゴシック" charset="-128"/>
              </a:rPr>
              <a:t>HOW TO PROTECT YOURSELF</a:t>
            </a:r>
          </a:p>
          <a:p>
            <a:endParaRPr lang="en-US" dirty="0"/>
          </a:p>
          <a:p>
            <a:r>
              <a:rPr lang="en-US" sz="1100" b="1" kern="1200" dirty="0">
                <a:solidFill>
                  <a:schemeClr val="tx1"/>
                </a:solidFill>
                <a:effectLst/>
                <a:latin typeface="Arial" charset="0"/>
                <a:ea typeface="ＭＳ Ｐゴシック" charset="-128"/>
                <a:cs typeface="ＭＳ Ｐゴシック" charset="-128"/>
              </a:rPr>
              <a:t>SAFETY DATA SHEETS (SDS)</a:t>
            </a:r>
          </a:p>
          <a:p>
            <a:r>
              <a:rPr lang="en-US" sz="1100" kern="1200" dirty="0">
                <a:solidFill>
                  <a:schemeClr val="tx1"/>
                </a:solidFill>
                <a:effectLst/>
                <a:latin typeface="Arial" charset="0"/>
                <a:ea typeface="ＭＳ Ｐゴシック" charset="-128"/>
                <a:cs typeface="ＭＳ Ｐゴシック" charset="-128"/>
              </a:rPr>
              <a:t> </a:t>
            </a:r>
          </a:p>
          <a:p>
            <a:r>
              <a:rPr lang="en-US" sz="1100" kern="1200" dirty="0">
                <a:solidFill>
                  <a:schemeClr val="tx1"/>
                </a:solidFill>
                <a:effectLst/>
                <a:latin typeface="Arial" charset="0"/>
                <a:ea typeface="ＭＳ Ｐゴシック" charset="-128"/>
                <a:cs typeface="ＭＳ Ｐゴシック" charset="-128"/>
              </a:rPr>
              <a:t>First, there are many similarities. Nine sections remain the same.</a:t>
            </a:r>
          </a:p>
          <a:p>
            <a:r>
              <a:rPr lang="en-US" sz="1100" kern="1200" dirty="0">
                <a:solidFill>
                  <a:schemeClr val="tx1"/>
                </a:solidFill>
                <a:effectLst/>
                <a:latin typeface="Arial" charset="0"/>
                <a:ea typeface="ＭＳ Ｐゴシック" charset="-128"/>
                <a:cs typeface="ＭＳ Ｐゴシック" charset="-128"/>
              </a:rPr>
              <a:t> </a:t>
            </a:r>
          </a:p>
          <a:p>
            <a:r>
              <a:rPr lang="en-US" sz="1100" kern="1200" dirty="0">
                <a:solidFill>
                  <a:schemeClr val="tx1"/>
                </a:solidFill>
                <a:effectLst/>
                <a:latin typeface="Arial" charset="0"/>
                <a:ea typeface="ＭＳ Ｐゴシック" charset="-128"/>
                <a:cs typeface="ＭＳ Ｐゴシック" charset="-128"/>
              </a:rPr>
              <a:t>There are, however, four new sections in WHMIS 2015 not found  in WHMIS 1988:</a:t>
            </a:r>
          </a:p>
          <a:p>
            <a:pPr marL="17145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Hazard identification</a:t>
            </a:r>
          </a:p>
          <a:p>
            <a:pPr marL="17145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Ecological information</a:t>
            </a:r>
          </a:p>
          <a:p>
            <a:pPr marL="17145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Transport information, and </a:t>
            </a:r>
          </a:p>
          <a:p>
            <a:pPr marL="17145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Regulatory information</a:t>
            </a:r>
          </a:p>
          <a:p>
            <a:endParaRPr lang="en-US" dirty="0"/>
          </a:p>
          <a:p>
            <a:endParaRPr lang="en-US" dirty="0"/>
          </a:p>
          <a:p>
            <a:r>
              <a:rPr lang="en-US" dirty="0"/>
              <a:t>(Next</a:t>
            </a:r>
            <a:r>
              <a:rPr lang="en-US" baseline="0" dirty="0"/>
              <a:t> slide)</a:t>
            </a:r>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15</a:t>
            </a:fld>
            <a:endParaRPr lang="en-US" dirty="0"/>
          </a:p>
        </p:txBody>
      </p:sp>
    </p:spTree>
    <p:extLst>
      <p:ext uri="{BB962C8B-B14F-4D97-AF65-F5344CB8AC3E}">
        <p14:creationId xmlns:p14="http://schemas.microsoft.com/office/powerpoint/2010/main" val="2366991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Arial" charset="0"/>
                <a:ea typeface="ＭＳ Ｐゴシック" charset="-128"/>
                <a:cs typeface="ＭＳ Ｐゴシック" charset="-128"/>
              </a:rPr>
              <a:t>HOW TO PROTECT YOURSELF</a:t>
            </a:r>
          </a:p>
          <a:p>
            <a:endParaRPr lang="en-US" dirty="0"/>
          </a:p>
          <a:p>
            <a:r>
              <a:rPr lang="en-US" sz="1100" kern="1200" dirty="0">
                <a:solidFill>
                  <a:schemeClr val="tx1"/>
                </a:solidFill>
                <a:effectLst/>
                <a:latin typeface="Arial" charset="0"/>
                <a:ea typeface="ＭＳ Ｐゴシック" charset="-128"/>
                <a:cs typeface="ＭＳ Ｐゴシック" charset="-128"/>
              </a:rPr>
              <a:t>There’s also one section of the WHMIS 1988 MSDS, preventive measures, which expanded to 4 separate sections in WHMIS 2015:</a:t>
            </a:r>
          </a:p>
          <a:p>
            <a:endParaRPr lang="en-US" sz="1100" kern="1200" dirty="0">
              <a:solidFill>
                <a:schemeClr val="tx1"/>
              </a:solidFill>
              <a:effectLst/>
              <a:latin typeface="Arial" charset="0"/>
              <a:ea typeface="ＭＳ Ｐゴシック" charset="-128"/>
              <a:cs typeface="ＭＳ Ｐゴシック" charset="-128"/>
            </a:endParaRPr>
          </a:p>
          <a:p>
            <a:pPr marL="17145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Accidental release measures</a:t>
            </a:r>
          </a:p>
          <a:p>
            <a:pPr marL="17145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Handling and storage</a:t>
            </a:r>
          </a:p>
          <a:p>
            <a:pPr marL="17145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Exposure control/personal protection</a:t>
            </a:r>
          </a:p>
          <a:p>
            <a:pPr marL="171450" indent="-171450">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Disposal considerations</a:t>
            </a:r>
          </a:p>
          <a:p>
            <a:r>
              <a:rPr lang="en-US" sz="1100" kern="1200" dirty="0">
                <a:solidFill>
                  <a:schemeClr val="tx1"/>
                </a:solidFill>
                <a:effectLst/>
                <a:latin typeface="Arial" charset="0"/>
                <a:ea typeface="ＭＳ Ｐゴシック" charset="-128"/>
                <a:cs typeface="ＭＳ Ｐゴシック" charset="-128"/>
              </a:rPr>
              <a:t> </a:t>
            </a:r>
          </a:p>
          <a:p>
            <a:r>
              <a:rPr lang="en-US" sz="1100" kern="1200" dirty="0">
                <a:solidFill>
                  <a:schemeClr val="tx1"/>
                </a:solidFill>
                <a:effectLst/>
                <a:latin typeface="Arial" charset="0"/>
                <a:ea typeface="ＭＳ Ｐゴシック" charset="-128"/>
                <a:cs typeface="ＭＳ Ｐゴシック" charset="-128"/>
              </a:rPr>
              <a:t>Finally, updates to labels by suppliers has changed from “when practical” in WHMIS 1988 to “within 90 days” in WHMIS 2015.</a:t>
            </a:r>
          </a:p>
          <a:p>
            <a:endParaRPr lang="en-US" dirty="0"/>
          </a:p>
          <a:p>
            <a:endParaRPr lang="en-US" dirty="0"/>
          </a:p>
          <a:p>
            <a:r>
              <a:rPr lang="en-US" dirty="0"/>
              <a:t>(Next</a:t>
            </a:r>
            <a:r>
              <a:rPr lang="en-US" baseline="0" dirty="0"/>
              <a:t> slide)</a:t>
            </a:r>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16</a:t>
            </a:fld>
            <a:endParaRPr lang="en-US" dirty="0"/>
          </a:p>
        </p:txBody>
      </p:sp>
    </p:spTree>
    <p:extLst>
      <p:ext uri="{BB962C8B-B14F-4D97-AF65-F5344CB8AC3E}">
        <p14:creationId xmlns:p14="http://schemas.microsoft.com/office/powerpoint/2010/main" val="2366991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Arial" charset="0"/>
                <a:ea typeface="ＭＳ Ｐゴシック" charset="-128"/>
                <a:cs typeface="ＭＳ Ｐゴシック" charset="-128"/>
              </a:rPr>
              <a:t>FINAL WORD</a:t>
            </a:r>
          </a:p>
          <a:p>
            <a:endParaRPr lang="en-US" dirty="0"/>
          </a:p>
          <a:p>
            <a:r>
              <a:rPr lang="en-US" sz="1100" kern="1200" dirty="0">
                <a:solidFill>
                  <a:schemeClr val="tx1"/>
                </a:solidFill>
                <a:effectLst/>
                <a:latin typeface="Arial" charset="0"/>
                <a:ea typeface="ＭＳ Ｐゴシック" charset="-128"/>
                <a:cs typeface="ＭＳ Ｐゴシック" charset="-128"/>
              </a:rPr>
              <a:t>When looking at a pictogram, label, or SDS you should be able to spot the difference between the old system, WHMIS 1988, and the new, WHMIS 2015. Knowing the difference might save a life – maybe even yours!</a:t>
            </a:r>
            <a:endParaRPr lang="en-US" dirty="0"/>
          </a:p>
          <a:p>
            <a:endParaRPr lang="en-US" dirty="0"/>
          </a:p>
          <a:p>
            <a:r>
              <a:rPr lang="en-US" dirty="0"/>
              <a:t>(Next</a:t>
            </a:r>
            <a:r>
              <a:rPr lang="en-US" baseline="0" dirty="0"/>
              <a:t> slide)</a:t>
            </a:r>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17</a:t>
            </a:fld>
            <a:endParaRPr lang="en-US" dirty="0"/>
          </a:p>
        </p:txBody>
      </p:sp>
    </p:spTree>
    <p:extLst>
      <p:ext uri="{BB962C8B-B14F-4D97-AF65-F5344CB8AC3E}">
        <p14:creationId xmlns:p14="http://schemas.microsoft.com/office/powerpoint/2010/main" val="2492296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pitchFamily="34" charset="-128"/>
              </a:defRPr>
            </a:lvl1pPr>
            <a:lvl2pPr marL="742950" indent="-285750" eaLnBrk="0" hangingPunct="0">
              <a:defRPr sz="2600">
                <a:solidFill>
                  <a:schemeClr val="tx1"/>
                </a:solidFill>
                <a:latin typeface="Arial" charset="0"/>
                <a:ea typeface="ＭＳ Ｐゴシック" pitchFamily="34" charset="-128"/>
              </a:defRPr>
            </a:lvl2pPr>
            <a:lvl3pPr marL="1143000" indent="-228600" eaLnBrk="0" hangingPunct="0">
              <a:defRPr sz="2600">
                <a:solidFill>
                  <a:schemeClr val="tx1"/>
                </a:solidFill>
                <a:latin typeface="Arial" charset="0"/>
                <a:ea typeface="ＭＳ Ｐゴシック" pitchFamily="34" charset="-128"/>
              </a:defRPr>
            </a:lvl3pPr>
            <a:lvl4pPr marL="1600200" indent="-228600" eaLnBrk="0" hangingPunct="0">
              <a:defRPr sz="2600">
                <a:solidFill>
                  <a:schemeClr val="tx1"/>
                </a:solidFill>
                <a:latin typeface="Arial" charset="0"/>
                <a:ea typeface="ＭＳ Ｐゴシック" pitchFamily="34" charset="-128"/>
              </a:defRPr>
            </a:lvl4pPr>
            <a:lvl5pPr marL="2057400" indent="-228600" eaLnBrk="0" hangingPunct="0">
              <a:defRPr sz="2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600">
                <a:solidFill>
                  <a:schemeClr val="tx1"/>
                </a:solidFill>
                <a:latin typeface="Arial" charset="0"/>
                <a:ea typeface="ＭＳ Ｐゴシック" pitchFamily="34" charset="-128"/>
              </a:defRPr>
            </a:lvl9pPr>
          </a:lstStyle>
          <a:p>
            <a:pPr eaLnBrk="1" hangingPunct="1"/>
            <a:fld id="{0040B45D-B909-4E45-8538-E652B034F011}" type="slidenum">
              <a:rPr lang="en-US" sz="1200" smtClean="0"/>
              <a:pPr eaLnBrk="1" hangingPunct="1"/>
              <a:t>18</a:t>
            </a:fld>
            <a:endParaRPr 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pitchFamily="34" charset="-128"/>
              </a:rPr>
              <a:t>(Next Slide)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kern="1200" dirty="0">
                <a:solidFill>
                  <a:schemeClr val="tx1"/>
                </a:solidFill>
                <a:effectLst/>
                <a:latin typeface="Arial" charset="0"/>
                <a:ea typeface="ＭＳ Ｐゴシック" charset="-128"/>
                <a:cs typeface="ＭＳ Ｐゴシック" charset="-128"/>
              </a:rPr>
              <a:t>TITLE</a:t>
            </a:r>
          </a:p>
          <a:p>
            <a:endParaRPr lang="en-US" sz="1100" kern="1200" dirty="0">
              <a:solidFill>
                <a:schemeClr val="tx1"/>
              </a:solidFill>
              <a:effectLst/>
              <a:latin typeface="Arial" charset="0"/>
              <a:ea typeface="ＭＳ Ｐゴシック" charset="-128"/>
              <a:cs typeface="ＭＳ Ｐゴシック" charset="-128"/>
            </a:endParaRPr>
          </a:p>
          <a:p>
            <a:r>
              <a:rPr lang="en-US" sz="1100" kern="1200" dirty="0">
                <a:solidFill>
                  <a:schemeClr val="tx1"/>
                </a:solidFill>
                <a:effectLst/>
                <a:latin typeface="Arial" charset="0"/>
                <a:ea typeface="ＭＳ Ｐゴシック" charset="-128"/>
                <a:cs typeface="ＭＳ Ｐゴシック" charset="-128"/>
              </a:rPr>
              <a:t>WHMIS Changes: 1988 to 2015</a:t>
            </a:r>
          </a:p>
          <a:p>
            <a:endParaRPr lang="en-US" dirty="0">
              <a:ea typeface="ＭＳ Ｐゴシック" pitchFamily="34" charset="-128"/>
            </a:endParaRPr>
          </a:p>
          <a:p>
            <a:r>
              <a:rPr lang="en-US" dirty="0">
                <a:ea typeface="ＭＳ Ｐゴシック" pitchFamily="34" charset="-128"/>
              </a:rPr>
              <a:t>(Next slide)</a:t>
            </a: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pitchFamily="34" charset="-128"/>
              </a:defRPr>
            </a:lvl1pPr>
            <a:lvl2pPr marL="742950" indent="-285750" eaLnBrk="0" hangingPunct="0">
              <a:defRPr sz="2600">
                <a:solidFill>
                  <a:schemeClr val="tx1"/>
                </a:solidFill>
                <a:latin typeface="Arial" charset="0"/>
                <a:ea typeface="ＭＳ Ｐゴシック" pitchFamily="34" charset="-128"/>
              </a:defRPr>
            </a:lvl2pPr>
            <a:lvl3pPr marL="1143000" indent="-228600" eaLnBrk="0" hangingPunct="0">
              <a:defRPr sz="2600">
                <a:solidFill>
                  <a:schemeClr val="tx1"/>
                </a:solidFill>
                <a:latin typeface="Arial" charset="0"/>
                <a:ea typeface="ＭＳ Ｐゴシック" pitchFamily="34" charset="-128"/>
              </a:defRPr>
            </a:lvl3pPr>
            <a:lvl4pPr marL="1600200" indent="-228600" eaLnBrk="0" hangingPunct="0">
              <a:defRPr sz="2600">
                <a:solidFill>
                  <a:schemeClr val="tx1"/>
                </a:solidFill>
                <a:latin typeface="Arial" charset="0"/>
                <a:ea typeface="ＭＳ Ｐゴシック" pitchFamily="34" charset="-128"/>
              </a:defRPr>
            </a:lvl4pPr>
            <a:lvl5pPr marL="2057400" indent="-228600" eaLnBrk="0" hangingPunct="0">
              <a:defRPr sz="2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600">
                <a:solidFill>
                  <a:schemeClr val="tx1"/>
                </a:solidFill>
                <a:latin typeface="Arial" charset="0"/>
                <a:ea typeface="ＭＳ Ｐゴシック" pitchFamily="34" charset="-128"/>
              </a:defRPr>
            </a:lvl9pPr>
          </a:lstStyle>
          <a:p>
            <a:pPr eaLnBrk="1" hangingPunct="1"/>
            <a:fld id="{60188C27-931F-4CD0-B10F-A0B7D5F3BD20}" type="slidenum">
              <a:rPr lang="en-US" sz="1200" smtClean="0"/>
              <a:pPr eaLnBrk="1" hangingPunct="1"/>
              <a:t>2</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kern="1200" dirty="0">
                <a:solidFill>
                  <a:schemeClr val="tx1"/>
                </a:solidFill>
                <a:effectLst/>
                <a:latin typeface="Arial" charset="0"/>
                <a:ea typeface="ＭＳ Ｐゴシック" charset="-128"/>
                <a:cs typeface="ＭＳ Ｐゴシック" charset="-128"/>
              </a:rPr>
              <a:t>INTRO</a:t>
            </a:r>
          </a:p>
          <a:p>
            <a:endParaRPr lang="en-US" dirty="0">
              <a:ea typeface="ＭＳ Ｐゴシック" pitchFamily="34" charset="-128"/>
            </a:endParaRPr>
          </a:p>
          <a:p>
            <a:r>
              <a:rPr lang="en-US" sz="1100" kern="1200" dirty="0">
                <a:solidFill>
                  <a:schemeClr val="tx1"/>
                </a:solidFill>
                <a:effectLst/>
                <a:latin typeface="Arial" charset="0"/>
                <a:ea typeface="ＭＳ Ｐゴシック" charset="-128"/>
                <a:cs typeface="ＭＳ Ｐゴシック" charset="-128"/>
              </a:rPr>
              <a:t>The Workplace Hazardous Materials Information System, or WHMIS, was launched in 1988 and was recently updated to WHMIS 2015. It now incorporates new, global standards for hazard communication.</a:t>
            </a:r>
            <a:endParaRPr lang="en-US" dirty="0">
              <a:ea typeface="ＭＳ Ｐゴシック" pitchFamily="34" charset="-128"/>
            </a:endParaRPr>
          </a:p>
          <a:p>
            <a:endParaRPr lang="en-US" dirty="0">
              <a:ea typeface="ＭＳ Ｐゴシック" pitchFamily="34" charset="-128"/>
            </a:endParaRPr>
          </a:p>
          <a:p>
            <a:r>
              <a:rPr lang="en-US" dirty="0">
                <a:ea typeface="ＭＳ Ｐゴシック" pitchFamily="34" charset="-128"/>
              </a:rPr>
              <a:t>(Next slide)</a:t>
            </a: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pitchFamily="34" charset="-128"/>
              </a:defRPr>
            </a:lvl1pPr>
            <a:lvl2pPr marL="742950" indent="-285750" eaLnBrk="0" hangingPunct="0">
              <a:defRPr sz="2600">
                <a:solidFill>
                  <a:schemeClr val="tx1"/>
                </a:solidFill>
                <a:latin typeface="Arial" charset="0"/>
                <a:ea typeface="ＭＳ Ｐゴシック" pitchFamily="34" charset="-128"/>
              </a:defRPr>
            </a:lvl2pPr>
            <a:lvl3pPr marL="1143000" indent="-228600" eaLnBrk="0" hangingPunct="0">
              <a:defRPr sz="2600">
                <a:solidFill>
                  <a:schemeClr val="tx1"/>
                </a:solidFill>
                <a:latin typeface="Arial" charset="0"/>
                <a:ea typeface="ＭＳ Ｐゴシック" pitchFamily="34" charset="-128"/>
              </a:defRPr>
            </a:lvl3pPr>
            <a:lvl4pPr marL="1600200" indent="-228600" eaLnBrk="0" hangingPunct="0">
              <a:defRPr sz="2600">
                <a:solidFill>
                  <a:schemeClr val="tx1"/>
                </a:solidFill>
                <a:latin typeface="Arial" charset="0"/>
                <a:ea typeface="ＭＳ Ｐゴシック" pitchFamily="34" charset="-128"/>
              </a:defRPr>
            </a:lvl4pPr>
            <a:lvl5pPr marL="2057400" indent="-228600" eaLnBrk="0" hangingPunct="0">
              <a:defRPr sz="2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600">
                <a:solidFill>
                  <a:schemeClr val="tx1"/>
                </a:solidFill>
                <a:latin typeface="Arial" charset="0"/>
                <a:ea typeface="ＭＳ Ｐゴシック" pitchFamily="34" charset="-128"/>
              </a:defRPr>
            </a:lvl9pPr>
          </a:lstStyle>
          <a:p>
            <a:pPr eaLnBrk="1" hangingPunct="1"/>
            <a:fld id="{60188C27-931F-4CD0-B10F-A0B7D5F3BD20}" type="slidenum">
              <a:rPr lang="en-US" sz="1200" smtClean="0"/>
              <a:pPr eaLnBrk="1" hangingPunct="1"/>
              <a:t>3</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kern="1200" dirty="0">
                <a:solidFill>
                  <a:schemeClr val="tx1"/>
                </a:solidFill>
                <a:effectLst/>
                <a:latin typeface="Arial" charset="0"/>
                <a:ea typeface="ＭＳ Ｐゴシック" charset="-128"/>
                <a:cs typeface="ＭＳ Ｐゴシック" charset="-128"/>
              </a:rPr>
              <a:t>INTRO</a:t>
            </a:r>
          </a:p>
          <a:p>
            <a:endParaRPr lang="en-US" dirty="0">
              <a:ea typeface="ＭＳ Ｐゴシック" pitchFamily="34" charset="-128"/>
            </a:endParaRPr>
          </a:p>
          <a:p>
            <a:r>
              <a:rPr lang="en-US" sz="1100" kern="1200" dirty="0">
                <a:solidFill>
                  <a:schemeClr val="tx1"/>
                </a:solidFill>
                <a:effectLst/>
                <a:latin typeface="Arial" charset="0"/>
                <a:ea typeface="ＭＳ Ｐゴシック" charset="-128"/>
                <a:cs typeface="ＭＳ Ｐゴシック" charset="-128"/>
              </a:rPr>
              <a:t>In this Safety Talk, we’ll look at what WHMIS is, what the changes are for WHMIS 1988 to WHMIS 2015, and how these changes are important for you.</a:t>
            </a:r>
            <a:endParaRPr lang="en-US" dirty="0">
              <a:ea typeface="ＭＳ Ｐゴシック" pitchFamily="34" charset="-128"/>
            </a:endParaRPr>
          </a:p>
          <a:p>
            <a:endParaRPr lang="en-US" dirty="0">
              <a:ea typeface="ＭＳ Ｐゴシック" pitchFamily="34" charset="-128"/>
            </a:endParaRPr>
          </a:p>
          <a:p>
            <a:r>
              <a:rPr lang="en-US" dirty="0">
                <a:ea typeface="ＭＳ Ｐゴシック" pitchFamily="34" charset="-128"/>
              </a:rPr>
              <a:t>(Next slide)</a:t>
            </a: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pitchFamily="34" charset="-128"/>
              </a:defRPr>
            </a:lvl1pPr>
            <a:lvl2pPr marL="742950" indent="-285750" eaLnBrk="0" hangingPunct="0">
              <a:defRPr sz="2600">
                <a:solidFill>
                  <a:schemeClr val="tx1"/>
                </a:solidFill>
                <a:latin typeface="Arial" charset="0"/>
                <a:ea typeface="ＭＳ Ｐゴシック" pitchFamily="34" charset="-128"/>
              </a:defRPr>
            </a:lvl2pPr>
            <a:lvl3pPr marL="1143000" indent="-228600" eaLnBrk="0" hangingPunct="0">
              <a:defRPr sz="2600">
                <a:solidFill>
                  <a:schemeClr val="tx1"/>
                </a:solidFill>
                <a:latin typeface="Arial" charset="0"/>
                <a:ea typeface="ＭＳ Ｐゴシック" pitchFamily="34" charset="-128"/>
              </a:defRPr>
            </a:lvl3pPr>
            <a:lvl4pPr marL="1600200" indent="-228600" eaLnBrk="0" hangingPunct="0">
              <a:defRPr sz="2600">
                <a:solidFill>
                  <a:schemeClr val="tx1"/>
                </a:solidFill>
                <a:latin typeface="Arial" charset="0"/>
                <a:ea typeface="ＭＳ Ｐゴシック" pitchFamily="34" charset="-128"/>
              </a:defRPr>
            </a:lvl4pPr>
            <a:lvl5pPr marL="2057400" indent="-228600" eaLnBrk="0" hangingPunct="0">
              <a:defRPr sz="2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600">
                <a:solidFill>
                  <a:schemeClr val="tx1"/>
                </a:solidFill>
                <a:latin typeface="Arial" charset="0"/>
                <a:ea typeface="ＭＳ Ｐゴシック" pitchFamily="34" charset="-128"/>
              </a:defRPr>
            </a:lvl9pPr>
          </a:lstStyle>
          <a:p>
            <a:pPr eaLnBrk="1" hangingPunct="1"/>
            <a:fld id="{60188C27-931F-4CD0-B10F-A0B7D5F3BD20}" type="slidenum">
              <a:rPr lang="en-US" sz="1200" smtClean="0"/>
              <a:pPr eaLnBrk="1" hangingPunct="1"/>
              <a:t>4</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Arial" charset="0"/>
                <a:ea typeface="ＭＳ Ｐゴシック" charset="-128"/>
                <a:cs typeface="ＭＳ Ｐゴシック" charset="-128"/>
              </a:rPr>
              <a:t>WHAT CAN GO WRONG</a:t>
            </a:r>
          </a:p>
          <a:p>
            <a:endParaRPr lang="en-US" dirty="0"/>
          </a:p>
          <a:p>
            <a:r>
              <a:rPr lang="en-US" sz="1100" kern="1200" dirty="0">
                <a:solidFill>
                  <a:schemeClr val="tx1"/>
                </a:solidFill>
                <a:effectLst/>
                <a:latin typeface="Arial" charset="0"/>
                <a:ea typeface="ＭＳ Ｐゴシック" charset="-128"/>
                <a:cs typeface="ＭＳ Ｐゴシック" charset="-128"/>
              </a:rPr>
              <a:t>WHMIS ensures that you receive the correct information about hazardous products and chemicals used or located in your workplace. </a:t>
            </a:r>
            <a:endParaRPr lang="en-US" dirty="0"/>
          </a:p>
          <a:p>
            <a:endParaRPr lang="en-US" dirty="0"/>
          </a:p>
          <a:p>
            <a:r>
              <a:rPr lang="en-US" dirty="0"/>
              <a:t>(Next slide)</a:t>
            </a:r>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5</a:t>
            </a:fld>
            <a:endParaRPr lang="en-US" dirty="0"/>
          </a:p>
        </p:txBody>
      </p:sp>
    </p:spTree>
    <p:extLst>
      <p:ext uri="{BB962C8B-B14F-4D97-AF65-F5344CB8AC3E}">
        <p14:creationId xmlns:p14="http://schemas.microsoft.com/office/powerpoint/2010/main" val="3380821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Arial" charset="0"/>
                <a:ea typeface="ＭＳ Ｐゴシック" charset="-128"/>
                <a:cs typeface="ＭＳ Ｐゴシック" charset="-128"/>
              </a:rPr>
              <a:t>WHAT CAN GO WRONG</a:t>
            </a:r>
          </a:p>
          <a:p>
            <a:endParaRPr lang="en-US" dirty="0"/>
          </a:p>
          <a:p>
            <a:r>
              <a:rPr lang="en-US" sz="1100" kern="1200" dirty="0">
                <a:solidFill>
                  <a:schemeClr val="tx1"/>
                </a:solidFill>
                <a:effectLst/>
                <a:latin typeface="Arial" charset="0"/>
                <a:ea typeface="ＭＳ Ｐゴシック" charset="-128"/>
                <a:cs typeface="ＭＳ Ｐゴシック" charset="-128"/>
              </a:rPr>
              <a:t>As product manufacturers and suppliers transition from WHMIS 1988 to WHMIS 2015, you’re going to encounter pictograms, labels, and SDS following both standards. Knowing both sets of standards can mean the difference between being safe and risking your life.</a:t>
            </a:r>
            <a:endParaRPr lang="en-US" dirty="0"/>
          </a:p>
          <a:p>
            <a:endParaRPr lang="en-US" dirty="0"/>
          </a:p>
          <a:p>
            <a:r>
              <a:rPr lang="en-US" dirty="0"/>
              <a:t>(Next slide)</a:t>
            </a:r>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6</a:t>
            </a:fld>
            <a:endParaRPr lang="en-US" dirty="0"/>
          </a:p>
        </p:txBody>
      </p:sp>
    </p:spTree>
    <p:extLst>
      <p:ext uri="{BB962C8B-B14F-4D97-AF65-F5344CB8AC3E}">
        <p14:creationId xmlns:p14="http://schemas.microsoft.com/office/powerpoint/2010/main" val="3380821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Arial" charset="0"/>
                <a:ea typeface="ＭＳ Ｐゴシック" charset="-128"/>
                <a:cs typeface="ＭＳ Ｐゴシック" charset="-128"/>
              </a:rPr>
              <a:t>HOW TO PROTECT YOURSELF</a:t>
            </a:r>
          </a:p>
          <a:p>
            <a:endParaRPr lang="en-US" dirty="0"/>
          </a:p>
          <a:p>
            <a:r>
              <a:rPr lang="en-US" sz="1100" kern="1200" dirty="0">
                <a:solidFill>
                  <a:schemeClr val="tx1"/>
                </a:solidFill>
                <a:effectLst/>
                <a:latin typeface="Arial" charset="0"/>
                <a:ea typeface="ＭＳ Ｐゴシック" charset="-128"/>
                <a:cs typeface="ＭＳ Ｐゴシック" charset="-128"/>
              </a:rPr>
              <a:t>You’ll see changes in pictograms, labels, and safety data sheets (SDS) and possibly see both standards at the same time. Let’s look at each element and the changes in more detail.</a:t>
            </a:r>
            <a:endParaRPr lang="en-US" dirty="0"/>
          </a:p>
          <a:p>
            <a:endParaRPr lang="en-US" dirty="0"/>
          </a:p>
          <a:p>
            <a:r>
              <a:rPr lang="en-US" dirty="0"/>
              <a:t>(Next</a:t>
            </a:r>
            <a:r>
              <a:rPr lang="en-US" baseline="0" dirty="0"/>
              <a:t> slide)</a:t>
            </a:r>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7</a:t>
            </a:fld>
            <a:endParaRPr lang="en-US" dirty="0"/>
          </a:p>
        </p:txBody>
      </p:sp>
    </p:spTree>
    <p:extLst>
      <p:ext uri="{BB962C8B-B14F-4D97-AF65-F5344CB8AC3E}">
        <p14:creationId xmlns:p14="http://schemas.microsoft.com/office/powerpoint/2010/main" val="2366991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Arial" charset="0"/>
                <a:ea typeface="ＭＳ Ｐゴシック" charset="-128"/>
                <a:cs typeface="ＭＳ Ｐゴシック" charset="-128"/>
              </a:rPr>
              <a:t>HOW TO PROTECT YOURSELF</a:t>
            </a:r>
          </a:p>
          <a:p>
            <a:endParaRPr lang="en-US" dirty="0"/>
          </a:p>
          <a:p>
            <a:r>
              <a:rPr lang="en-US" sz="1100" b="1" kern="1200" dirty="0">
                <a:solidFill>
                  <a:schemeClr val="tx1"/>
                </a:solidFill>
                <a:effectLst/>
                <a:latin typeface="Arial" charset="0"/>
                <a:ea typeface="ＭＳ Ｐゴシック" charset="-128"/>
                <a:cs typeface="ＭＳ Ｐゴシック" charset="-128"/>
              </a:rPr>
              <a:t>PICTOGRAMS</a:t>
            </a:r>
          </a:p>
          <a:p>
            <a:r>
              <a:rPr lang="en-US" sz="1100" kern="1200" dirty="0">
                <a:solidFill>
                  <a:schemeClr val="tx1"/>
                </a:solidFill>
                <a:effectLst/>
                <a:latin typeface="Arial" charset="0"/>
                <a:ea typeface="ＭＳ Ｐゴシック" charset="-128"/>
                <a:cs typeface="ＭＳ Ｐゴシック" charset="-128"/>
              </a:rPr>
              <a:t> </a:t>
            </a:r>
          </a:p>
          <a:p>
            <a:r>
              <a:rPr lang="en-US" sz="1100" kern="1200" dirty="0">
                <a:solidFill>
                  <a:schemeClr val="tx1"/>
                </a:solidFill>
                <a:effectLst/>
                <a:latin typeface="Arial" charset="0"/>
                <a:ea typeface="ＭＳ Ｐゴシック" charset="-128"/>
                <a:cs typeface="ＭＳ Ｐゴシック" charset="-128"/>
              </a:rPr>
              <a:t>First, all WHMIS 2015 pictograms are diamond-shaped with a red border. The biohazardous infectious material pictogram and all WHMIS 1988 pictograms are circular with a black border.</a:t>
            </a:r>
            <a:endParaRPr lang="en-US" dirty="0"/>
          </a:p>
          <a:p>
            <a:endParaRPr lang="en-US" dirty="0"/>
          </a:p>
          <a:p>
            <a:r>
              <a:rPr lang="en-US" dirty="0"/>
              <a:t>(Next</a:t>
            </a:r>
            <a:r>
              <a:rPr lang="en-US" baseline="0" dirty="0"/>
              <a:t> slide)</a:t>
            </a:r>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8</a:t>
            </a:fld>
            <a:endParaRPr lang="en-US" dirty="0"/>
          </a:p>
        </p:txBody>
      </p:sp>
    </p:spTree>
    <p:extLst>
      <p:ext uri="{BB962C8B-B14F-4D97-AF65-F5344CB8AC3E}">
        <p14:creationId xmlns:p14="http://schemas.microsoft.com/office/powerpoint/2010/main" val="2366991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Arial" charset="0"/>
                <a:ea typeface="ＭＳ Ｐゴシック" charset="-128"/>
                <a:cs typeface="ＭＳ Ｐゴシック" charset="-128"/>
              </a:rPr>
              <a:t>HOW TO PROTECT YOURSELF</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kern="1200" dirty="0">
                <a:solidFill>
                  <a:schemeClr val="tx1"/>
                </a:solidFill>
                <a:effectLst/>
                <a:latin typeface="Arial" charset="0"/>
                <a:ea typeface="ＭＳ Ｐゴシック" charset="-128"/>
                <a:cs typeface="ＭＳ Ｐゴシック" charset="-128"/>
              </a:rPr>
              <a:t>Second, acutely toxic hazards and biohazardous infectious material hazards have similar symbols but are described differently in WHMIS 2015.</a:t>
            </a:r>
          </a:p>
          <a:p>
            <a:endParaRPr lang="en-US" dirty="0"/>
          </a:p>
          <a:p>
            <a:endParaRPr lang="en-US" dirty="0"/>
          </a:p>
          <a:p>
            <a:r>
              <a:rPr lang="en-US" dirty="0"/>
              <a:t>(Next</a:t>
            </a:r>
            <a:r>
              <a:rPr lang="en-US" baseline="0" dirty="0"/>
              <a:t> slide)</a:t>
            </a:r>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9</a:t>
            </a:fld>
            <a:endParaRPr lang="en-US" dirty="0"/>
          </a:p>
        </p:txBody>
      </p:sp>
    </p:spTree>
    <p:extLst>
      <p:ext uri="{BB962C8B-B14F-4D97-AF65-F5344CB8AC3E}">
        <p14:creationId xmlns:p14="http://schemas.microsoft.com/office/powerpoint/2010/main" val="23669919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4" descr="new-talks-background-darker_1.jpg"/>
          <p:cNvPicPr>
            <a:picLocks noChangeAspect="1"/>
          </p:cNvPicPr>
          <p:nvPr userDrawn="1"/>
        </p:nvPicPr>
        <p:blipFill rotWithShape="1">
          <a:blip r:embed="rId2" cstate="print">
            <a:duotone>
              <a:schemeClr val="bg2">
                <a:shade val="45000"/>
                <a:satMod val="135000"/>
              </a:schemeClr>
              <a:prstClr val="white"/>
            </a:duotone>
            <a:extLst/>
          </a:blip>
          <a:srcRect t="-1" b="-4531"/>
          <a:stretch/>
        </p:blipFill>
        <p:spPr bwMode="auto">
          <a:xfrm>
            <a:off x="0" y="0"/>
            <a:ext cx="13004800" cy="10195560"/>
          </a:xfrm>
          <a:prstGeom prst="rect">
            <a:avLst/>
          </a:prstGeom>
          <a:noFill/>
          <a:ln>
            <a:noFill/>
          </a:ln>
          <a:extLst/>
        </p:spPr>
      </p:pic>
      <p:pic>
        <p:nvPicPr>
          <p:cNvPr id="3"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7313" y="9153525"/>
            <a:ext cx="26638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86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AB4B8F-E906-4B4C-A012-F5546F7569F4}" type="slidenum">
              <a:rPr lang="en-US"/>
              <a:pPr>
                <a:defRPr/>
              </a:pPr>
              <a:t>‹#›</a:t>
            </a:fld>
            <a:endParaRPr lang="en-US" dirty="0"/>
          </a:p>
        </p:txBody>
      </p:sp>
    </p:spTree>
    <p:extLst>
      <p:ext uri="{BB962C8B-B14F-4D97-AF65-F5344CB8AC3E}">
        <p14:creationId xmlns:p14="http://schemas.microsoft.com/office/powerpoint/2010/main" val="1320897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611"/>
            <a:ext cx="2926080" cy="8322169"/>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240" y="390611"/>
            <a:ext cx="8561493" cy="83221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4C713F-C264-4EE7-A923-2A0535552985}" type="slidenum">
              <a:rPr lang="en-US"/>
              <a:pPr>
                <a:defRPr/>
              </a:pPr>
              <a:t>‹#›</a:t>
            </a:fld>
            <a:endParaRPr lang="en-US" dirty="0"/>
          </a:p>
        </p:txBody>
      </p:sp>
    </p:spTree>
    <p:extLst>
      <p:ext uri="{BB962C8B-B14F-4D97-AF65-F5344CB8AC3E}">
        <p14:creationId xmlns:p14="http://schemas.microsoft.com/office/powerpoint/2010/main" val="3852596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4" descr="new-talks-background-darker_1.jpg"/>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1" b="-4531"/>
          <a:stretch/>
        </p:blipFill>
        <p:spPr bwMode="auto">
          <a:xfrm>
            <a:off x="0" y="1"/>
            <a:ext cx="13004800" cy="1019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7313" y="9155113"/>
            <a:ext cx="26638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2715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p:cNvSpPr/>
          <p:nvPr userDrawn="1"/>
        </p:nvSpPr>
        <p:spPr>
          <a:xfrm>
            <a:off x="14288" y="3436938"/>
            <a:ext cx="12969875" cy="6316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 name="Straight Connector 5"/>
          <p:cNvCxnSpPr/>
          <p:nvPr userDrawn="1"/>
        </p:nvCxnSpPr>
        <p:spPr>
          <a:xfrm>
            <a:off x="-22225" y="555625"/>
            <a:ext cx="13027025" cy="0"/>
          </a:xfrm>
          <a:prstGeom prst="line">
            <a:avLst/>
          </a:prstGeom>
          <a:ln w="12700">
            <a:solidFill>
              <a:schemeClr val="tx2">
                <a:lumMod val="75000"/>
                <a:alpha val="33000"/>
              </a:schemeClr>
            </a:solidFill>
          </a:ln>
        </p:spPr>
        <p:style>
          <a:lnRef idx="1">
            <a:schemeClr val="accent1"/>
          </a:lnRef>
          <a:fillRef idx="0">
            <a:schemeClr val="accent1"/>
          </a:fillRef>
          <a:effectRef idx="0">
            <a:schemeClr val="accent1"/>
          </a:effectRef>
          <a:fontRef idx="minor">
            <a:schemeClr val="tx1"/>
          </a:fontRef>
        </p:style>
      </p:cxnSp>
      <p:sp>
        <p:nvSpPr>
          <p:cNvPr id="17" name="Content Placeholder 16"/>
          <p:cNvSpPr>
            <a:spLocks noGrp="1"/>
          </p:cNvSpPr>
          <p:nvPr>
            <p:ph sz="quarter" idx="13"/>
          </p:nvPr>
        </p:nvSpPr>
        <p:spPr>
          <a:xfrm>
            <a:off x="453728" y="632520"/>
            <a:ext cx="5821858" cy="466725"/>
          </a:xfrm>
        </p:spPr>
        <p:txBody>
          <a:bodyPr/>
          <a:lstStyle>
            <a:lvl1pPr marL="0" indent="0" algn="l">
              <a:buNone/>
              <a:defRPr sz="2600" b="1">
                <a:solidFill>
                  <a:schemeClr val="tx1">
                    <a:lumMod val="75000"/>
                    <a:lumOff val="25000"/>
                  </a:schemeClr>
                </a:solidFill>
                <a:latin typeface="Arial" pitchFamily="34" charset="0"/>
                <a:cs typeface="Arial" pitchFamily="34" charset="0"/>
              </a:defRPr>
            </a:lvl1pPr>
            <a:lvl2pPr marL="650875" indent="0">
              <a:buNone/>
              <a:defRPr/>
            </a:lvl2pPr>
            <a:lvl3pPr marL="1300163" indent="0">
              <a:buNone/>
              <a:defRPr/>
            </a:lvl3pPr>
            <a:lvl4pPr marL="1949450" indent="0">
              <a:buNone/>
              <a:defRPr/>
            </a:lvl4pPr>
            <a:lvl5pPr marL="2600325" indent="0">
              <a:buNone/>
              <a:defRPr/>
            </a:lvl5pPr>
          </a:lstStyle>
          <a:p>
            <a:pPr lvl="0"/>
            <a:r>
              <a:rPr lang="en-US"/>
              <a:t>Click to edit Master text styles</a:t>
            </a:r>
          </a:p>
        </p:txBody>
      </p:sp>
      <p:sp>
        <p:nvSpPr>
          <p:cNvPr id="7" name="Slide Number Placeholder 5"/>
          <p:cNvSpPr>
            <a:spLocks noGrp="1"/>
          </p:cNvSpPr>
          <p:nvPr>
            <p:ph type="sldNum" sz="quarter" idx="14"/>
          </p:nvPr>
        </p:nvSpPr>
        <p:spPr>
          <a:xfrm>
            <a:off x="93663" y="9053513"/>
            <a:ext cx="1162050" cy="519112"/>
          </a:xfrm>
        </p:spPr>
        <p:txBody>
          <a:bodyPr/>
          <a:lstStyle>
            <a:lvl1pPr algn="l">
              <a:defRPr>
                <a:solidFill>
                  <a:schemeClr val="tx1">
                    <a:lumMod val="85000"/>
                    <a:lumOff val="15000"/>
                  </a:schemeClr>
                </a:solidFill>
              </a:defRPr>
            </a:lvl1pPr>
          </a:lstStyle>
          <a:p>
            <a:pPr>
              <a:defRPr/>
            </a:pPr>
            <a:fld id="{C15F42D2-6F07-404D-97E8-C1825F292791}" type="slidenum">
              <a:rPr lang="en-US"/>
              <a:pPr>
                <a:defRPr/>
              </a:pPr>
              <a:t>‹#›</a:t>
            </a:fld>
            <a:endParaRPr lang="en-US" dirty="0"/>
          </a:p>
        </p:txBody>
      </p:sp>
    </p:spTree>
    <p:extLst>
      <p:ext uri="{BB962C8B-B14F-4D97-AF65-F5344CB8AC3E}">
        <p14:creationId xmlns:p14="http://schemas.microsoft.com/office/powerpoint/2010/main" val="219167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606"/>
            <a:ext cx="11054080" cy="1937173"/>
          </a:xfrm>
        </p:spPr>
        <p:txBody>
          <a:bodyPr anchor="t"/>
          <a:lstStyle>
            <a:lvl1pPr algn="l">
              <a:defRPr sz="5700" b="1" cap="all"/>
            </a:lvl1pPr>
          </a:lstStyle>
          <a:p>
            <a:r>
              <a:rPr lang="en-US"/>
              <a:t>Click to edit Master title style</a:t>
            </a:r>
            <a:endParaRPr lang="en-CA"/>
          </a:p>
        </p:txBody>
      </p:sp>
      <p:sp>
        <p:nvSpPr>
          <p:cNvPr id="3" name="Text Placeholder 2"/>
          <p:cNvSpPr>
            <a:spLocks noGrp="1"/>
          </p:cNvSpPr>
          <p:nvPr>
            <p:ph type="body" idx="1"/>
          </p:nvPr>
        </p:nvSpPr>
        <p:spPr>
          <a:xfrm>
            <a:off x="1027290" y="4134007"/>
            <a:ext cx="11054080" cy="2133599"/>
          </a:xfrm>
        </p:spPr>
        <p:txBody>
          <a:bodyPr anchor="b"/>
          <a:lstStyle>
            <a:lvl1pPr marL="0" indent="0">
              <a:buNone/>
              <a:defRPr sz="2800">
                <a:solidFill>
                  <a:schemeClr val="tx1">
                    <a:tint val="75000"/>
                  </a:schemeClr>
                </a:solidFill>
              </a:defRPr>
            </a:lvl1pPr>
            <a:lvl2pPr marL="649894" indent="0">
              <a:buNone/>
              <a:defRPr sz="2600">
                <a:solidFill>
                  <a:schemeClr val="tx1">
                    <a:tint val="75000"/>
                  </a:schemeClr>
                </a:solidFill>
              </a:defRPr>
            </a:lvl2pPr>
            <a:lvl3pPr marL="1299791" indent="0">
              <a:buNone/>
              <a:defRPr sz="2300">
                <a:solidFill>
                  <a:schemeClr val="tx1">
                    <a:tint val="75000"/>
                  </a:schemeClr>
                </a:solidFill>
              </a:defRPr>
            </a:lvl3pPr>
            <a:lvl4pPr marL="1949694" indent="0">
              <a:buNone/>
              <a:defRPr sz="2000">
                <a:solidFill>
                  <a:schemeClr val="tx1">
                    <a:tint val="75000"/>
                  </a:schemeClr>
                </a:solidFill>
              </a:defRPr>
            </a:lvl4pPr>
            <a:lvl5pPr marL="2599590" indent="0">
              <a:buNone/>
              <a:defRPr sz="2000">
                <a:solidFill>
                  <a:schemeClr val="tx1">
                    <a:tint val="75000"/>
                  </a:schemeClr>
                </a:solidFill>
              </a:defRPr>
            </a:lvl5pPr>
            <a:lvl6pPr marL="3249485" indent="0">
              <a:buNone/>
              <a:defRPr sz="2000">
                <a:solidFill>
                  <a:schemeClr val="tx1">
                    <a:tint val="75000"/>
                  </a:schemeClr>
                </a:solidFill>
              </a:defRPr>
            </a:lvl6pPr>
            <a:lvl7pPr marL="3899387" indent="0">
              <a:buNone/>
              <a:defRPr sz="2000">
                <a:solidFill>
                  <a:schemeClr val="tx1">
                    <a:tint val="75000"/>
                  </a:schemeClr>
                </a:solidFill>
              </a:defRPr>
            </a:lvl7pPr>
            <a:lvl8pPr marL="4549276" indent="0">
              <a:buNone/>
              <a:defRPr sz="2000">
                <a:solidFill>
                  <a:schemeClr val="tx1">
                    <a:tint val="75000"/>
                  </a:schemeClr>
                </a:solidFill>
              </a:defRPr>
            </a:lvl8pPr>
            <a:lvl9pPr marL="5199179"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17204F-3AE4-4266-B1BF-3C44DD0DA995}" type="slidenum">
              <a:rPr lang="en-US"/>
              <a:pPr>
                <a:defRPr/>
              </a:pPr>
              <a:t>‹#›</a:t>
            </a:fld>
            <a:endParaRPr lang="en-US" dirty="0"/>
          </a:p>
        </p:txBody>
      </p:sp>
    </p:spTree>
    <p:extLst>
      <p:ext uri="{BB962C8B-B14F-4D97-AF65-F5344CB8AC3E}">
        <p14:creationId xmlns:p14="http://schemas.microsoft.com/office/powerpoint/2010/main" val="2766113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240" y="2275855"/>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610773" y="2275855"/>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7685389-1759-4015-895E-B766D6A1D335}" type="slidenum">
              <a:rPr lang="en-US"/>
              <a:pPr>
                <a:defRPr/>
              </a:pPr>
              <a:t>‹#›</a:t>
            </a:fld>
            <a:endParaRPr lang="en-US" dirty="0"/>
          </a:p>
        </p:txBody>
      </p:sp>
    </p:spTree>
    <p:extLst>
      <p:ext uri="{BB962C8B-B14F-4D97-AF65-F5344CB8AC3E}">
        <p14:creationId xmlns:p14="http://schemas.microsoft.com/office/powerpoint/2010/main" val="2487722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49894" indent="0">
              <a:buNone/>
              <a:defRPr sz="2800" b="1"/>
            </a:lvl2pPr>
            <a:lvl3pPr marL="1299791" indent="0">
              <a:buNone/>
              <a:defRPr sz="2600" b="1"/>
            </a:lvl3pPr>
            <a:lvl4pPr marL="1949694" indent="0">
              <a:buNone/>
              <a:defRPr sz="2300" b="1"/>
            </a:lvl4pPr>
            <a:lvl5pPr marL="2599590" indent="0">
              <a:buNone/>
              <a:defRPr sz="2300" b="1"/>
            </a:lvl5pPr>
            <a:lvl6pPr marL="3249485" indent="0">
              <a:buNone/>
              <a:defRPr sz="2300" b="1"/>
            </a:lvl6pPr>
            <a:lvl7pPr marL="3899387" indent="0">
              <a:buNone/>
              <a:defRPr sz="2300" b="1"/>
            </a:lvl7pPr>
            <a:lvl8pPr marL="4549276" indent="0">
              <a:buNone/>
              <a:defRPr sz="2300" b="1"/>
            </a:lvl8pPr>
            <a:lvl9pPr marL="5199179" indent="0">
              <a:buNone/>
              <a:defRPr sz="2300"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00" b="1"/>
            </a:lvl1pPr>
            <a:lvl2pPr marL="649894" indent="0">
              <a:buNone/>
              <a:defRPr sz="2800" b="1"/>
            </a:lvl2pPr>
            <a:lvl3pPr marL="1299791" indent="0">
              <a:buNone/>
              <a:defRPr sz="2600" b="1"/>
            </a:lvl3pPr>
            <a:lvl4pPr marL="1949694" indent="0">
              <a:buNone/>
              <a:defRPr sz="2300" b="1"/>
            </a:lvl4pPr>
            <a:lvl5pPr marL="2599590" indent="0">
              <a:buNone/>
              <a:defRPr sz="2300" b="1"/>
            </a:lvl5pPr>
            <a:lvl6pPr marL="3249485" indent="0">
              <a:buNone/>
              <a:defRPr sz="2300" b="1"/>
            </a:lvl6pPr>
            <a:lvl7pPr marL="3899387" indent="0">
              <a:buNone/>
              <a:defRPr sz="2300" b="1"/>
            </a:lvl7pPr>
            <a:lvl8pPr marL="4549276" indent="0">
              <a:buNone/>
              <a:defRPr sz="2300" b="1"/>
            </a:lvl8pPr>
            <a:lvl9pPr marL="5199179"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89A7753-0C82-4723-AFFE-00BD37CF81AD}" type="slidenum">
              <a:rPr lang="en-US"/>
              <a:pPr>
                <a:defRPr/>
              </a:pPr>
              <a:t>‹#›</a:t>
            </a:fld>
            <a:endParaRPr lang="en-US" dirty="0"/>
          </a:p>
        </p:txBody>
      </p:sp>
    </p:spTree>
    <p:extLst>
      <p:ext uri="{BB962C8B-B14F-4D97-AF65-F5344CB8AC3E}">
        <p14:creationId xmlns:p14="http://schemas.microsoft.com/office/powerpoint/2010/main" val="2431469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2CF0DFD-7C7B-4695-8206-1A44F2EBBD03}" type="slidenum">
              <a:rPr lang="en-US"/>
              <a:pPr>
                <a:defRPr/>
              </a:pPr>
              <a:t>‹#›</a:t>
            </a:fld>
            <a:endParaRPr lang="en-US" dirty="0"/>
          </a:p>
        </p:txBody>
      </p:sp>
    </p:spTree>
    <p:extLst>
      <p:ext uri="{BB962C8B-B14F-4D97-AF65-F5344CB8AC3E}">
        <p14:creationId xmlns:p14="http://schemas.microsoft.com/office/powerpoint/2010/main" val="2934059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20B6A6E-ED52-49A3-AED1-DFFED2A6209B}" type="slidenum">
              <a:rPr lang="en-US"/>
              <a:pPr>
                <a:defRPr/>
              </a:pPr>
              <a:t>‹#›</a:t>
            </a:fld>
            <a:endParaRPr lang="en-US" dirty="0"/>
          </a:p>
        </p:txBody>
      </p:sp>
      <p:sp>
        <p:nvSpPr>
          <p:cNvPr id="5" name="bg"/>
          <p:cNvSpPr/>
          <p:nvPr userDrawn="1"/>
        </p:nvSpPr>
        <p:spPr>
          <a:xfrm>
            <a:off x="0" y="0"/>
            <a:ext cx="13004800" cy="9753600"/>
          </a:xfrm>
          <a:prstGeom prst="rect">
            <a:avLst/>
          </a:prstGeom>
          <a:gradFill flip="none" rotWithShape="0">
            <a:gsLst>
              <a:gs pos="100000">
                <a:schemeClr val="bg1">
                  <a:lumMod val="75000"/>
                </a:schemeClr>
              </a:gs>
              <a:gs pos="5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2981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3" y="388338"/>
            <a:ext cx="4278490" cy="1652693"/>
          </a:xfrm>
        </p:spPr>
        <p:txBody>
          <a:bodyPr anchor="b"/>
          <a:lstStyle>
            <a:lvl1pPr algn="l">
              <a:defRPr sz="2800" b="1"/>
            </a:lvl1pPr>
          </a:lstStyle>
          <a:p>
            <a:r>
              <a:rPr lang="en-US"/>
              <a:t>Click to edit Master title style</a:t>
            </a:r>
            <a:endParaRPr lang="en-CA"/>
          </a:p>
        </p:txBody>
      </p:sp>
      <p:sp>
        <p:nvSpPr>
          <p:cNvPr id="3" name="Content Placeholder 2"/>
          <p:cNvSpPr>
            <a:spLocks noGrp="1"/>
          </p:cNvSpPr>
          <p:nvPr>
            <p:ph idx="1"/>
          </p:nvPr>
        </p:nvSpPr>
        <p:spPr>
          <a:xfrm>
            <a:off x="5084516" y="388353"/>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243" y="2041033"/>
            <a:ext cx="4278490" cy="6671734"/>
          </a:xfrm>
        </p:spPr>
        <p:txBody>
          <a:bodyPr/>
          <a:lstStyle>
            <a:lvl1pPr marL="0" indent="0">
              <a:buNone/>
              <a:defRPr sz="2000"/>
            </a:lvl1pPr>
            <a:lvl2pPr marL="649894" indent="0">
              <a:buNone/>
              <a:defRPr sz="1700"/>
            </a:lvl2pPr>
            <a:lvl3pPr marL="1299791" indent="0">
              <a:buNone/>
              <a:defRPr sz="1400"/>
            </a:lvl3pPr>
            <a:lvl4pPr marL="1949694" indent="0">
              <a:buNone/>
              <a:defRPr sz="1300"/>
            </a:lvl4pPr>
            <a:lvl5pPr marL="2599590" indent="0">
              <a:buNone/>
              <a:defRPr sz="1300"/>
            </a:lvl5pPr>
            <a:lvl6pPr marL="3249485" indent="0">
              <a:buNone/>
              <a:defRPr sz="1300"/>
            </a:lvl6pPr>
            <a:lvl7pPr marL="3899387" indent="0">
              <a:buNone/>
              <a:defRPr sz="1300"/>
            </a:lvl7pPr>
            <a:lvl8pPr marL="4549276" indent="0">
              <a:buNone/>
              <a:defRPr sz="1300"/>
            </a:lvl8pPr>
            <a:lvl9pPr marL="5199179" indent="0">
              <a:buNone/>
              <a:defRPr sz="13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1673119-9501-4423-9A57-04B054410EBC}" type="slidenum">
              <a:rPr lang="en-US"/>
              <a:pPr>
                <a:defRPr/>
              </a:pPr>
              <a:t>‹#›</a:t>
            </a:fld>
            <a:endParaRPr lang="en-US" dirty="0"/>
          </a:p>
        </p:txBody>
      </p:sp>
    </p:spTree>
    <p:extLst>
      <p:ext uri="{BB962C8B-B14F-4D97-AF65-F5344CB8AC3E}">
        <p14:creationId xmlns:p14="http://schemas.microsoft.com/office/powerpoint/2010/main" val="3795666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a:t>Click to edit Master title style</a:t>
            </a:r>
            <a:endParaRPr lang="en-CA"/>
          </a:p>
        </p:txBody>
      </p:sp>
      <p:sp>
        <p:nvSpPr>
          <p:cNvPr id="3" name="Picture Placeholder 2"/>
          <p:cNvSpPr>
            <a:spLocks noGrp="1"/>
          </p:cNvSpPr>
          <p:nvPr>
            <p:ph type="pic" idx="1"/>
          </p:nvPr>
        </p:nvSpPr>
        <p:spPr>
          <a:xfrm>
            <a:off x="2549032" y="871502"/>
            <a:ext cx="7802880" cy="5852160"/>
          </a:xfrm>
        </p:spPr>
        <p:txBody>
          <a:bodyPr rtlCol="0">
            <a:normAutofit/>
          </a:bodyPr>
          <a:lstStyle>
            <a:lvl1pPr marL="0" indent="0">
              <a:buNone/>
              <a:defRPr sz="4600"/>
            </a:lvl1pPr>
            <a:lvl2pPr marL="649894" indent="0">
              <a:buNone/>
              <a:defRPr sz="4000"/>
            </a:lvl2pPr>
            <a:lvl3pPr marL="1299791" indent="0">
              <a:buNone/>
              <a:defRPr sz="3400"/>
            </a:lvl3pPr>
            <a:lvl4pPr marL="1949694" indent="0">
              <a:buNone/>
              <a:defRPr sz="2800"/>
            </a:lvl4pPr>
            <a:lvl5pPr marL="2599590" indent="0">
              <a:buNone/>
              <a:defRPr sz="2800"/>
            </a:lvl5pPr>
            <a:lvl6pPr marL="3249485" indent="0">
              <a:buNone/>
              <a:defRPr sz="2800"/>
            </a:lvl6pPr>
            <a:lvl7pPr marL="3899387" indent="0">
              <a:buNone/>
              <a:defRPr sz="2800"/>
            </a:lvl7pPr>
            <a:lvl8pPr marL="4549276" indent="0">
              <a:buNone/>
              <a:defRPr sz="2800"/>
            </a:lvl8pPr>
            <a:lvl9pPr marL="5199179" indent="0">
              <a:buNone/>
              <a:defRPr sz="2800"/>
            </a:lvl9pPr>
          </a:lstStyle>
          <a:p>
            <a:pPr lvl="0"/>
            <a:r>
              <a:rPr lang="en-US" noProof="0"/>
              <a:t>Click icon to add picture</a:t>
            </a:r>
            <a:endParaRPr lang="en-CA" noProof="0" dirty="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a:lvl1pPr>
            <a:lvl2pPr marL="649894" indent="0">
              <a:buNone/>
              <a:defRPr sz="1700"/>
            </a:lvl2pPr>
            <a:lvl3pPr marL="1299791" indent="0">
              <a:buNone/>
              <a:defRPr sz="1400"/>
            </a:lvl3pPr>
            <a:lvl4pPr marL="1949694" indent="0">
              <a:buNone/>
              <a:defRPr sz="1300"/>
            </a:lvl4pPr>
            <a:lvl5pPr marL="2599590" indent="0">
              <a:buNone/>
              <a:defRPr sz="1300"/>
            </a:lvl5pPr>
            <a:lvl6pPr marL="3249485" indent="0">
              <a:buNone/>
              <a:defRPr sz="1300"/>
            </a:lvl6pPr>
            <a:lvl7pPr marL="3899387" indent="0">
              <a:buNone/>
              <a:defRPr sz="1300"/>
            </a:lvl7pPr>
            <a:lvl8pPr marL="4549276" indent="0">
              <a:buNone/>
              <a:defRPr sz="1300"/>
            </a:lvl8pPr>
            <a:lvl9pPr marL="5199179" indent="0">
              <a:buNone/>
              <a:defRPr sz="13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7D5151-EA1F-4A0F-BE26-6F65AA665B8F}" type="slidenum">
              <a:rPr lang="en-US"/>
              <a:pPr>
                <a:defRPr/>
              </a:pPr>
              <a:t>‹#›</a:t>
            </a:fld>
            <a:endParaRPr lang="en-US" dirty="0"/>
          </a:p>
        </p:txBody>
      </p:sp>
    </p:spTree>
    <p:extLst>
      <p:ext uri="{BB962C8B-B14F-4D97-AF65-F5344CB8AC3E}">
        <p14:creationId xmlns:p14="http://schemas.microsoft.com/office/powerpoint/2010/main" val="3526171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50875" y="390525"/>
            <a:ext cx="1170305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ctr" anchorCtr="0" compatLnSpc="1">
            <a:prstTxWarp prst="textNoShape">
              <a:avLst/>
            </a:prstTxWarp>
          </a:bodyPr>
          <a:lstStyle/>
          <a:p>
            <a:pPr lvl="0"/>
            <a:r>
              <a:rPr lang="en-US"/>
              <a:t>Click to edit Master title style</a:t>
            </a:r>
            <a:endParaRPr lang="en-CA"/>
          </a:p>
        </p:txBody>
      </p:sp>
      <p:sp>
        <p:nvSpPr>
          <p:cNvPr id="1027" name="Text Placeholder 2"/>
          <p:cNvSpPr>
            <a:spLocks noGrp="1"/>
          </p:cNvSpPr>
          <p:nvPr>
            <p:ph type="body" idx="1"/>
          </p:nvPr>
        </p:nvSpPr>
        <p:spPr bwMode="auto">
          <a:xfrm>
            <a:off x="650875" y="2276475"/>
            <a:ext cx="11703050"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50875" y="9040813"/>
            <a:ext cx="3033713" cy="519112"/>
          </a:xfrm>
          <a:prstGeom prst="rect">
            <a:avLst/>
          </a:prstGeom>
        </p:spPr>
        <p:txBody>
          <a:bodyPr vert="horz" lIns="129978" tIns="64990" rIns="129978" bIns="64990" rtlCol="0" anchor="ctr"/>
          <a:lstStyle>
            <a:lvl1pPr algn="l">
              <a:defRPr sz="1700">
                <a:solidFill>
                  <a:schemeClr val="tx1">
                    <a:tint val="75000"/>
                  </a:schemeClr>
                </a:solidFill>
                <a:ea typeface="ＭＳ Ｐゴシック" charset="-128"/>
                <a:cs typeface="+mn-cs"/>
              </a:defRPr>
            </a:lvl1pPr>
          </a:lstStyle>
          <a:p>
            <a:pPr>
              <a:defRPr/>
            </a:pPr>
            <a:endParaRPr lang="en-US"/>
          </a:p>
        </p:txBody>
      </p:sp>
      <p:sp>
        <p:nvSpPr>
          <p:cNvPr id="5" name="Footer Placeholder 4"/>
          <p:cNvSpPr>
            <a:spLocks noGrp="1"/>
          </p:cNvSpPr>
          <p:nvPr>
            <p:ph type="ftr" sz="quarter" idx="3"/>
          </p:nvPr>
        </p:nvSpPr>
        <p:spPr>
          <a:xfrm>
            <a:off x="4443413" y="9040813"/>
            <a:ext cx="4117975" cy="519112"/>
          </a:xfrm>
          <a:prstGeom prst="rect">
            <a:avLst/>
          </a:prstGeom>
        </p:spPr>
        <p:txBody>
          <a:bodyPr vert="horz" lIns="129978" tIns="64990" rIns="129978" bIns="64990" rtlCol="0" anchor="ctr"/>
          <a:lstStyle>
            <a:lvl1pPr algn="ctr">
              <a:defRPr sz="1700">
                <a:solidFill>
                  <a:schemeClr val="tx1">
                    <a:tint val="75000"/>
                  </a:schemeClr>
                </a:solidFill>
                <a:ea typeface="ＭＳ Ｐゴシック" charset="-128"/>
                <a:cs typeface="+mn-cs"/>
              </a:defRPr>
            </a:lvl1pPr>
          </a:lstStyle>
          <a:p>
            <a:pPr>
              <a:defRPr/>
            </a:pPr>
            <a:endParaRPr lang="en-US"/>
          </a:p>
        </p:txBody>
      </p:sp>
      <p:sp>
        <p:nvSpPr>
          <p:cNvPr id="6" name="Slide Number Placeholder 5"/>
          <p:cNvSpPr>
            <a:spLocks noGrp="1"/>
          </p:cNvSpPr>
          <p:nvPr>
            <p:ph type="sldNum" sz="quarter" idx="4"/>
          </p:nvPr>
        </p:nvSpPr>
        <p:spPr>
          <a:xfrm>
            <a:off x="9320213" y="9040813"/>
            <a:ext cx="3033712" cy="519112"/>
          </a:xfrm>
          <a:prstGeom prst="rect">
            <a:avLst/>
          </a:prstGeom>
        </p:spPr>
        <p:txBody>
          <a:bodyPr vert="horz" lIns="129978" tIns="64990" rIns="129978" bIns="64990" rtlCol="0" anchor="ctr"/>
          <a:lstStyle>
            <a:lvl1pPr algn="r">
              <a:defRPr sz="1700">
                <a:solidFill>
                  <a:schemeClr val="tx1">
                    <a:tint val="75000"/>
                  </a:schemeClr>
                </a:solidFill>
                <a:ea typeface="ＭＳ Ｐゴシック" charset="-128"/>
                <a:cs typeface="+mn-cs"/>
              </a:defRPr>
            </a:lvl1pPr>
          </a:lstStyle>
          <a:p>
            <a:pPr>
              <a:defRPr/>
            </a:pPr>
            <a:fld id="{76C54135-3013-4411-96DE-92A94087AA5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36" r:id="rId1"/>
    <p:sldLayoutId id="2147484037"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8" r:id="rId12"/>
  </p:sldLayoutIdLst>
  <p:txStyles>
    <p:titleStyle>
      <a:lvl1pPr algn="ctr" defTabSz="1298575" rtl="0" eaLnBrk="1" fontAlgn="base" hangingPunct="1">
        <a:spcBef>
          <a:spcPct val="0"/>
        </a:spcBef>
        <a:spcAft>
          <a:spcPct val="0"/>
        </a:spcAft>
        <a:defRPr sz="6300" kern="1200">
          <a:solidFill>
            <a:schemeClr val="tx1"/>
          </a:solidFill>
          <a:latin typeface="+mj-lt"/>
          <a:ea typeface="+mj-ea"/>
          <a:cs typeface="+mj-cs"/>
        </a:defRPr>
      </a:lvl1pPr>
      <a:lvl2pPr algn="ctr" defTabSz="1298575" rtl="0" eaLnBrk="1" fontAlgn="base" hangingPunct="1">
        <a:spcBef>
          <a:spcPct val="0"/>
        </a:spcBef>
        <a:spcAft>
          <a:spcPct val="0"/>
        </a:spcAft>
        <a:defRPr sz="6300">
          <a:solidFill>
            <a:schemeClr val="tx1"/>
          </a:solidFill>
          <a:latin typeface="Calibri" pitchFamily="34" charset="0"/>
        </a:defRPr>
      </a:lvl2pPr>
      <a:lvl3pPr algn="ctr" defTabSz="1298575" rtl="0" eaLnBrk="1" fontAlgn="base" hangingPunct="1">
        <a:spcBef>
          <a:spcPct val="0"/>
        </a:spcBef>
        <a:spcAft>
          <a:spcPct val="0"/>
        </a:spcAft>
        <a:defRPr sz="6300">
          <a:solidFill>
            <a:schemeClr val="tx1"/>
          </a:solidFill>
          <a:latin typeface="Calibri" pitchFamily="34" charset="0"/>
        </a:defRPr>
      </a:lvl3pPr>
      <a:lvl4pPr algn="ctr" defTabSz="1298575" rtl="0" eaLnBrk="1" fontAlgn="base" hangingPunct="1">
        <a:spcBef>
          <a:spcPct val="0"/>
        </a:spcBef>
        <a:spcAft>
          <a:spcPct val="0"/>
        </a:spcAft>
        <a:defRPr sz="6300">
          <a:solidFill>
            <a:schemeClr val="tx1"/>
          </a:solidFill>
          <a:latin typeface="Calibri" pitchFamily="34" charset="0"/>
        </a:defRPr>
      </a:lvl4pPr>
      <a:lvl5pPr algn="ctr" defTabSz="1298575" rtl="0" eaLnBrk="1" fontAlgn="base" hangingPunct="1">
        <a:spcBef>
          <a:spcPct val="0"/>
        </a:spcBef>
        <a:spcAft>
          <a:spcPct val="0"/>
        </a:spcAft>
        <a:defRPr sz="6300">
          <a:solidFill>
            <a:schemeClr val="tx1"/>
          </a:solidFill>
          <a:latin typeface="Calibri" pitchFamily="34" charset="0"/>
        </a:defRPr>
      </a:lvl5pPr>
      <a:lvl6pPr marL="457200" algn="ctr" defTabSz="1298575" rtl="0" eaLnBrk="1" fontAlgn="base" hangingPunct="1">
        <a:spcBef>
          <a:spcPct val="0"/>
        </a:spcBef>
        <a:spcAft>
          <a:spcPct val="0"/>
        </a:spcAft>
        <a:defRPr sz="6300">
          <a:solidFill>
            <a:schemeClr val="tx1"/>
          </a:solidFill>
          <a:latin typeface="Calibri" pitchFamily="34" charset="0"/>
        </a:defRPr>
      </a:lvl6pPr>
      <a:lvl7pPr marL="914400" algn="ctr" defTabSz="1298575" rtl="0" eaLnBrk="1" fontAlgn="base" hangingPunct="1">
        <a:spcBef>
          <a:spcPct val="0"/>
        </a:spcBef>
        <a:spcAft>
          <a:spcPct val="0"/>
        </a:spcAft>
        <a:defRPr sz="6300">
          <a:solidFill>
            <a:schemeClr val="tx1"/>
          </a:solidFill>
          <a:latin typeface="Calibri" pitchFamily="34" charset="0"/>
        </a:defRPr>
      </a:lvl7pPr>
      <a:lvl8pPr marL="1371600" algn="ctr" defTabSz="1298575" rtl="0" eaLnBrk="1" fontAlgn="base" hangingPunct="1">
        <a:spcBef>
          <a:spcPct val="0"/>
        </a:spcBef>
        <a:spcAft>
          <a:spcPct val="0"/>
        </a:spcAft>
        <a:defRPr sz="6300">
          <a:solidFill>
            <a:schemeClr val="tx1"/>
          </a:solidFill>
          <a:latin typeface="Calibri" pitchFamily="34" charset="0"/>
        </a:defRPr>
      </a:lvl8pPr>
      <a:lvl9pPr marL="1828800" algn="ctr" defTabSz="1298575" rtl="0" eaLnBrk="1" fontAlgn="base" hangingPunct="1">
        <a:spcBef>
          <a:spcPct val="0"/>
        </a:spcBef>
        <a:spcAft>
          <a:spcPct val="0"/>
        </a:spcAft>
        <a:defRPr sz="6300">
          <a:solidFill>
            <a:schemeClr val="tx1"/>
          </a:solidFill>
          <a:latin typeface="Calibri" pitchFamily="34" charset="0"/>
        </a:defRPr>
      </a:lvl9pPr>
    </p:titleStyle>
    <p:bodyStyle>
      <a:lvl1pPr marL="487363" indent="-487363" algn="l" defTabSz="1298575" rtl="0" eaLnBrk="1" fontAlgn="base" hangingPunct="1">
        <a:spcBef>
          <a:spcPct val="20000"/>
        </a:spcBef>
        <a:spcAft>
          <a:spcPct val="0"/>
        </a:spcAft>
        <a:buFont typeface="Arial" charset="0"/>
        <a:buChar char="•"/>
        <a:defRPr sz="4600" kern="1200">
          <a:solidFill>
            <a:schemeClr val="tx1"/>
          </a:solidFill>
          <a:latin typeface="+mn-lt"/>
          <a:ea typeface="+mn-ea"/>
          <a:cs typeface="+mn-cs"/>
        </a:defRPr>
      </a:lvl1pPr>
      <a:lvl2pPr marL="1055688" indent="-404813" algn="l" defTabSz="1298575" rtl="0" eaLnBrk="1" fontAlgn="base" hangingPunct="1">
        <a:spcBef>
          <a:spcPct val="20000"/>
        </a:spcBef>
        <a:spcAft>
          <a:spcPct val="0"/>
        </a:spcAft>
        <a:buFont typeface="Arial" charset="0"/>
        <a:buChar char="–"/>
        <a:defRPr sz="4000" kern="1200">
          <a:solidFill>
            <a:schemeClr val="tx1"/>
          </a:solidFill>
          <a:latin typeface="+mn-lt"/>
          <a:ea typeface="+mn-ea"/>
          <a:cs typeface="+mn-cs"/>
        </a:defRPr>
      </a:lvl2pPr>
      <a:lvl3pPr marL="1624013" indent="-323850" algn="l" defTabSz="1298575" rtl="0" eaLnBrk="1" fontAlgn="base" hangingPunct="1">
        <a:spcBef>
          <a:spcPct val="20000"/>
        </a:spcBef>
        <a:spcAft>
          <a:spcPct val="0"/>
        </a:spcAft>
        <a:buFont typeface="Arial" charset="0"/>
        <a:buChar char="•"/>
        <a:defRPr sz="3400" kern="1200">
          <a:solidFill>
            <a:schemeClr val="tx1"/>
          </a:solidFill>
          <a:latin typeface="+mn-lt"/>
          <a:ea typeface="+mn-ea"/>
          <a:cs typeface="+mn-cs"/>
        </a:defRPr>
      </a:lvl3pPr>
      <a:lvl4pPr marL="2273300" indent="-323850" algn="l" defTabSz="1298575" rtl="0" eaLnBrk="1" fontAlgn="base" hangingPunct="1">
        <a:spcBef>
          <a:spcPct val="20000"/>
        </a:spcBef>
        <a:spcAft>
          <a:spcPct val="0"/>
        </a:spcAft>
        <a:buFont typeface="Arial" charset="0"/>
        <a:buChar char="–"/>
        <a:defRPr sz="2800" kern="1200">
          <a:solidFill>
            <a:schemeClr val="tx1"/>
          </a:solidFill>
          <a:latin typeface="+mn-lt"/>
          <a:ea typeface="+mn-ea"/>
          <a:cs typeface="+mn-cs"/>
        </a:defRPr>
      </a:lvl4pPr>
      <a:lvl5pPr marL="2924175" indent="-323850" algn="l" defTabSz="1298575" rtl="0" eaLnBrk="1" fontAlgn="base" hangingPunct="1">
        <a:spcBef>
          <a:spcPct val="20000"/>
        </a:spcBef>
        <a:spcAft>
          <a:spcPct val="0"/>
        </a:spcAft>
        <a:buFont typeface="Arial" charset="0"/>
        <a:buChar char="»"/>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99791" rtl="0" eaLnBrk="1" latinLnBrk="0" hangingPunct="1">
        <a:defRPr sz="2600" kern="1200">
          <a:solidFill>
            <a:schemeClr val="tx1"/>
          </a:solidFill>
          <a:latin typeface="+mn-lt"/>
          <a:ea typeface="+mn-ea"/>
          <a:cs typeface="+mn-cs"/>
        </a:defRPr>
      </a:lvl1pPr>
      <a:lvl2pPr marL="649894" algn="l" defTabSz="1299791" rtl="0" eaLnBrk="1" latinLnBrk="0" hangingPunct="1">
        <a:defRPr sz="2600" kern="1200">
          <a:solidFill>
            <a:schemeClr val="tx1"/>
          </a:solidFill>
          <a:latin typeface="+mn-lt"/>
          <a:ea typeface="+mn-ea"/>
          <a:cs typeface="+mn-cs"/>
        </a:defRPr>
      </a:lvl2pPr>
      <a:lvl3pPr marL="1299791" algn="l" defTabSz="1299791" rtl="0" eaLnBrk="1" latinLnBrk="0" hangingPunct="1">
        <a:defRPr sz="2600" kern="1200">
          <a:solidFill>
            <a:schemeClr val="tx1"/>
          </a:solidFill>
          <a:latin typeface="+mn-lt"/>
          <a:ea typeface="+mn-ea"/>
          <a:cs typeface="+mn-cs"/>
        </a:defRPr>
      </a:lvl3pPr>
      <a:lvl4pPr marL="1949694" algn="l" defTabSz="1299791" rtl="0" eaLnBrk="1" latinLnBrk="0" hangingPunct="1">
        <a:defRPr sz="2600" kern="1200">
          <a:solidFill>
            <a:schemeClr val="tx1"/>
          </a:solidFill>
          <a:latin typeface="+mn-lt"/>
          <a:ea typeface="+mn-ea"/>
          <a:cs typeface="+mn-cs"/>
        </a:defRPr>
      </a:lvl4pPr>
      <a:lvl5pPr marL="2599590" algn="l" defTabSz="1299791" rtl="0" eaLnBrk="1" latinLnBrk="0" hangingPunct="1">
        <a:defRPr sz="2600" kern="1200">
          <a:solidFill>
            <a:schemeClr val="tx1"/>
          </a:solidFill>
          <a:latin typeface="+mn-lt"/>
          <a:ea typeface="+mn-ea"/>
          <a:cs typeface="+mn-cs"/>
        </a:defRPr>
      </a:lvl5pPr>
      <a:lvl6pPr marL="3249485" algn="l" defTabSz="1299791" rtl="0" eaLnBrk="1" latinLnBrk="0" hangingPunct="1">
        <a:defRPr sz="2600" kern="1200">
          <a:solidFill>
            <a:schemeClr val="tx1"/>
          </a:solidFill>
          <a:latin typeface="+mn-lt"/>
          <a:ea typeface="+mn-ea"/>
          <a:cs typeface="+mn-cs"/>
        </a:defRPr>
      </a:lvl6pPr>
      <a:lvl7pPr marL="3899387" algn="l" defTabSz="1299791" rtl="0" eaLnBrk="1" latinLnBrk="0" hangingPunct="1">
        <a:defRPr sz="2600" kern="1200">
          <a:solidFill>
            <a:schemeClr val="tx1"/>
          </a:solidFill>
          <a:latin typeface="+mn-lt"/>
          <a:ea typeface="+mn-ea"/>
          <a:cs typeface="+mn-cs"/>
        </a:defRPr>
      </a:lvl7pPr>
      <a:lvl8pPr marL="4549276" algn="l" defTabSz="1299791" rtl="0" eaLnBrk="1" latinLnBrk="0" hangingPunct="1">
        <a:defRPr sz="2600" kern="1200">
          <a:solidFill>
            <a:schemeClr val="tx1"/>
          </a:solidFill>
          <a:latin typeface="+mn-lt"/>
          <a:ea typeface="+mn-ea"/>
          <a:cs typeface="+mn-cs"/>
        </a:defRPr>
      </a:lvl8pPr>
      <a:lvl9pPr marL="5199179" algn="l" defTabSz="1299791"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audio" Target="../media/audio10.wav"/><Relationship Id="rId7" Type="http://schemas.openxmlformats.org/officeDocument/2006/relationships/audio" Target="../media/audio10.wav"/><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audio" Target="../media/audio11.wav"/><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audio" Target="../media/audio12.wav"/><Relationship Id="rId7" Type="http://schemas.openxmlformats.org/officeDocument/2006/relationships/image" Target="../media/image18.png"/><Relationship Id="rId12"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19.png"/><Relationship Id="rId14" Type="http://schemas.openxmlformats.org/officeDocument/2006/relationships/audio" Target="../media/audio12.wav"/></Relationships>
</file>

<file path=ppt/slides/_rels/slide13.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audio" Target="../media/audio13.wav"/><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audio" Target="../media/audio14.wav"/><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audio" Target="../media/audio15.wav"/><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audio" Target="../media/audio16.wav"/><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audio" Target="../media/audio17.wav"/><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5.wav"/><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audio" Target="../media/audio6.wav"/><Relationship Id="rId5" Type="http://schemas.openxmlformats.org/officeDocument/2006/relationships/image" Target="../media/image10.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7.wav"/><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audio" Target="../media/audio7.wav"/><Relationship Id="rId4" Type="http://schemas.openxmlformats.org/officeDocument/2006/relationships/image" Target="../media/image5.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audio" Target="../media/audio8.wav"/><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audio" Target="../media/audio9.wav"/><Relationship Id="rId7" Type="http://schemas.openxmlformats.org/officeDocument/2006/relationships/audio" Target="../media/audio9.wav"/><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ctrTitle" idx="4294967295"/>
          </p:nvPr>
        </p:nvSpPr>
        <p:spPr>
          <a:xfrm>
            <a:off x="974725" y="5064125"/>
            <a:ext cx="11055350" cy="892175"/>
          </a:xfrm>
        </p:spPr>
        <p:txBody>
          <a:bodyPr/>
          <a:lstStyle/>
          <a:p>
            <a:pPr>
              <a:defRPr/>
            </a:pPr>
            <a:r>
              <a:rPr lang="en-US" sz="3600" b="1" dirty="0">
                <a:solidFill>
                  <a:schemeClr val="tx1">
                    <a:lumMod val="85000"/>
                    <a:lumOff val="15000"/>
                  </a:schemeClr>
                </a:solidFill>
              </a:rPr>
              <a:t>Click to get started…</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54475" y="4286250"/>
            <a:ext cx="5259388"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stSnd>
        <p:snd r:embed="rId3" name="SafetySmart Intro.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700"/>
                                        <p:tgtEl>
                                          <p:spTgt spid="3"/>
                                        </p:tgtEl>
                                      </p:cBhvr>
                                    </p:animEffect>
                                  </p:childTnLst>
                                </p:cTn>
                              </p:par>
                            </p:childTnLst>
                          </p:cTn>
                        </p:par>
                        <p:par>
                          <p:cTn id="8" fill="hold" nodeType="afterGroup">
                            <p:stCondLst>
                              <p:cond delay="1700"/>
                            </p:stCondLst>
                            <p:childTnLst>
                              <p:par>
                                <p:cTn id="9" presetID="1"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x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3200" y="8382000"/>
            <a:ext cx="1371600" cy="1371600"/>
          </a:xfrm>
          <a:prstGeom prst="rect">
            <a:avLst/>
          </a:prstGeom>
        </p:spPr>
      </p:pic>
      <p:sp>
        <p:nvSpPr>
          <p:cNvPr id="4" name="TextBox 3"/>
          <p:cNvSpPr txBox="1"/>
          <p:nvPr/>
        </p:nvSpPr>
        <p:spPr>
          <a:xfrm>
            <a:off x="911225" y="604183"/>
            <a:ext cx="4756150" cy="1323439"/>
          </a:xfrm>
          <a:prstGeom prst="rect">
            <a:avLst/>
          </a:prstGeom>
          <a:noFill/>
        </p:spPr>
        <p:txBody>
          <a:bodyPr wrap="square" rtlCol="0">
            <a:spAutoFit/>
          </a:bodyPr>
          <a:lstStyle/>
          <a:p>
            <a:pPr algn="ctr"/>
            <a:r>
              <a:rPr lang="en-US" sz="4000" dirty="0">
                <a:latin typeface="Century Gothic" panose="020B0502020202020204" pitchFamily="34" charset="0"/>
              </a:rPr>
              <a:t>2015: ACUTELY TOXIC HAZARDS</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5125" y="2785175"/>
            <a:ext cx="3308350" cy="3308350"/>
          </a:xfrm>
          <a:prstGeom prst="rect">
            <a:avLst/>
          </a:prstGeom>
        </p:spPr>
      </p:pic>
      <p:sp>
        <p:nvSpPr>
          <p:cNvPr id="6" name="TextBox 5"/>
          <p:cNvSpPr txBox="1"/>
          <p:nvPr/>
        </p:nvSpPr>
        <p:spPr>
          <a:xfrm>
            <a:off x="714375" y="6335524"/>
            <a:ext cx="5149850" cy="2062103"/>
          </a:xfrm>
          <a:prstGeom prst="rect">
            <a:avLst/>
          </a:prstGeom>
          <a:noFill/>
        </p:spPr>
        <p:txBody>
          <a:bodyPr wrap="square" rtlCol="0">
            <a:spAutoFit/>
          </a:bodyPr>
          <a:lstStyle/>
          <a:p>
            <a:pPr algn="ctr"/>
            <a:r>
              <a:rPr lang="en-US" sz="3200" dirty="0">
                <a:latin typeface="Century Gothic" panose="020B0502020202020204" pitchFamily="34" charset="0"/>
              </a:rPr>
              <a:t>1988: “Poisonous and infectious material causing immediate and serious effects”</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7576" y="3145538"/>
            <a:ext cx="2587624" cy="2587624"/>
          </a:xfrm>
          <a:prstGeom prst="rect">
            <a:avLst/>
          </a:prstGeom>
        </p:spPr>
      </p:pic>
      <p:sp>
        <p:nvSpPr>
          <p:cNvPr id="8" name="TextBox 7"/>
          <p:cNvSpPr txBox="1"/>
          <p:nvPr/>
        </p:nvSpPr>
        <p:spPr>
          <a:xfrm>
            <a:off x="6502400" y="296406"/>
            <a:ext cx="6502400" cy="2554545"/>
          </a:xfrm>
          <a:prstGeom prst="rect">
            <a:avLst/>
          </a:prstGeom>
          <a:noFill/>
        </p:spPr>
        <p:txBody>
          <a:bodyPr wrap="square" rtlCol="0">
            <a:spAutoFit/>
          </a:bodyPr>
          <a:lstStyle/>
          <a:p>
            <a:pPr algn="ctr"/>
            <a:r>
              <a:rPr lang="en-US" sz="4000" dirty="0">
                <a:latin typeface="Century Gothic" panose="020B0502020202020204" pitchFamily="34" charset="0"/>
              </a:rPr>
              <a:t>2015:</a:t>
            </a:r>
          </a:p>
          <a:p>
            <a:pPr algn="ctr"/>
            <a:r>
              <a:rPr lang="en-US" sz="4000" dirty="0">
                <a:latin typeface="Century Gothic" panose="020B0502020202020204" pitchFamily="34" charset="0"/>
              </a:rPr>
              <a:t>BIOHAZARDOUS INFECTIOUS MATERIAL HAZARDS</a:t>
            </a:r>
          </a:p>
        </p:txBody>
      </p:sp>
      <p:sp>
        <p:nvSpPr>
          <p:cNvPr id="9" name="TextBox 8"/>
          <p:cNvSpPr txBox="1"/>
          <p:nvPr/>
        </p:nvSpPr>
        <p:spPr>
          <a:xfrm>
            <a:off x="7256463" y="6335524"/>
            <a:ext cx="5149850" cy="2062103"/>
          </a:xfrm>
          <a:prstGeom prst="rect">
            <a:avLst/>
          </a:prstGeom>
          <a:noFill/>
        </p:spPr>
        <p:txBody>
          <a:bodyPr wrap="square" rtlCol="0">
            <a:spAutoFit/>
          </a:bodyPr>
          <a:lstStyle/>
          <a:p>
            <a:pPr algn="ctr"/>
            <a:r>
              <a:rPr lang="en-US" sz="3200" dirty="0">
                <a:latin typeface="Century Gothic" panose="020B0502020202020204" pitchFamily="34" charset="0"/>
              </a:rPr>
              <a:t>1988: “Poisonous and infectious material – biohazardous infectious material”</a:t>
            </a:r>
          </a:p>
        </p:txBody>
      </p:sp>
    </p:spTree>
    <p:extLst>
      <p:ext uri="{BB962C8B-B14F-4D97-AF65-F5344CB8AC3E}">
        <p14:creationId xmlns:p14="http://schemas.microsoft.com/office/powerpoint/2010/main" val="3474279110"/>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whmis_howtoprotectyourself10.wav"/>
          </p:stSnd>
        </p:sndAc>
      </p:transition>
    </mc:Choice>
    <mc:Fallback xmlns="">
      <p:transition spd="slow">
        <p:sndAc>
          <p:stSnd>
            <p:snd r:embed="rId7" name="whmis_howtoprotectyourself10.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330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100"/>
                                        <p:tgtEl>
                                          <p:spTgt spid="6"/>
                                        </p:tgtEl>
                                        <p:attrNameLst>
                                          <p:attrName>style.color</p:attrName>
                                        </p:attrNameLst>
                                      </p:cBhvr>
                                      <p:tavLst>
                                        <p:tav tm="0">
                                          <p:val>
                                            <p:clrVal>
                                              <a:schemeClr val="tx1"/>
                                            </p:clrVal>
                                          </p:val>
                                        </p:tav>
                                        <p:tav tm="50000">
                                          <p:val>
                                            <p:clrVal>
                                              <a:schemeClr val="tx1"/>
                                            </p:clrVal>
                                          </p:val>
                                        </p:tav>
                                      </p:tavLst>
                                    </p:anim>
                                    <p:anim calcmode="discrete" valueType="clr">
                                      <p:cBhvr>
                                        <p:cTn id="8" dur="100"/>
                                        <p:tgtEl>
                                          <p:spTgt spid="6"/>
                                        </p:tgtEl>
                                        <p:attrNameLst>
                                          <p:attrName>fillcolor</p:attrName>
                                        </p:attrNameLst>
                                      </p:cBhvr>
                                      <p:tavLst>
                                        <p:tav tm="0">
                                          <p:val>
                                            <p:clrVal>
                                              <a:schemeClr val="accent2"/>
                                            </p:clrVal>
                                          </p:val>
                                        </p:tav>
                                        <p:tav tm="50000">
                                          <p:val>
                                            <p:clrVal>
                                              <a:schemeClr val="hlink"/>
                                            </p:clrVal>
                                          </p:val>
                                        </p:tav>
                                      </p:tavLst>
                                    </p:anim>
                                    <p:set>
                                      <p:cBhvr>
                                        <p:cTn id="9" dur="100"/>
                                        <p:tgtEl>
                                          <p:spTgt spid="6"/>
                                        </p:tgtEl>
                                        <p:attrNameLst>
                                          <p:attrName>fill.type</p:attrName>
                                        </p:attrNameLst>
                                      </p:cBhvr>
                                      <p:to>
                                        <p:strVal val="solid"/>
                                      </p:to>
                                    </p:set>
                                  </p:childTnLst>
                                </p:cTn>
                              </p:par>
                            </p:childTnLst>
                          </p:cTn>
                        </p:par>
                        <p:par>
                          <p:cTn id="10" fill="hold">
                            <p:stCondLst>
                              <p:cond delay="6850"/>
                            </p:stCondLst>
                            <p:childTnLst>
                              <p:par>
                                <p:cTn id="11" presetID="27" presetClass="entr" presetSubtype="0" fill="hold" grpId="0" nodeType="afterEffect">
                                  <p:stCondLst>
                                    <p:cond delay="3550"/>
                                  </p:stCondLst>
                                  <p:iterate type="lt">
                                    <p:tmPct val="50000"/>
                                  </p:iterate>
                                  <p:childTnLst>
                                    <p:set>
                                      <p:cBhvr>
                                        <p:cTn id="12" dur="1" fill="hold">
                                          <p:stCondLst>
                                            <p:cond delay="0"/>
                                          </p:stCondLst>
                                        </p:cTn>
                                        <p:tgtEl>
                                          <p:spTgt spid="9"/>
                                        </p:tgtEl>
                                        <p:attrNameLst>
                                          <p:attrName>style.visibility</p:attrName>
                                        </p:attrNameLst>
                                      </p:cBhvr>
                                      <p:to>
                                        <p:strVal val="visible"/>
                                      </p:to>
                                    </p:set>
                                    <p:anim calcmode="discrete" valueType="clr">
                                      <p:cBhvr override="childStyle">
                                        <p:cTn id="13" dur="100"/>
                                        <p:tgtEl>
                                          <p:spTgt spid="9"/>
                                        </p:tgtEl>
                                        <p:attrNameLst>
                                          <p:attrName>style.color</p:attrName>
                                        </p:attrNameLst>
                                      </p:cBhvr>
                                      <p:tavLst>
                                        <p:tav tm="0">
                                          <p:val>
                                            <p:clrVal>
                                              <a:schemeClr val="tx1"/>
                                            </p:clrVal>
                                          </p:val>
                                        </p:tav>
                                        <p:tav tm="50000">
                                          <p:val>
                                            <p:clrVal>
                                              <a:schemeClr val="tx1"/>
                                            </p:clrVal>
                                          </p:val>
                                        </p:tav>
                                      </p:tavLst>
                                    </p:anim>
                                    <p:anim calcmode="discrete" valueType="clr">
                                      <p:cBhvr>
                                        <p:cTn id="14" dur="100"/>
                                        <p:tgtEl>
                                          <p:spTgt spid="9"/>
                                        </p:tgtEl>
                                        <p:attrNameLst>
                                          <p:attrName>fillcolor</p:attrName>
                                        </p:attrNameLst>
                                      </p:cBhvr>
                                      <p:tavLst>
                                        <p:tav tm="0">
                                          <p:val>
                                            <p:clrVal>
                                              <a:schemeClr val="accent2"/>
                                            </p:clrVal>
                                          </p:val>
                                        </p:tav>
                                        <p:tav tm="50000">
                                          <p:val>
                                            <p:clrVal>
                                              <a:schemeClr val="hlink"/>
                                            </p:clrVal>
                                          </p:val>
                                        </p:tav>
                                      </p:tavLst>
                                    </p:anim>
                                    <p:set>
                                      <p:cBhvr>
                                        <p:cTn id="15" dur="100"/>
                                        <p:tgtEl>
                                          <p:spTgt spid="9"/>
                                        </p:tgtEl>
                                        <p:attrNameLst>
                                          <p:attrName>fill.type</p:attrName>
                                        </p:attrNameLst>
                                      </p:cBhvr>
                                      <p:to>
                                        <p:strVal val="solid"/>
                                      </p:to>
                                    </p:set>
                                  </p:childTnLst>
                                </p:cTn>
                              </p:par>
                            </p:childTnLst>
                          </p:cTn>
                        </p:par>
                        <p:par>
                          <p:cTn id="16" fill="hold">
                            <p:stCondLst>
                              <p:cond delay="13850"/>
                            </p:stCondLst>
                            <p:childTnLst>
                              <p:par>
                                <p:cTn id="17" presetID="10" presetClass="entr" presetSubtype="0" fill="hold" nodeType="afterEffect">
                                  <p:stCondLst>
                                    <p:cond delay="24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x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3200" y="8382000"/>
            <a:ext cx="1371600" cy="1371600"/>
          </a:xfrm>
          <a:prstGeom prst="rect">
            <a:avLst/>
          </a:prstGeom>
        </p:spPr>
      </p:pic>
      <p:sp>
        <p:nvSpPr>
          <p:cNvPr id="4" name="TextBox 3"/>
          <p:cNvSpPr txBox="1"/>
          <p:nvPr/>
        </p:nvSpPr>
        <p:spPr>
          <a:xfrm>
            <a:off x="571500" y="2645420"/>
            <a:ext cx="6648450" cy="4462760"/>
          </a:xfrm>
          <a:prstGeom prst="rect">
            <a:avLst/>
          </a:prstGeom>
          <a:noFill/>
        </p:spPr>
        <p:txBody>
          <a:bodyPr wrap="square" rtlCol="0">
            <a:spAutoFit/>
          </a:bodyPr>
          <a:lstStyle/>
          <a:p>
            <a:r>
              <a:rPr lang="en-US" sz="8000" dirty="0">
                <a:latin typeface="Century Gothic" panose="020B0502020202020204" pitchFamily="34" charset="0"/>
              </a:rPr>
              <a:t>3 hazards </a:t>
            </a:r>
          </a:p>
          <a:p>
            <a:r>
              <a:rPr lang="en-US" sz="5400" dirty="0">
                <a:latin typeface="Century Gothic" panose="020B0502020202020204" pitchFamily="34" charset="0"/>
              </a:rPr>
              <a:t>have both a </a:t>
            </a:r>
          </a:p>
          <a:p>
            <a:r>
              <a:rPr lang="en-US" sz="5400" dirty="0">
                <a:latin typeface="Century Gothic" panose="020B0502020202020204" pitchFamily="34" charset="0"/>
              </a:rPr>
              <a:t>different symbol </a:t>
            </a:r>
          </a:p>
          <a:p>
            <a:r>
              <a:rPr lang="en-US" sz="4400" dirty="0">
                <a:latin typeface="Century Gothic" panose="020B0502020202020204" pitchFamily="34" charset="0"/>
              </a:rPr>
              <a:t>and description </a:t>
            </a:r>
          </a:p>
          <a:p>
            <a:r>
              <a:rPr lang="en-US" sz="4400" dirty="0">
                <a:latin typeface="Century Gothic" panose="020B0502020202020204" pitchFamily="34" charset="0"/>
              </a:rPr>
              <a:t>in WHMIS 2015</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8425" y="3714750"/>
            <a:ext cx="2286000" cy="22860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78425" y="819150"/>
            <a:ext cx="2286000" cy="2286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78425" y="6610350"/>
            <a:ext cx="2286000" cy="2286000"/>
          </a:xfrm>
          <a:prstGeom prst="rect">
            <a:avLst/>
          </a:prstGeom>
        </p:spPr>
      </p:pic>
    </p:spTree>
    <p:extLst>
      <p:ext uri="{BB962C8B-B14F-4D97-AF65-F5344CB8AC3E}">
        <p14:creationId xmlns:p14="http://schemas.microsoft.com/office/powerpoint/2010/main" val="2343959534"/>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whmis_howtoprotectyourself11.wav"/>
          </p:stSnd>
        </p:sndAc>
      </p:transition>
    </mc:Choice>
    <mc:Fallback xmlns="">
      <p:transition spd="slow">
        <p:sndAc>
          <p:stSnd>
            <p:snd r:embed="rId8" name="whmis_howtoprotectyourself11.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3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800"/>
                            </p:stCondLst>
                            <p:childTnLst>
                              <p:par>
                                <p:cTn id="9" presetID="10" presetClass="entr" presetSubtype="0" fill="hold" nodeType="afterEffect">
                                  <p:stCondLst>
                                    <p:cond delay="7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7000"/>
                            </p:stCondLst>
                            <p:childTnLst>
                              <p:par>
                                <p:cTn id="13" presetID="10" presetClass="entr" presetSubtype="0" fill="hold"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8000"/>
                            </p:stCondLst>
                            <p:childTnLst>
                              <p:par>
                                <p:cTn id="17" presetID="10" presetClass="entr" presetSubtype="0" fill="hold" nodeType="afterEffect">
                                  <p:stCondLst>
                                    <p:cond delay="6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x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3200" y="8382000"/>
            <a:ext cx="1371600" cy="1371600"/>
          </a:xfrm>
          <a:prstGeom prst="rect">
            <a:avLst/>
          </a:prstGeom>
        </p:spPr>
      </p:pic>
      <p:sp>
        <p:nvSpPr>
          <p:cNvPr id="4" name="1988"/>
          <p:cNvSpPr txBox="1"/>
          <p:nvPr/>
        </p:nvSpPr>
        <p:spPr>
          <a:xfrm>
            <a:off x="1018500" y="1093172"/>
            <a:ext cx="4633000" cy="1015663"/>
          </a:xfrm>
          <a:prstGeom prst="rect">
            <a:avLst/>
          </a:prstGeom>
          <a:noFill/>
        </p:spPr>
        <p:txBody>
          <a:bodyPr wrap="none" rtlCol="0">
            <a:spAutoFit/>
          </a:bodyPr>
          <a:lstStyle/>
          <a:p>
            <a:r>
              <a:rPr lang="en-US" sz="6000" dirty="0">
                <a:latin typeface="Century Gothic" panose="020B0502020202020204" pitchFamily="34" charset="0"/>
              </a:rPr>
              <a:t>WHMIS 1988</a:t>
            </a:r>
          </a:p>
        </p:txBody>
      </p:sp>
      <p:pic>
        <p:nvPicPr>
          <p:cNvPr id="6" name="symbol"/>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850" y="2663369"/>
            <a:ext cx="5194300" cy="4823279"/>
          </a:xfrm>
          <a:prstGeom prst="rect">
            <a:avLst/>
          </a:prstGeom>
        </p:spPr>
      </p:pic>
      <p:sp>
        <p:nvSpPr>
          <p:cNvPr id="8" name="poisonous and infectious"/>
          <p:cNvSpPr txBox="1"/>
          <p:nvPr/>
        </p:nvSpPr>
        <p:spPr>
          <a:xfrm>
            <a:off x="361950" y="7181850"/>
            <a:ext cx="5289550" cy="1569660"/>
          </a:xfrm>
          <a:prstGeom prst="rect">
            <a:avLst/>
          </a:prstGeom>
          <a:noFill/>
        </p:spPr>
        <p:txBody>
          <a:bodyPr wrap="square" rtlCol="0">
            <a:spAutoFit/>
          </a:bodyPr>
          <a:lstStyle/>
          <a:p>
            <a:pPr algn="ctr"/>
            <a:r>
              <a:rPr lang="en-US" sz="3200" dirty="0">
                <a:latin typeface="Century Gothic" panose="020B0502020202020204" pitchFamily="34" charset="0"/>
              </a:rPr>
              <a:t>poisonous and infectious material causing other toxic effects</a:t>
            </a:r>
          </a:p>
        </p:txBody>
      </p:sp>
      <p:sp>
        <p:nvSpPr>
          <p:cNvPr id="9" name="2015"/>
          <p:cNvSpPr txBox="1"/>
          <p:nvPr/>
        </p:nvSpPr>
        <p:spPr>
          <a:xfrm>
            <a:off x="7266900" y="1093172"/>
            <a:ext cx="4633000" cy="1015663"/>
          </a:xfrm>
          <a:prstGeom prst="rect">
            <a:avLst/>
          </a:prstGeom>
          <a:noFill/>
        </p:spPr>
        <p:txBody>
          <a:bodyPr wrap="none" rtlCol="0">
            <a:spAutoFit/>
          </a:bodyPr>
          <a:lstStyle/>
          <a:p>
            <a:r>
              <a:rPr lang="en-US" sz="6000" dirty="0">
                <a:latin typeface="Century Gothic" panose="020B0502020202020204" pitchFamily="34" charset="0"/>
              </a:rPr>
              <a:t>WHMIS 2015</a:t>
            </a:r>
          </a:p>
        </p:txBody>
      </p:sp>
      <p:pic>
        <p:nvPicPr>
          <p:cNvPr id="10" name="health"/>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11800" y="5638800"/>
            <a:ext cx="2743200" cy="2743200"/>
          </a:xfrm>
          <a:prstGeom prst="rect">
            <a:avLst/>
          </a:prstGeom>
        </p:spPr>
      </p:pic>
      <p:pic>
        <p:nvPicPr>
          <p:cNvPr id="11" name="irritan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11800" y="2319300"/>
            <a:ext cx="2743200" cy="2743200"/>
          </a:xfrm>
          <a:prstGeom prst="rect">
            <a:avLst/>
          </a:prstGeom>
        </p:spPr>
      </p:pic>
      <p:pic>
        <p:nvPicPr>
          <p:cNvPr id="16" name="reactiv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2600" y="2663369"/>
            <a:ext cx="4528900" cy="4273136"/>
          </a:xfrm>
          <a:prstGeom prst="rect">
            <a:avLst/>
          </a:prstGeom>
        </p:spPr>
      </p:pic>
      <p:sp>
        <p:nvSpPr>
          <p:cNvPr id="17" name="dangerously reactive"/>
          <p:cNvSpPr txBox="1"/>
          <p:nvPr/>
        </p:nvSpPr>
        <p:spPr>
          <a:xfrm>
            <a:off x="495300" y="7486648"/>
            <a:ext cx="5289550" cy="1077218"/>
          </a:xfrm>
          <a:prstGeom prst="rect">
            <a:avLst/>
          </a:prstGeom>
          <a:noFill/>
        </p:spPr>
        <p:txBody>
          <a:bodyPr wrap="square" rtlCol="0">
            <a:spAutoFit/>
          </a:bodyPr>
          <a:lstStyle/>
          <a:p>
            <a:pPr algn="ctr"/>
            <a:r>
              <a:rPr lang="en-US" sz="3200" dirty="0">
                <a:latin typeface="Century Gothic" panose="020B0502020202020204" pitchFamily="34" charset="0"/>
              </a:rPr>
              <a:t>dangerously reactive material</a:t>
            </a:r>
          </a:p>
        </p:txBody>
      </p:sp>
      <p:pic>
        <p:nvPicPr>
          <p:cNvPr id="18" name="explosiv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66900" y="2556480"/>
            <a:ext cx="4584700" cy="4584700"/>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42166" y="3466768"/>
            <a:ext cx="2743200" cy="2743200"/>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69100" y="3466768"/>
            <a:ext cx="2743200" cy="2743200"/>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15233" y="3466768"/>
            <a:ext cx="2743200" cy="2743200"/>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8300" y="3466768"/>
            <a:ext cx="2743200" cy="2743200"/>
          </a:xfrm>
          <a:prstGeom prst="rect">
            <a:avLst/>
          </a:prstGeom>
        </p:spPr>
      </p:pic>
    </p:spTree>
    <p:extLst>
      <p:ext uri="{BB962C8B-B14F-4D97-AF65-F5344CB8AC3E}">
        <p14:creationId xmlns:p14="http://schemas.microsoft.com/office/powerpoint/2010/main" val="1906119205"/>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whmis_howtoprotectyourself12.wav"/>
          </p:stSnd>
        </p:sndAc>
      </p:transition>
    </mc:Choice>
    <mc:Fallback xmlns="">
      <p:transition spd="slow">
        <p:sndAc>
          <p:stSnd>
            <p:snd r:embed="rId14" name="whmis_howtoprotectyourself12.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8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9000"/>
                            </p:stCondLst>
                            <p:childTnLst>
                              <p:par>
                                <p:cTn id="9" presetID="10" presetClass="entr" presetSubtype="0" fill="hold" nodeType="afterEffect">
                                  <p:stCondLst>
                                    <p:cond delay="12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700"/>
                            </p:stCondLst>
                            <p:childTnLst>
                              <p:par>
                                <p:cTn id="13" presetID="10" presetClass="entr" presetSubtype="0" fill="hold" nodeType="after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1700"/>
                            </p:stCondLst>
                            <p:childTnLst>
                              <p:par>
                                <p:cTn id="17" presetID="10" presetClass="exit" presetSubtype="0" fill="hold" nodeType="afterEffect">
                                  <p:stCondLst>
                                    <p:cond delay="130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10" presetClass="exit" presetSubtype="0" fill="hold" nodeType="withEffect">
                                  <p:stCondLst>
                                    <p:cond delay="130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par>
                          <p:cTn id="23" fill="hold">
                            <p:stCondLst>
                              <p:cond delay="13500"/>
                            </p:stCondLst>
                            <p:childTnLst>
                              <p:par>
                                <p:cTn id="24" presetID="10" presetClass="exit" presetSubtype="0" fill="hold" grpId="0" nodeType="after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14000"/>
                            </p:stCondLst>
                            <p:childTnLst>
                              <p:par>
                                <p:cTn id="28" presetID="10" presetClass="entr" presetSubtype="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par>
                          <p:cTn id="34" fill="hold">
                            <p:stCondLst>
                              <p:cond delay="14500"/>
                            </p:stCondLst>
                            <p:childTnLst>
                              <p:par>
                                <p:cTn id="35" presetID="10" presetClass="entr" presetSubtype="0" fill="hold" nodeType="afterEffect">
                                  <p:stCondLst>
                                    <p:cond delay="310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par>
                          <p:cTn id="38" fill="hold">
                            <p:stCondLst>
                              <p:cond delay="18100"/>
                            </p:stCondLst>
                            <p:childTnLst>
                              <p:par>
                                <p:cTn id="39" presetID="10" presetClass="exit" presetSubtype="0" fill="hold" nodeType="afterEffect">
                                  <p:stCondLst>
                                    <p:cond delay="270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par>
                                <p:cTn id="42" presetID="10" presetClass="exit" presetSubtype="0" fill="hold" grpId="1" nodeType="withEffect">
                                  <p:stCondLst>
                                    <p:cond delay="2700"/>
                                  </p:stCondLst>
                                  <p:childTnLst>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par>
                                <p:cTn id="45" presetID="10" presetClass="exit" presetSubtype="0" fill="hold" nodeType="withEffect">
                                  <p:stCondLst>
                                    <p:cond delay="270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par>
                                <p:cTn id="48" presetID="10" presetClass="exit" presetSubtype="0" fill="hold" nodeType="withEffect">
                                  <p:stCondLst>
                                    <p:cond delay="270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childTnLst>
                          </p:cTn>
                        </p:par>
                        <p:par>
                          <p:cTn id="51" fill="hold">
                            <p:stCondLst>
                              <p:cond delay="21300"/>
                            </p:stCondLst>
                            <p:childTnLst>
                              <p:par>
                                <p:cTn id="52" presetID="10" presetClass="entr" presetSubtype="0" fill="hold"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par>
                          <p:cTn id="55" fill="hold">
                            <p:stCondLst>
                              <p:cond delay="21800"/>
                            </p:stCondLst>
                            <p:childTnLst>
                              <p:par>
                                <p:cTn id="56" presetID="10" presetClass="entr" presetSubtype="0" fill="hold"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par>
                          <p:cTn id="59" fill="hold">
                            <p:stCondLst>
                              <p:cond delay="22300"/>
                            </p:stCondLst>
                            <p:childTnLst>
                              <p:par>
                                <p:cTn id="60" presetID="10" presetClass="entr" presetSubtype="0" fill="hold" nodeType="after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par>
                          <p:cTn id="63" fill="hold">
                            <p:stCondLst>
                              <p:cond delay="22800"/>
                            </p:stCondLst>
                            <p:childTnLst>
                              <p:par>
                                <p:cTn id="64" presetID="10" presetClass="entr" presetSubtype="0" fill="hold" nodeType="afterEffect">
                                  <p:stCondLst>
                                    <p:cond delay="80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childTnLst>
                          </p:cTn>
                        </p:par>
                        <p:par>
                          <p:cTn id="67" fill="hold">
                            <p:stCondLst>
                              <p:cond delay="24100"/>
                            </p:stCondLst>
                            <p:childTnLst>
                              <p:par>
                                <p:cTn id="68" presetID="10" presetClass="entr" presetSubtype="0" fill="hold" nodeType="afterEffect">
                                  <p:stCondLst>
                                    <p:cond delay="410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7" grpId="0"/>
      <p:bldP spid="1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x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3200" y="8382000"/>
            <a:ext cx="1371600" cy="1371600"/>
          </a:xfrm>
          <a:prstGeom prst="rect">
            <a:avLst/>
          </a:prstGeom>
        </p:spPr>
      </p:pic>
      <p:sp>
        <p:nvSpPr>
          <p:cNvPr id="4" name="Rectangle 3"/>
          <p:cNvSpPr/>
          <p:nvPr/>
        </p:nvSpPr>
        <p:spPr>
          <a:xfrm>
            <a:off x="541981" y="964524"/>
            <a:ext cx="5454650" cy="680085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WHMIS 2015"/>
          <p:cNvSpPr txBox="1"/>
          <p:nvPr/>
        </p:nvSpPr>
        <p:spPr>
          <a:xfrm>
            <a:off x="686708" y="1407257"/>
            <a:ext cx="5165197" cy="769441"/>
          </a:xfrm>
          <a:prstGeom prst="rect">
            <a:avLst/>
          </a:prstGeom>
          <a:noFill/>
        </p:spPr>
        <p:txBody>
          <a:bodyPr wrap="none" rtlCol="0">
            <a:spAutoFit/>
          </a:bodyPr>
          <a:lstStyle/>
          <a:p>
            <a:r>
              <a:rPr lang="en-US" sz="4400" b="1" dirty="0">
                <a:latin typeface="Century Gothic" panose="020B0502020202020204" pitchFamily="34" charset="0"/>
              </a:rPr>
              <a:t>WHMIS 2015 LABEL</a:t>
            </a:r>
          </a:p>
        </p:txBody>
      </p:sp>
      <p:sp>
        <p:nvSpPr>
          <p:cNvPr id="6" name="Signal words"/>
          <p:cNvSpPr txBox="1"/>
          <p:nvPr/>
        </p:nvSpPr>
        <p:spPr>
          <a:xfrm>
            <a:off x="1638892" y="3161911"/>
            <a:ext cx="3260829" cy="584775"/>
          </a:xfrm>
          <a:prstGeom prst="rect">
            <a:avLst/>
          </a:prstGeom>
          <a:noFill/>
        </p:spPr>
        <p:txBody>
          <a:bodyPr wrap="none" rtlCol="0">
            <a:spAutoFit/>
          </a:bodyPr>
          <a:lstStyle/>
          <a:p>
            <a:r>
              <a:rPr lang="en-US" sz="3200" dirty="0">
                <a:latin typeface="Century Gothic" panose="020B0502020202020204" pitchFamily="34" charset="0"/>
              </a:rPr>
              <a:t>SIGNAL WORDS</a:t>
            </a:r>
          </a:p>
        </p:txBody>
      </p:sp>
      <p:sp>
        <p:nvSpPr>
          <p:cNvPr id="7" name="Supplemental Info"/>
          <p:cNvSpPr txBox="1"/>
          <p:nvPr/>
        </p:nvSpPr>
        <p:spPr>
          <a:xfrm>
            <a:off x="934385" y="5626998"/>
            <a:ext cx="4669843" cy="1077218"/>
          </a:xfrm>
          <a:prstGeom prst="rect">
            <a:avLst/>
          </a:prstGeom>
          <a:noFill/>
        </p:spPr>
        <p:txBody>
          <a:bodyPr wrap="square" rtlCol="0">
            <a:spAutoFit/>
          </a:bodyPr>
          <a:lstStyle/>
          <a:p>
            <a:pPr algn="ctr"/>
            <a:r>
              <a:rPr lang="en-US" sz="3200" dirty="0">
                <a:latin typeface="Century Gothic" panose="020B0502020202020204" pitchFamily="34" charset="0"/>
              </a:rPr>
              <a:t>SUPPLEMENTAL INFORMATION</a:t>
            </a:r>
          </a:p>
        </p:txBody>
      </p:sp>
      <p:sp>
        <p:nvSpPr>
          <p:cNvPr id="9" name="Rectangle 8"/>
          <p:cNvSpPr/>
          <p:nvPr/>
        </p:nvSpPr>
        <p:spPr>
          <a:xfrm>
            <a:off x="6975796" y="946723"/>
            <a:ext cx="5454650" cy="680085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WHMIS 1988"/>
          <p:cNvSpPr txBox="1"/>
          <p:nvPr/>
        </p:nvSpPr>
        <p:spPr>
          <a:xfrm>
            <a:off x="7130141" y="1414283"/>
            <a:ext cx="5145961" cy="769441"/>
          </a:xfrm>
          <a:prstGeom prst="rect">
            <a:avLst/>
          </a:prstGeom>
          <a:noFill/>
        </p:spPr>
        <p:txBody>
          <a:bodyPr wrap="none" rtlCol="0">
            <a:spAutoFit/>
          </a:bodyPr>
          <a:lstStyle>
            <a:defPPr>
              <a:defRPr lang="en-US"/>
            </a:defPPr>
            <a:lvl1pPr>
              <a:defRPr sz="4400" b="1">
                <a:latin typeface="Century Gothic" panose="020B0502020202020204" pitchFamily="34" charset="0"/>
              </a:defRPr>
            </a:lvl1pPr>
          </a:lstStyle>
          <a:p>
            <a:r>
              <a:rPr lang="en-US" dirty="0"/>
              <a:t>WHMIS 1988 LABEL</a:t>
            </a:r>
          </a:p>
        </p:txBody>
      </p:sp>
      <p:sp>
        <p:nvSpPr>
          <p:cNvPr id="10" name="&quot;No&quot; Symbol 9"/>
          <p:cNvSpPr/>
          <p:nvPr/>
        </p:nvSpPr>
        <p:spPr>
          <a:xfrm>
            <a:off x="6537308" y="1181335"/>
            <a:ext cx="6331626" cy="6331626"/>
          </a:xfrm>
          <a:prstGeom prst="noSmoking">
            <a:avLst>
              <a:gd name="adj" fmla="val 9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over"/>
          <p:cNvSpPr/>
          <p:nvPr/>
        </p:nvSpPr>
        <p:spPr>
          <a:xfrm>
            <a:off x="0" y="-27970"/>
            <a:ext cx="13004800" cy="97536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abels"/>
          <p:cNvSpPr txBox="1"/>
          <p:nvPr/>
        </p:nvSpPr>
        <p:spPr>
          <a:xfrm>
            <a:off x="3836988" y="2438400"/>
            <a:ext cx="5330825" cy="1569660"/>
          </a:xfrm>
          <a:prstGeom prst="rect">
            <a:avLst/>
          </a:prstGeom>
          <a:noFill/>
        </p:spPr>
        <p:txBody>
          <a:bodyPr wrap="square" rtlCol="0">
            <a:spAutoFit/>
          </a:bodyPr>
          <a:lstStyle/>
          <a:p>
            <a:pPr algn="ctr"/>
            <a:r>
              <a:rPr lang="en-US" sz="9600" dirty="0">
                <a:latin typeface="Century Gothic" panose="020B0502020202020204" pitchFamily="34" charset="0"/>
              </a:rPr>
              <a:t>LABELS</a:t>
            </a:r>
          </a:p>
        </p:txBody>
      </p:sp>
      <p:sp>
        <p:nvSpPr>
          <p:cNvPr id="14" name="hazard statements"/>
          <p:cNvSpPr txBox="1"/>
          <p:nvPr/>
        </p:nvSpPr>
        <p:spPr>
          <a:xfrm>
            <a:off x="1122725" y="3120273"/>
            <a:ext cx="4293163" cy="584775"/>
          </a:xfrm>
          <a:prstGeom prst="rect">
            <a:avLst/>
          </a:prstGeom>
          <a:noFill/>
        </p:spPr>
        <p:txBody>
          <a:bodyPr wrap="none" rtlCol="0">
            <a:spAutoFit/>
          </a:bodyPr>
          <a:lstStyle/>
          <a:p>
            <a:r>
              <a:rPr lang="en-US" sz="3200" dirty="0">
                <a:latin typeface="Century Gothic" panose="020B0502020202020204" pitchFamily="34" charset="0"/>
              </a:rPr>
              <a:t>HAZARD STATEMENTS</a:t>
            </a:r>
          </a:p>
        </p:txBody>
      </p:sp>
      <p:sp>
        <p:nvSpPr>
          <p:cNvPr id="15" name="risk phrases"/>
          <p:cNvSpPr txBox="1"/>
          <p:nvPr/>
        </p:nvSpPr>
        <p:spPr>
          <a:xfrm>
            <a:off x="8306745" y="3120273"/>
            <a:ext cx="2792752" cy="584775"/>
          </a:xfrm>
          <a:prstGeom prst="rect">
            <a:avLst/>
          </a:prstGeom>
          <a:noFill/>
        </p:spPr>
        <p:txBody>
          <a:bodyPr wrap="none" rtlCol="0">
            <a:spAutoFit/>
          </a:bodyPr>
          <a:lstStyle/>
          <a:p>
            <a:r>
              <a:rPr lang="en-US" sz="3200" dirty="0">
                <a:latin typeface="Century Gothic" panose="020B0502020202020204" pitchFamily="34" charset="0"/>
              </a:rPr>
              <a:t>RISK PHRASES</a:t>
            </a:r>
          </a:p>
        </p:txBody>
      </p:sp>
      <p:sp>
        <p:nvSpPr>
          <p:cNvPr id="16" name="precautionary statements"/>
          <p:cNvSpPr txBox="1"/>
          <p:nvPr/>
        </p:nvSpPr>
        <p:spPr>
          <a:xfrm>
            <a:off x="888075" y="5626998"/>
            <a:ext cx="4762462" cy="1077218"/>
          </a:xfrm>
          <a:prstGeom prst="rect">
            <a:avLst/>
          </a:prstGeom>
          <a:noFill/>
        </p:spPr>
        <p:txBody>
          <a:bodyPr wrap="square" rtlCol="0">
            <a:spAutoFit/>
          </a:bodyPr>
          <a:lstStyle/>
          <a:p>
            <a:pPr algn="ctr"/>
            <a:r>
              <a:rPr lang="en-US" sz="3200" dirty="0">
                <a:latin typeface="Century Gothic" panose="020B0502020202020204" pitchFamily="34" charset="0"/>
              </a:rPr>
              <a:t>PRECAUTIONARY STATEMENTS</a:t>
            </a:r>
          </a:p>
        </p:txBody>
      </p:sp>
      <p:sp>
        <p:nvSpPr>
          <p:cNvPr id="17" name="precautionary measures &amp; FA"/>
          <p:cNvSpPr txBox="1"/>
          <p:nvPr/>
        </p:nvSpPr>
        <p:spPr>
          <a:xfrm>
            <a:off x="7321890" y="5134556"/>
            <a:ext cx="4762462" cy="2062103"/>
          </a:xfrm>
          <a:prstGeom prst="rect">
            <a:avLst/>
          </a:prstGeom>
          <a:noFill/>
        </p:spPr>
        <p:txBody>
          <a:bodyPr wrap="square" rtlCol="0">
            <a:spAutoFit/>
          </a:bodyPr>
          <a:lstStyle/>
          <a:p>
            <a:pPr algn="ctr"/>
            <a:r>
              <a:rPr lang="en-US" sz="3200" dirty="0">
                <a:latin typeface="Century Gothic" panose="020B0502020202020204" pitchFamily="34" charset="0"/>
              </a:rPr>
              <a:t>PRECAUTIONARY MEASURES</a:t>
            </a:r>
          </a:p>
          <a:p>
            <a:pPr algn="ctr"/>
            <a:r>
              <a:rPr lang="en-US" sz="3200" dirty="0">
                <a:latin typeface="Century Gothic" panose="020B0502020202020204" pitchFamily="34" charset="0"/>
              </a:rPr>
              <a:t>&amp; </a:t>
            </a:r>
          </a:p>
          <a:p>
            <a:pPr algn="ctr"/>
            <a:r>
              <a:rPr lang="en-US" sz="3200" dirty="0">
                <a:latin typeface="Century Gothic" panose="020B0502020202020204" pitchFamily="34" charset="0"/>
              </a:rPr>
              <a:t>FIRST AID MEASURES</a:t>
            </a:r>
          </a:p>
        </p:txBody>
      </p:sp>
    </p:spTree>
    <p:extLst>
      <p:ext uri="{BB962C8B-B14F-4D97-AF65-F5344CB8AC3E}">
        <p14:creationId xmlns:p14="http://schemas.microsoft.com/office/powerpoint/2010/main" val="1776138861"/>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whmis_slide13revised.wav"/>
          </p:stSnd>
        </p:sndAc>
      </p:transition>
    </mc:Choice>
    <mc:Fallback xmlns="">
      <p:transition spd="slow">
        <p:sndAc>
          <p:stSnd>
            <p:snd r:embed="rId5" name="whmis_slide13revise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200"/>
                                  </p:stCondLst>
                                  <p:childTnLst>
                                    <p:animMotion origin="layout" path="M 4.02147E-6 -3.64583E-6 L 4.02147E-6 0.58008 " pathEditMode="relative" rAng="0" ptsTypes="AA">
                                      <p:cBhvr>
                                        <p:cTn id="6" dur="1000" fill="hold"/>
                                        <p:tgtEl>
                                          <p:spTgt spid="12"/>
                                        </p:tgtEl>
                                        <p:attrNameLst>
                                          <p:attrName>ppt_x</p:attrName>
                                          <p:attrName>ppt_y</p:attrName>
                                        </p:attrNameLst>
                                      </p:cBhvr>
                                      <p:rCtr x="0" y="29004"/>
                                    </p:animMotion>
                                  </p:childTnLst>
                                </p:cTn>
                              </p:par>
                            </p:childTnLst>
                          </p:cTn>
                        </p:par>
                        <p:par>
                          <p:cTn id="7" fill="hold">
                            <p:stCondLst>
                              <p:cond delay="1200"/>
                            </p:stCondLst>
                            <p:childTnLst>
                              <p:par>
                                <p:cTn id="8" presetID="10" presetClass="exit" presetSubtype="0" fill="hold" grpId="2" nodeType="after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par>
                          <p:cTn id="14" fill="hold">
                            <p:stCondLst>
                              <p:cond delay="1700"/>
                            </p:stCondLst>
                            <p:childTnLst>
                              <p:par>
                                <p:cTn id="15" presetID="10" presetClass="entr" presetSubtype="0" fill="hold" grpId="0" nodeType="afterEffect">
                                  <p:stCondLst>
                                    <p:cond delay="2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2400"/>
                            </p:stCondLst>
                            <p:childTnLst>
                              <p:par>
                                <p:cTn id="19" presetID="10" presetClass="entr" presetSubtype="0" fill="hold" grpId="0" nodeType="afterEffect">
                                  <p:stCondLst>
                                    <p:cond delay="4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3300"/>
                            </p:stCondLst>
                            <p:childTnLst>
                              <p:par>
                                <p:cTn id="23" presetID="10" presetClass="entr" presetSubtype="0" fill="hold" grpId="0" nodeType="afterEffect">
                                  <p:stCondLst>
                                    <p:cond delay="34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7200"/>
                            </p:stCondLst>
                            <p:childTnLst>
                              <p:par>
                                <p:cTn id="27" presetID="10" presetClass="exit" presetSubtype="0" fill="hold" grpId="1" nodeType="afterEffect">
                                  <p:stCondLst>
                                    <p:cond delay="180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0" presetClass="exit" presetSubtype="0" fill="hold" grpId="1" nodeType="withEffect">
                                  <p:stCondLst>
                                    <p:cond delay="180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10" presetClass="exit" presetSubtype="0" fill="hold" grpId="1" nodeType="withEffect">
                                  <p:stCondLst>
                                    <p:cond delay="180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par>
                          <p:cTn id="36" fill="hold">
                            <p:stCondLst>
                              <p:cond delay="9500"/>
                            </p:stCondLst>
                            <p:childTnLst>
                              <p:par>
                                <p:cTn id="37" presetID="10" presetClass="entr" presetSubtype="0" fill="hold" grpId="0" nodeType="afterEffect">
                                  <p:stCondLst>
                                    <p:cond delay="760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17600"/>
                            </p:stCondLst>
                            <p:childTnLst>
                              <p:par>
                                <p:cTn id="41" presetID="10" presetClass="entr" presetSubtype="0" fill="hold" grpId="0" nodeType="afterEffect">
                                  <p:stCondLst>
                                    <p:cond delay="140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grpId="0" nodeType="withEffect">
                                  <p:stCondLst>
                                    <p:cond delay="430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par>
                          <p:cTn id="47" fill="hold">
                            <p:stCondLst>
                              <p:cond delay="22400"/>
                            </p:stCondLst>
                            <p:childTnLst>
                              <p:par>
                                <p:cTn id="48" presetID="10" presetClass="entr" presetSubtype="0" fill="hold" grpId="0" nodeType="afterEffect">
                                  <p:stCondLst>
                                    <p:cond delay="400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par>
                          <p:cTn id="51" fill="hold">
                            <p:stCondLst>
                              <p:cond delay="26900"/>
                            </p:stCondLst>
                            <p:childTnLst>
                              <p:par>
                                <p:cTn id="52" presetID="10" presetClass="entr" presetSubtype="0" fill="hold" nodeType="afterEffect">
                                  <p:stCondLst>
                                    <p:cond delay="200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0" grpId="0" animBg="1"/>
      <p:bldP spid="10" grpId="1" animBg="1"/>
      <p:bldP spid="13" grpId="0" animBg="1"/>
      <p:bldP spid="12" grpId="0"/>
      <p:bldP spid="12" grpId="2"/>
      <p:bldP spid="14" grpId="0"/>
      <p:bldP spid="15"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x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3200" y="8382000"/>
            <a:ext cx="1371600" cy="1371600"/>
          </a:xfrm>
          <a:prstGeom prst="rect">
            <a:avLst/>
          </a:prstGeom>
        </p:spPr>
      </p:pic>
      <p:sp>
        <p:nvSpPr>
          <p:cNvPr id="4" name="1988 picto"/>
          <p:cNvSpPr/>
          <p:nvPr/>
        </p:nvSpPr>
        <p:spPr>
          <a:xfrm>
            <a:off x="1600200" y="2819400"/>
            <a:ext cx="4152900" cy="4152900"/>
          </a:xfrm>
          <a:prstGeom prst="ellipse">
            <a:avLst/>
          </a:prstGeom>
          <a:solidFill>
            <a:schemeClr val="bg1"/>
          </a:solidFill>
          <a:ln w="152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2015 picto"/>
          <p:cNvSpPr/>
          <p:nvPr/>
        </p:nvSpPr>
        <p:spPr>
          <a:xfrm>
            <a:off x="7272584" y="2590800"/>
            <a:ext cx="4610100" cy="4610100"/>
          </a:xfrm>
          <a:prstGeom prst="diamond">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1988"/>
          <p:cNvSpPr txBox="1"/>
          <p:nvPr/>
        </p:nvSpPr>
        <p:spPr>
          <a:xfrm>
            <a:off x="1018500" y="1093172"/>
            <a:ext cx="4633000" cy="1015663"/>
          </a:xfrm>
          <a:prstGeom prst="rect">
            <a:avLst/>
          </a:prstGeom>
          <a:noFill/>
        </p:spPr>
        <p:txBody>
          <a:bodyPr wrap="none" rtlCol="0">
            <a:spAutoFit/>
          </a:bodyPr>
          <a:lstStyle/>
          <a:p>
            <a:r>
              <a:rPr lang="en-US" sz="6000" dirty="0">
                <a:latin typeface="Century Gothic" panose="020B0502020202020204" pitchFamily="34" charset="0"/>
              </a:rPr>
              <a:t>WHMIS 1988</a:t>
            </a:r>
          </a:p>
        </p:txBody>
      </p:sp>
      <p:sp>
        <p:nvSpPr>
          <p:cNvPr id="7" name="2015"/>
          <p:cNvSpPr txBox="1"/>
          <p:nvPr/>
        </p:nvSpPr>
        <p:spPr>
          <a:xfrm>
            <a:off x="7266900" y="1093172"/>
            <a:ext cx="4633000" cy="1015663"/>
          </a:xfrm>
          <a:prstGeom prst="rect">
            <a:avLst/>
          </a:prstGeom>
          <a:noFill/>
        </p:spPr>
        <p:txBody>
          <a:bodyPr wrap="none" rtlCol="0">
            <a:spAutoFit/>
          </a:bodyPr>
          <a:lstStyle/>
          <a:p>
            <a:r>
              <a:rPr lang="en-US" sz="6000" dirty="0">
                <a:latin typeface="Century Gothic" panose="020B0502020202020204" pitchFamily="34" charset="0"/>
              </a:rPr>
              <a:t>WHMIS 2015</a:t>
            </a:r>
          </a:p>
        </p:txBody>
      </p:sp>
      <p:sp>
        <p:nvSpPr>
          <p:cNvPr id="8" name="1988 picto outline"/>
          <p:cNvSpPr/>
          <p:nvPr/>
        </p:nvSpPr>
        <p:spPr>
          <a:xfrm>
            <a:off x="1600200" y="2800350"/>
            <a:ext cx="4152900" cy="4152900"/>
          </a:xfrm>
          <a:prstGeom prst="ellipse">
            <a:avLst/>
          </a:prstGeom>
          <a:noFill/>
          <a:ln w="1524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2015 picto outline" hidden="1"/>
          <p:cNvSpPr/>
          <p:nvPr/>
        </p:nvSpPr>
        <p:spPr>
          <a:xfrm>
            <a:off x="7272584" y="2590800"/>
            <a:ext cx="4610100" cy="4610100"/>
          </a:xfrm>
          <a:prstGeom prst="diamond">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413255" y="2938045"/>
            <a:ext cx="6178294" cy="830997"/>
          </a:xfrm>
          <a:prstGeom prst="rect">
            <a:avLst/>
          </a:prstGeom>
          <a:noFill/>
        </p:spPr>
        <p:txBody>
          <a:bodyPr wrap="none" rtlCol="0">
            <a:spAutoFit/>
          </a:bodyPr>
          <a:lstStyle/>
          <a:p>
            <a:pPr algn="ctr"/>
            <a:r>
              <a:rPr lang="en-US" sz="4800" dirty="0">
                <a:latin typeface="Century Gothic" panose="020B0502020202020204" pitchFamily="34" charset="0"/>
              </a:rPr>
              <a:t>PRODUCT IDENTIFIER</a:t>
            </a:r>
          </a:p>
        </p:txBody>
      </p:sp>
      <p:sp>
        <p:nvSpPr>
          <p:cNvPr id="11" name="TextBox 10"/>
          <p:cNvSpPr txBox="1"/>
          <p:nvPr/>
        </p:nvSpPr>
        <p:spPr>
          <a:xfrm>
            <a:off x="4543371" y="5069473"/>
            <a:ext cx="3918060" cy="830997"/>
          </a:xfrm>
          <a:prstGeom prst="rect">
            <a:avLst/>
          </a:prstGeom>
          <a:noFill/>
        </p:spPr>
        <p:txBody>
          <a:bodyPr wrap="none" rtlCol="0">
            <a:spAutoFit/>
          </a:bodyPr>
          <a:lstStyle/>
          <a:p>
            <a:pPr algn="ctr"/>
            <a:r>
              <a:rPr lang="en-US" sz="4800" dirty="0">
                <a:latin typeface="Century Gothic" panose="020B0502020202020204" pitchFamily="34" charset="0"/>
              </a:rPr>
              <a:t>PICTOGRAM</a:t>
            </a:r>
          </a:p>
        </p:txBody>
      </p:sp>
      <p:sp>
        <p:nvSpPr>
          <p:cNvPr id="12" name="TextBox 11"/>
          <p:cNvSpPr txBox="1"/>
          <p:nvPr/>
        </p:nvSpPr>
        <p:spPr>
          <a:xfrm>
            <a:off x="3579966" y="7200900"/>
            <a:ext cx="5844870" cy="830997"/>
          </a:xfrm>
          <a:prstGeom prst="rect">
            <a:avLst/>
          </a:prstGeom>
          <a:noFill/>
        </p:spPr>
        <p:txBody>
          <a:bodyPr wrap="none" rtlCol="0">
            <a:spAutoFit/>
          </a:bodyPr>
          <a:lstStyle/>
          <a:p>
            <a:pPr algn="ctr"/>
            <a:r>
              <a:rPr lang="en-US" sz="4800" dirty="0">
                <a:latin typeface="Century Gothic" panose="020B0502020202020204" pitchFamily="34" charset="0"/>
              </a:rPr>
              <a:t>SUPPLIER IDENTIFIER</a:t>
            </a:r>
          </a:p>
        </p:txBody>
      </p:sp>
      <p:sp>
        <p:nvSpPr>
          <p:cNvPr id="15" name="TextBox 14"/>
          <p:cNvSpPr txBox="1"/>
          <p:nvPr/>
        </p:nvSpPr>
        <p:spPr>
          <a:xfrm>
            <a:off x="6037368" y="816173"/>
            <a:ext cx="930063" cy="1569660"/>
          </a:xfrm>
          <a:prstGeom prst="rect">
            <a:avLst/>
          </a:prstGeom>
          <a:noFill/>
        </p:spPr>
        <p:txBody>
          <a:bodyPr wrap="none" rtlCol="0">
            <a:spAutoFit/>
          </a:bodyPr>
          <a:lstStyle/>
          <a:p>
            <a:r>
              <a:rPr lang="en-US" sz="9600" dirty="0">
                <a:solidFill>
                  <a:srgbClr val="FF0000"/>
                </a:solidFill>
                <a:latin typeface="Century Gothic" panose="020B0502020202020204" pitchFamily="34" charset="0"/>
              </a:rPr>
              <a:t>+</a:t>
            </a:r>
          </a:p>
        </p:txBody>
      </p:sp>
    </p:spTree>
    <p:extLst>
      <p:ext uri="{BB962C8B-B14F-4D97-AF65-F5344CB8AC3E}">
        <p14:creationId xmlns:p14="http://schemas.microsoft.com/office/powerpoint/2010/main" val="1092765977"/>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whmis_howtoprotectyourself14.wav"/>
          </p:stSnd>
        </p:sndAc>
      </p:transition>
    </mc:Choice>
    <mc:Fallback xmlns="">
      <p:transition spd="slow">
        <p:sndAc>
          <p:stSnd>
            <p:snd r:embed="rId5" name="whmis_howtoprotectyourself14.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80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par>
                          <p:cTn id="8" fill="hold">
                            <p:stCondLst>
                              <p:cond delay="1800"/>
                            </p:stCondLst>
                            <p:childTnLst>
                              <p:par>
                                <p:cTn id="9" presetID="10" presetClass="exit" presetSubtype="0" fill="hold" grpId="1" nodeType="afterEffect">
                                  <p:stCondLst>
                                    <p:cond delay="80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par>
                          <p:cTn id="12" fill="hold">
                            <p:stCondLst>
                              <p:cond delay="3100"/>
                            </p:stCondLst>
                            <p:childTnLst>
                              <p:par>
                                <p:cTn id="13" presetID="26" presetClass="emph" presetSubtype="0" fill="hold" grpId="1" nodeType="afterEffect">
                                  <p:stCondLst>
                                    <p:cond delay="1100"/>
                                  </p:stCondLst>
                                  <p:childTnLst>
                                    <p:animEffect transition="out" filter="fade">
                                      <p:cBhvr>
                                        <p:cTn id="14" dur="500" tmFilter="0, 0; .2, .5; .8, .5; 1, 0"/>
                                        <p:tgtEl>
                                          <p:spTgt spid="5"/>
                                        </p:tgtEl>
                                      </p:cBhvr>
                                    </p:animEffect>
                                    <p:animScale>
                                      <p:cBhvr>
                                        <p:cTn id="15" dur="250" autoRev="1" fill="hold"/>
                                        <p:tgtEl>
                                          <p:spTgt spid="5"/>
                                        </p:tgtEl>
                                      </p:cBhvr>
                                      <p:by x="105000" y="105000"/>
                                    </p:animScale>
                                  </p:childTnLst>
                                </p:cTn>
                              </p:par>
                            </p:childTnLst>
                          </p:cTn>
                        </p:par>
                        <p:par>
                          <p:cTn id="16" fill="hold">
                            <p:stCondLst>
                              <p:cond delay="4700"/>
                            </p:stCondLst>
                            <p:childTnLst>
                              <p:par>
                                <p:cTn id="17" presetID="10" presetClass="exit" presetSubtype="0" fill="hold" grpId="0" nodeType="afterEffect">
                                  <p:stCondLst>
                                    <p:cond delay="280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10" presetClass="exit" presetSubtype="0" fill="hold" grpId="0" nodeType="withEffect">
                                  <p:stCondLst>
                                    <p:cond delay="280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par>
                          <p:cTn id="23" fill="hold">
                            <p:stCondLst>
                              <p:cond delay="80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8500"/>
                            </p:stCondLst>
                            <p:childTnLst>
                              <p:par>
                                <p:cTn id="28" presetID="10" presetClass="entr" presetSubtype="0" fill="hold" grpId="0" nodeType="afterEffect">
                                  <p:stCondLst>
                                    <p:cond delay="6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9600"/>
                            </p:stCondLst>
                            <p:childTnLst>
                              <p:par>
                                <p:cTn id="32" presetID="10" presetClass="entr" presetSubtype="0" fill="hold" grpId="0" nodeType="afterEffect">
                                  <p:stCondLst>
                                    <p:cond delay="4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10500"/>
                            </p:stCondLst>
                            <p:childTnLst>
                              <p:par>
                                <p:cTn id="36" presetID="10" presetClass="entr" presetSubtype="0" fill="hold" grpId="0" nodeType="afterEffect">
                                  <p:stCondLst>
                                    <p:cond delay="50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par>
                          <p:cTn id="39" fill="hold">
                            <p:stCondLst>
                              <p:cond delay="11500"/>
                            </p:stCondLst>
                            <p:childTnLst>
                              <p:par>
                                <p:cTn id="40" presetID="10" presetClass="entr" presetSubtype="0" fill="hold" nodeType="afterEffect">
                                  <p:stCondLst>
                                    <p:cond delay="260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grpId="0" nodeType="clickEffect">
                                  <p:stCondLst>
                                    <p:cond delay="0"/>
                                  </p:stCondLst>
                                  <p:childTnLst>
                                    <p:animEffect transition="out" filter="fade">
                                      <p:cBhvr>
                                        <p:cTn id="46" dur="500" tmFilter="0, 0; .2, .5; .8, .5; 1, 0"/>
                                        <p:tgtEl>
                                          <p:spTgt spid="9"/>
                                        </p:tgtEl>
                                      </p:cBhvr>
                                    </p:animEffect>
                                    <p:animScale>
                                      <p:cBhvr>
                                        <p:cTn id="4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8" grpId="0" animBg="1"/>
      <p:bldP spid="8" grpId="1" animBg="1"/>
      <p:bldP spid="9" grpId="0" animBg="1"/>
      <p:bldP spid="10" grpId="0"/>
      <p:bldP spid="11" grpId="0"/>
      <p:bldP spid="12"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x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3200" y="8382000"/>
            <a:ext cx="1371600" cy="1371600"/>
          </a:xfrm>
          <a:prstGeom prst="rect">
            <a:avLst/>
          </a:prstGeom>
        </p:spPr>
      </p:pic>
      <p:sp>
        <p:nvSpPr>
          <p:cNvPr id="4" name="TextBox 3"/>
          <p:cNvSpPr txBox="1"/>
          <p:nvPr/>
        </p:nvSpPr>
        <p:spPr>
          <a:xfrm>
            <a:off x="419100" y="2438400"/>
            <a:ext cx="12585700" cy="1323439"/>
          </a:xfrm>
          <a:prstGeom prst="rect">
            <a:avLst/>
          </a:prstGeom>
          <a:noFill/>
        </p:spPr>
        <p:txBody>
          <a:bodyPr wrap="square" rtlCol="0">
            <a:spAutoFit/>
          </a:bodyPr>
          <a:lstStyle/>
          <a:p>
            <a:pPr algn="ctr"/>
            <a:r>
              <a:rPr lang="en-US" sz="8000" dirty="0">
                <a:latin typeface="Century Gothic" panose="020B0502020202020204" pitchFamily="34" charset="0"/>
              </a:rPr>
              <a:t>SAFETY DATA SHEETS</a:t>
            </a:r>
          </a:p>
        </p:txBody>
      </p:sp>
      <p:sp>
        <p:nvSpPr>
          <p:cNvPr id="5" name="TextBox 4"/>
          <p:cNvSpPr txBox="1"/>
          <p:nvPr/>
        </p:nvSpPr>
        <p:spPr>
          <a:xfrm>
            <a:off x="2208596" y="1099572"/>
            <a:ext cx="8587607" cy="2677656"/>
          </a:xfrm>
          <a:prstGeom prst="rect">
            <a:avLst/>
          </a:prstGeom>
          <a:noFill/>
        </p:spPr>
        <p:txBody>
          <a:bodyPr wrap="none" rtlCol="0">
            <a:spAutoFit/>
          </a:bodyPr>
          <a:lstStyle/>
          <a:p>
            <a:pPr algn="ctr"/>
            <a:r>
              <a:rPr lang="en-US" sz="8800" dirty="0">
                <a:latin typeface="Century Gothic" panose="020B0502020202020204" pitchFamily="34" charset="0"/>
              </a:rPr>
              <a:t>9 sections </a:t>
            </a:r>
          </a:p>
          <a:p>
            <a:pPr algn="ctr"/>
            <a:r>
              <a:rPr lang="en-US" sz="8000" dirty="0">
                <a:solidFill>
                  <a:srgbClr val="FF0000"/>
                </a:solidFill>
                <a:latin typeface="Century Gothic" panose="020B0502020202020204" pitchFamily="34" charset="0"/>
              </a:rPr>
              <a:t>remain the same</a:t>
            </a:r>
          </a:p>
        </p:txBody>
      </p:sp>
      <p:sp>
        <p:nvSpPr>
          <p:cNvPr id="7" name="1988"/>
          <p:cNvSpPr txBox="1"/>
          <p:nvPr/>
        </p:nvSpPr>
        <p:spPr>
          <a:xfrm>
            <a:off x="1018500" y="1093172"/>
            <a:ext cx="4633000" cy="1015663"/>
          </a:xfrm>
          <a:prstGeom prst="rect">
            <a:avLst/>
          </a:prstGeom>
          <a:noFill/>
        </p:spPr>
        <p:txBody>
          <a:bodyPr wrap="none" rtlCol="0">
            <a:spAutoFit/>
          </a:bodyPr>
          <a:lstStyle/>
          <a:p>
            <a:r>
              <a:rPr lang="en-US" sz="6000" dirty="0">
                <a:latin typeface="Century Gothic" panose="020B0502020202020204" pitchFamily="34" charset="0"/>
              </a:rPr>
              <a:t>WHMIS 1988</a:t>
            </a:r>
          </a:p>
        </p:txBody>
      </p:sp>
      <p:sp>
        <p:nvSpPr>
          <p:cNvPr id="8" name="2015"/>
          <p:cNvSpPr txBox="1"/>
          <p:nvPr/>
        </p:nvSpPr>
        <p:spPr>
          <a:xfrm>
            <a:off x="7266900" y="1093172"/>
            <a:ext cx="4633000" cy="1015663"/>
          </a:xfrm>
          <a:prstGeom prst="rect">
            <a:avLst/>
          </a:prstGeom>
          <a:noFill/>
        </p:spPr>
        <p:txBody>
          <a:bodyPr wrap="none" rtlCol="0">
            <a:spAutoFit/>
          </a:bodyPr>
          <a:lstStyle/>
          <a:p>
            <a:r>
              <a:rPr lang="en-US" sz="6000" dirty="0">
                <a:latin typeface="Century Gothic" panose="020B0502020202020204" pitchFamily="34" charset="0"/>
              </a:rPr>
              <a:t>WHMIS 2015</a:t>
            </a:r>
          </a:p>
        </p:txBody>
      </p:sp>
      <p:sp>
        <p:nvSpPr>
          <p:cNvPr id="9" name="hazard"/>
          <p:cNvSpPr txBox="1"/>
          <p:nvPr/>
        </p:nvSpPr>
        <p:spPr>
          <a:xfrm>
            <a:off x="7095443" y="2638455"/>
            <a:ext cx="4982454" cy="584775"/>
          </a:xfrm>
          <a:prstGeom prst="rect">
            <a:avLst/>
          </a:prstGeom>
          <a:noFill/>
        </p:spPr>
        <p:txBody>
          <a:bodyPr wrap="none" rtlCol="0">
            <a:spAutoFit/>
          </a:bodyPr>
          <a:lstStyle/>
          <a:p>
            <a:r>
              <a:rPr lang="en-US" sz="3200" dirty="0">
                <a:latin typeface="Century Gothic" panose="020B0502020202020204" pitchFamily="34" charset="0"/>
              </a:rPr>
              <a:t>HAZARD IDENTIFICATION</a:t>
            </a:r>
          </a:p>
        </p:txBody>
      </p:sp>
      <p:sp>
        <p:nvSpPr>
          <p:cNvPr id="10" name="ecological"/>
          <p:cNvSpPr txBox="1"/>
          <p:nvPr/>
        </p:nvSpPr>
        <p:spPr>
          <a:xfrm>
            <a:off x="6666640" y="4164023"/>
            <a:ext cx="5840060" cy="584775"/>
          </a:xfrm>
          <a:prstGeom prst="rect">
            <a:avLst/>
          </a:prstGeom>
          <a:noFill/>
        </p:spPr>
        <p:txBody>
          <a:bodyPr wrap="none" rtlCol="0">
            <a:spAutoFit/>
          </a:bodyPr>
          <a:lstStyle/>
          <a:p>
            <a:r>
              <a:rPr lang="en-US" sz="3200" dirty="0">
                <a:latin typeface="Century Gothic" panose="020B0502020202020204" pitchFamily="34" charset="0"/>
              </a:rPr>
              <a:t>ECOLOGICAL INFORMATION</a:t>
            </a:r>
          </a:p>
        </p:txBody>
      </p:sp>
      <p:sp>
        <p:nvSpPr>
          <p:cNvPr id="11" name="transport"/>
          <p:cNvSpPr txBox="1"/>
          <p:nvPr/>
        </p:nvSpPr>
        <p:spPr>
          <a:xfrm>
            <a:off x="6903885" y="5689591"/>
            <a:ext cx="5365571" cy="584775"/>
          </a:xfrm>
          <a:prstGeom prst="rect">
            <a:avLst/>
          </a:prstGeom>
          <a:noFill/>
        </p:spPr>
        <p:txBody>
          <a:bodyPr wrap="none" rtlCol="0">
            <a:spAutoFit/>
          </a:bodyPr>
          <a:lstStyle/>
          <a:p>
            <a:r>
              <a:rPr lang="en-US" sz="3200" dirty="0">
                <a:latin typeface="Century Gothic" panose="020B0502020202020204" pitchFamily="34" charset="0"/>
              </a:rPr>
              <a:t>TRANSPORT INFORMATION</a:t>
            </a:r>
          </a:p>
        </p:txBody>
      </p:sp>
      <p:sp>
        <p:nvSpPr>
          <p:cNvPr id="12" name="regulatory"/>
          <p:cNvSpPr txBox="1"/>
          <p:nvPr/>
        </p:nvSpPr>
        <p:spPr>
          <a:xfrm>
            <a:off x="6666640" y="7215158"/>
            <a:ext cx="5718232" cy="584775"/>
          </a:xfrm>
          <a:prstGeom prst="rect">
            <a:avLst/>
          </a:prstGeom>
          <a:noFill/>
        </p:spPr>
        <p:txBody>
          <a:bodyPr wrap="none" rtlCol="0">
            <a:spAutoFit/>
          </a:bodyPr>
          <a:lstStyle/>
          <a:p>
            <a:r>
              <a:rPr lang="en-US" sz="3200" dirty="0">
                <a:latin typeface="Century Gothic" panose="020B0502020202020204" pitchFamily="34" charset="0"/>
              </a:rPr>
              <a:t>REGULATORY INFORMATION</a:t>
            </a:r>
          </a:p>
        </p:txBody>
      </p:sp>
      <p:sp>
        <p:nvSpPr>
          <p:cNvPr id="13" name="TextBox 12"/>
          <p:cNvSpPr txBox="1"/>
          <p:nvPr/>
        </p:nvSpPr>
        <p:spPr>
          <a:xfrm>
            <a:off x="2261494" y="5551091"/>
            <a:ext cx="8481809" cy="1446550"/>
          </a:xfrm>
          <a:prstGeom prst="rect">
            <a:avLst/>
          </a:prstGeom>
          <a:noFill/>
        </p:spPr>
        <p:txBody>
          <a:bodyPr wrap="none" rtlCol="0">
            <a:spAutoFit/>
          </a:bodyPr>
          <a:lstStyle/>
          <a:p>
            <a:pPr algn="ctr"/>
            <a:r>
              <a:rPr lang="en-US" sz="8800" dirty="0">
                <a:latin typeface="Century Gothic" panose="020B0502020202020204" pitchFamily="34" charset="0"/>
              </a:rPr>
              <a:t>4 </a:t>
            </a:r>
            <a:r>
              <a:rPr lang="en-US" sz="8800" dirty="0">
                <a:solidFill>
                  <a:schemeClr val="accent2"/>
                </a:solidFill>
                <a:latin typeface="Century Gothic" panose="020B0502020202020204" pitchFamily="34" charset="0"/>
              </a:rPr>
              <a:t>new </a:t>
            </a:r>
            <a:r>
              <a:rPr lang="en-US" sz="8800" dirty="0">
                <a:latin typeface="Century Gothic" panose="020B0502020202020204" pitchFamily="34" charset="0"/>
              </a:rPr>
              <a:t>sections</a:t>
            </a:r>
          </a:p>
        </p:txBody>
      </p:sp>
    </p:spTree>
    <p:extLst>
      <p:ext uri="{BB962C8B-B14F-4D97-AF65-F5344CB8AC3E}">
        <p14:creationId xmlns:p14="http://schemas.microsoft.com/office/powerpoint/2010/main" val="1988576661"/>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whmis_howtoprotectyourself15.wav"/>
          </p:stSnd>
        </p:sndAc>
      </p:transition>
    </mc:Choice>
    <mc:Fallback xmlns="">
      <p:transition spd="slow">
        <p:sndAc>
          <p:stSnd>
            <p:snd r:embed="rId5" name="whmis_howtoprotectyourself15.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2700"/>
                                  </p:stCondLst>
                                  <p:childTnLst>
                                    <p:animMotion origin="layout" path="M 4.02147E-6 -3.64583E-6 L 4.02147E-6 0.58008 " pathEditMode="relative" rAng="0" ptsTypes="AA">
                                      <p:cBhvr>
                                        <p:cTn id="6" dur="1000" fill="hold"/>
                                        <p:tgtEl>
                                          <p:spTgt spid="4"/>
                                        </p:tgtEl>
                                        <p:attrNameLst>
                                          <p:attrName>ppt_x</p:attrName>
                                          <p:attrName>ppt_y</p:attrName>
                                        </p:attrNameLst>
                                      </p:cBhvr>
                                      <p:rCtr x="0" y="29004"/>
                                    </p:animMotion>
                                  </p:childTnLst>
                                </p:cTn>
                              </p:par>
                            </p:childTnLst>
                          </p:cTn>
                        </p:par>
                        <p:par>
                          <p:cTn id="7" fill="hold">
                            <p:stCondLst>
                              <p:cond delay="3700"/>
                            </p:stCondLst>
                            <p:childTnLst>
                              <p:par>
                                <p:cTn id="8" presetID="10" presetClass="exit" presetSubtype="0" fill="hold" grpId="1" nodeType="after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par>
                          <p:cTn id="11" fill="hold">
                            <p:stCondLst>
                              <p:cond delay="42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4700"/>
                            </p:stCondLst>
                            <p:childTnLst>
                              <p:par>
                                <p:cTn id="16" presetID="10" presetClass="entr" presetSubtype="0" fill="hold" grpId="0" nodeType="afterEffect">
                                  <p:stCondLst>
                                    <p:cond delay="24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7600"/>
                            </p:stCondLst>
                            <p:childTnLst>
                              <p:par>
                                <p:cTn id="20" presetID="10" presetClass="exit" presetSubtype="0" fill="hold" grpId="1" nodeType="afterEffect">
                                  <p:stCondLst>
                                    <p:cond delay="220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10" presetClass="exit" presetSubtype="0" fill="hold" grpId="1" nodeType="withEffect">
                                  <p:stCondLst>
                                    <p:cond delay="220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par>
                          <p:cTn id="26" fill="hold">
                            <p:stCondLst>
                              <p:cond delay="103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p:stCondLst>
                              <p:cond delay="10800"/>
                            </p:stCondLst>
                            <p:childTnLst>
                              <p:par>
                                <p:cTn id="34" presetID="10" presetClass="entr" presetSubtype="0" fill="hold" grpId="0" nodeType="afterEffect">
                                  <p:stCondLst>
                                    <p:cond delay="100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par>
                          <p:cTn id="37" fill="hold">
                            <p:stCondLst>
                              <p:cond delay="12300"/>
                            </p:stCondLst>
                            <p:childTnLst>
                              <p:par>
                                <p:cTn id="38" presetID="10" presetClass="entr" presetSubtype="0" fill="hold" grpId="0" nodeType="afterEffect">
                                  <p:stCondLst>
                                    <p:cond delay="110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par>
                          <p:cTn id="41" fill="hold">
                            <p:stCondLst>
                              <p:cond delay="13900"/>
                            </p:stCondLst>
                            <p:childTnLst>
                              <p:par>
                                <p:cTn id="42" presetID="10" presetClass="entr" presetSubtype="0" fill="hold" grpId="0" nodeType="afterEffect">
                                  <p:stCondLst>
                                    <p:cond delay="100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par>
                          <p:cTn id="45" fill="hold">
                            <p:stCondLst>
                              <p:cond delay="15400"/>
                            </p:stCondLst>
                            <p:childTnLst>
                              <p:par>
                                <p:cTn id="46" presetID="10" presetClass="entr" presetSubtype="0" fill="hold" grpId="0" nodeType="afterEffect">
                                  <p:stCondLst>
                                    <p:cond delay="100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par>
                          <p:cTn id="49" fill="hold">
                            <p:stCondLst>
                              <p:cond delay="16900"/>
                            </p:stCondLst>
                            <p:childTnLst>
                              <p:par>
                                <p:cTn id="50" presetID="10" presetClass="entr" presetSubtype="0" fill="hold" nodeType="afterEffect">
                                  <p:stCondLst>
                                    <p:cond delay="90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7" grpId="0"/>
      <p:bldP spid="8" grpId="0"/>
      <p:bldP spid="9" grpId="0"/>
      <p:bldP spid="10" grpId="0"/>
      <p:bldP spid="11" grpId="0"/>
      <p:bldP spid="12" grpId="0"/>
      <p:bldP spid="13" grpId="0"/>
      <p:bldP spid="1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x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3200" y="8382000"/>
            <a:ext cx="1371600" cy="1371600"/>
          </a:xfrm>
          <a:prstGeom prst="rect">
            <a:avLst/>
          </a:prstGeom>
        </p:spPr>
      </p:pic>
      <p:sp>
        <p:nvSpPr>
          <p:cNvPr id="4" name="1988"/>
          <p:cNvSpPr txBox="1"/>
          <p:nvPr/>
        </p:nvSpPr>
        <p:spPr>
          <a:xfrm>
            <a:off x="1018500" y="1093172"/>
            <a:ext cx="4633000" cy="1015663"/>
          </a:xfrm>
          <a:prstGeom prst="rect">
            <a:avLst/>
          </a:prstGeom>
          <a:noFill/>
        </p:spPr>
        <p:txBody>
          <a:bodyPr wrap="none" rtlCol="0">
            <a:spAutoFit/>
          </a:bodyPr>
          <a:lstStyle/>
          <a:p>
            <a:r>
              <a:rPr lang="en-US" sz="6000" dirty="0">
                <a:latin typeface="Century Gothic" panose="020B0502020202020204" pitchFamily="34" charset="0"/>
              </a:rPr>
              <a:t>WHMIS 1988</a:t>
            </a:r>
          </a:p>
        </p:txBody>
      </p:sp>
      <p:sp>
        <p:nvSpPr>
          <p:cNvPr id="5" name="2015"/>
          <p:cNvSpPr txBox="1"/>
          <p:nvPr/>
        </p:nvSpPr>
        <p:spPr>
          <a:xfrm>
            <a:off x="7269480" y="1093172"/>
            <a:ext cx="4633000" cy="1015663"/>
          </a:xfrm>
          <a:prstGeom prst="rect">
            <a:avLst/>
          </a:prstGeom>
          <a:noFill/>
        </p:spPr>
        <p:txBody>
          <a:bodyPr wrap="none" rtlCol="0">
            <a:spAutoFit/>
          </a:bodyPr>
          <a:lstStyle/>
          <a:p>
            <a:r>
              <a:rPr lang="en-US" sz="6000" dirty="0">
                <a:latin typeface="Century Gothic" panose="020B0502020202020204" pitchFamily="34" charset="0"/>
              </a:rPr>
              <a:t>WHMIS 2015</a:t>
            </a:r>
          </a:p>
        </p:txBody>
      </p:sp>
      <p:sp>
        <p:nvSpPr>
          <p:cNvPr id="6" name="TextBox 5"/>
          <p:cNvSpPr txBox="1"/>
          <p:nvPr/>
        </p:nvSpPr>
        <p:spPr>
          <a:xfrm>
            <a:off x="466266" y="2705783"/>
            <a:ext cx="5737468" cy="646331"/>
          </a:xfrm>
          <a:prstGeom prst="rect">
            <a:avLst/>
          </a:prstGeom>
          <a:noFill/>
        </p:spPr>
        <p:txBody>
          <a:bodyPr wrap="none" rtlCol="0">
            <a:spAutoFit/>
          </a:bodyPr>
          <a:lstStyle/>
          <a:p>
            <a:r>
              <a:rPr lang="en-US" sz="3600" dirty="0">
                <a:latin typeface="Century Gothic" panose="020B0502020202020204" pitchFamily="34" charset="0"/>
              </a:rPr>
              <a:t>PREVENTATIVE MEASURES</a:t>
            </a:r>
          </a:p>
        </p:txBody>
      </p:sp>
      <p:sp>
        <p:nvSpPr>
          <p:cNvPr id="7" name="TextBox 6"/>
          <p:cNvSpPr txBox="1"/>
          <p:nvPr/>
        </p:nvSpPr>
        <p:spPr>
          <a:xfrm>
            <a:off x="6469581" y="2687415"/>
            <a:ext cx="6232796" cy="553998"/>
          </a:xfrm>
          <a:prstGeom prst="rect">
            <a:avLst/>
          </a:prstGeom>
          <a:noFill/>
        </p:spPr>
        <p:txBody>
          <a:bodyPr wrap="none" rtlCol="0">
            <a:spAutoFit/>
          </a:bodyPr>
          <a:lstStyle/>
          <a:p>
            <a:r>
              <a:rPr lang="en-US" sz="3000" dirty="0">
                <a:latin typeface="Century Gothic" panose="020B0502020202020204" pitchFamily="34" charset="0"/>
              </a:rPr>
              <a:t>ACCIDENTAL RELEASE MEASURES</a:t>
            </a:r>
          </a:p>
        </p:txBody>
      </p:sp>
      <p:sp>
        <p:nvSpPr>
          <p:cNvPr id="8" name="TextBox 7"/>
          <p:cNvSpPr txBox="1"/>
          <p:nvPr/>
        </p:nvSpPr>
        <p:spPr>
          <a:xfrm>
            <a:off x="7117996" y="3957683"/>
            <a:ext cx="5011308" cy="553998"/>
          </a:xfrm>
          <a:prstGeom prst="rect">
            <a:avLst/>
          </a:prstGeom>
          <a:noFill/>
        </p:spPr>
        <p:txBody>
          <a:bodyPr wrap="none" rtlCol="0">
            <a:spAutoFit/>
          </a:bodyPr>
          <a:lstStyle/>
          <a:p>
            <a:r>
              <a:rPr lang="en-US" sz="3000" dirty="0">
                <a:latin typeface="Century Gothic" panose="020B0502020202020204" pitchFamily="34" charset="0"/>
              </a:rPr>
              <a:t>HANDLING AND STORAGE</a:t>
            </a:r>
          </a:p>
        </p:txBody>
      </p:sp>
      <p:sp>
        <p:nvSpPr>
          <p:cNvPr id="9" name="TextBox 8"/>
          <p:cNvSpPr txBox="1"/>
          <p:nvPr/>
        </p:nvSpPr>
        <p:spPr>
          <a:xfrm>
            <a:off x="7344019" y="5227951"/>
            <a:ext cx="4584909" cy="1015663"/>
          </a:xfrm>
          <a:prstGeom prst="rect">
            <a:avLst/>
          </a:prstGeom>
          <a:noFill/>
        </p:spPr>
        <p:txBody>
          <a:bodyPr wrap="none" rtlCol="0">
            <a:spAutoFit/>
          </a:bodyPr>
          <a:lstStyle/>
          <a:p>
            <a:r>
              <a:rPr lang="en-US" sz="3000" dirty="0">
                <a:latin typeface="Century Gothic" panose="020B0502020202020204" pitchFamily="34" charset="0"/>
              </a:rPr>
              <a:t>EXPOSURE CONTROL/</a:t>
            </a:r>
          </a:p>
          <a:p>
            <a:r>
              <a:rPr lang="en-US" sz="3000" dirty="0">
                <a:latin typeface="Century Gothic" panose="020B0502020202020204" pitchFamily="34" charset="0"/>
              </a:rPr>
              <a:t>PERSONAL PROTECTION</a:t>
            </a:r>
          </a:p>
        </p:txBody>
      </p:sp>
      <p:sp>
        <p:nvSpPr>
          <p:cNvPr id="10" name="TextBox 9"/>
          <p:cNvSpPr txBox="1"/>
          <p:nvPr/>
        </p:nvSpPr>
        <p:spPr>
          <a:xfrm>
            <a:off x="6928841" y="6990662"/>
            <a:ext cx="5362365" cy="553998"/>
          </a:xfrm>
          <a:prstGeom prst="rect">
            <a:avLst/>
          </a:prstGeom>
          <a:noFill/>
        </p:spPr>
        <p:txBody>
          <a:bodyPr wrap="none" rtlCol="0">
            <a:spAutoFit/>
          </a:bodyPr>
          <a:lstStyle/>
          <a:p>
            <a:r>
              <a:rPr lang="en-US" sz="3000" dirty="0">
                <a:latin typeface="Century Gothic" panose="020B0502020202020204" pitchFamily="34" charset="0"/>
              </a:rPr>
              <a:t>DISPOSAL CONSIDERATIONS</a:t>
            </a:r>
          </a:p>
        </p:txBody>
      </p:sp>
      <p:sp>
        <p:nvSpPr>
          <p:cNvPr id="11" name="TextBox 10"/>
          <p:cNvSpPr txBox="1"/>
          <p:nvPr/>
        </p:nvSpPr>
        <p:spPr>
          <a:xfrm>
            <a:off x="608132" y="4442496"/>
            <a:ext cx="5043368" cy="769441"/>
          </a:xfrm>
          <a:prstGeom prst="rect">
            <a:avLst/>
          </a:prstGeom>
          <a:noFill/>
        </p:spPr>
        <p:txBody>
          <a:bodyPr wrap="none" rtlCol="0">
            <a:spAutoFit/>
          </a:bodyPr>
          <a:lstStyle/>
          <a:p>
            <a:r>
              <a:rPr lang="en-US" sz="4400" dirty="0">
                <a:solidFill>
                  <a:schemeClr val="accent2"/>
                </a:solidFill>
                <a:latin typeface="Century Gothic" panose="020B0502020202020204" pitchFamily="34" charset="0"/>
              </a:rPr>
              <a:t>WHEN PRACTICAL</a:t>
            </a:r>
          </a:p>
        </p:txBody>
      </p:sp>
      <p:sp>
        <p:nvSpPr>
          <p:cNvPr id="12" name="TextBox 11"/>
          <p:cNvSpPr txBox="1"/>
          <p:nvPr/>
        </p:nvSpPr>
        <p:spPr>
          <a:xfrm>
            <a:off x="7380087" y="4442497"/>
            <a:ext cx="4411785" cy="769441"/>
          </a:xfrm>
          <a:prstGeom prst="rect">
            <a:avLst/>
          </a:prstGeom>
          <a:noFill/>
        </p:spPr>
        <p:txBody>
          <a:bodyPr wrap="none" rtlCol="0">
            <a:spAutoFit/>
          </a:bodyPr>
          <a:lstStyle/>
          <a:p>
            <a:r>
              <a:rPr lang="en-US" sz="4400" dirty="0">
                <a:solidFill>
                  <a:schemeClr val="accent1"/>
                </a:solidFill>
                <a:latin typeface="Century Gothic" panose="020B0502020202020204" pitchFamily="34" charset="0"/>
              </a:rPr>
              <a:t>WITHIN 90 DAYS</a:t>
            </a:r>
          </a:p>
        </p:txBody>
      </p:sp>
      <p:cxnSp>
        <p:nvCxnSpPr>
          <p:cNvPr id="14" name="Straight Arrow Connector 13"/>
          <p:cNvCxnSpPr/>
          <p:nvPr/>
        </p:nvCxnSpPr>
        <p:spPr>
          <a:xfrm>
            <a:off x="5651500" y="4876800"/>
            <a:ext cx="1728587" cy="0"/>
          </a:xfrm>
          <a:prstGeom prst="straightConnector1">
            <a:avLst/>
          </a:prstGeom>
          <a:ln w="1524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221798"/>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whmis_howtoprotectyourself16.wav"/>
          </p:stSnd>
        </p:sndAc>
      </p:transition>
    </mc:Choice>
    <mc:Fallback xmlns="">
      <p:transition spd="slow">
        <p:sndAc>
          <p:stSnd>
            <p:snd r:embed="rId5" name="whmis_howtoprotectyourself16.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3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3800"/>
                            </p:stCondLst>
                            <p:childTnLst>
                              <p:par>
                                <p:cTn id="9" presetID="10" presetClass="entr" presetSubtype="0" fill="hold" grpId="0" nodeType="afterEffect">
                                  <p:stCondLst>
                                    <p:cond delay="4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xit" presetSubtype="0" fill="hold" grpId="2" nodeType="withEffect">
                                  <p:stCondLst>
                                    <p:cond delay="450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par>
                          <p:cTn id="15" fill="hold">
                            <p:stCondLst>
                              <p:cond delay="8800"/>
                            </p:stCondLst>
                            <p:childTnLst>
                              <p:par>
                                <p:cTn id="16" presetID="10" presetClass="entr" presetSubtype="0" fill="hold" grpId="0" nodeType="afterEffect">
                                  <p:stCondLst>
                                    <p:cond delay="13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0600"/>
                            </p:stCondLst>
                            <p:childTnLst>
                              <p:par>
                                <p:cTn id="20" presetID="10" presetClass="entr" presetSubtype="0" fill="hold" grpId="0" nodeType="afterEffect">
                                  <p:stCondLst>
                                    <p:cond delay="7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par>
                          <p:cTn id="23" fill="hold">
                            <p:stCondLst>
                              <p:cond delay="11800"/>
                            </p:stCondLst>
                            <p:childTnLst>
                              <p:par>
                                <p:cTn id="24" presetID="10" presetClass="entr" presetSubtype="0" fill="hold" grpId="0" nodeType="afterEffect">
                                  <p:stCondLst>
                                    <p:cond delay="21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14400"/>
                            </p:stCondLst>
                            <p:childTnLst>
                              <p:par>
                                <p:cTn id="28" presetID="10" presetClass="exit" presetSubtype="0" fill="hold" grpId="1" nodeType="afterEffect">
                                  <p:stCondLst>
                                    <p:cond delay="410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xit" presetSubtype="0" fill="hold" grpId="1" nodeType="withEffect">
                                  <p:stCondLst>
                                    <p:cond delay="410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10" presetClass="exit" presetSubtype="0" fill="hold" grpId="1" nodeType="withEffect">
                                  <p:stCondLst>
                                    <p:cond delay="410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10" presetClass="exit" presetSubtype="0" fill="hold" grpId="1" nodeType="withEffect">
                                  <p:stCondLst>
                                    <p:cond delay="410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par>
                                <p:cTn id="40" presetID="10" presetClass="exit" presetSubtype="0" fill="hold" grpId="1" nodeType="withEffect">
                                  <p:stCondLst>
                                    <p:cond delay="410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par>
                          <p:cTn id="43" fill="hold">
                            <p:stCondLst>
                              <p:cond delay="19000"/>
                            </p:stCondLst>
                            <p:childTnLst>
                              <p:par>
                                <p:cTn id="44" presetID="10" presetClass="entr" presetSubtype="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par>
                          <p:cTn id="47" fill="hold">
                            <p:stCondLst>
                              <p:cond delay="19500"/>
                            </p:stCondLst>
                            <p:childTnLst>
                              <p:par>
                                <p:cTn id="48" presetID="22" presetClass="entr" presetSubtype="8" fill="hold" nodeType="afterEffect">
                                  <p:stCondLst>
                                    <p:cond delay="160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par>
                          <p:cTn id="51" fill="hold">
                            <p:stCondLst>
                              <p:cond delay="21600"/>
                            </p:stCondLst>
                            <p:childTnLst>
                              <p:par>
                                <p:cTn id="52" presetID="10" presetClass="entr" presetSubtype="0"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par>
                          <p:cTn id="55" fill="hold">
                            <p:stCondLst>
                              <p:cond delay="22100"/>
                            </p:stCondLst>
                            <p:childTnLst>
                              <p:par>
                                <p:cTn id="56" presetID="10" presetClass="entr" presetSubtype="0" fill="hold" nodeType="afterEffect">
                                  <p:stCondLst>
                                    <p:cond delay="190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8" grpId="0"/>
      <p:bldP spid="8" grpId="1"/>
      <p:bldP spid="9" grpId="0"/>
      <p:bldP spid="9" grpId="1"/>
      <p:bldP spid="10" grpId="0"/>
      <p:bldP spid="10" grpId="1"/>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x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3200" y="8382000"/>
            <a:ext cx="1371600" cy="1371600"/>
          </a:xfrm>
          <a:prstGeom prst="rect">
            <a:avLst/>
          </a:prstGeom>
        </p:spPr>
      </p:pic>
      <p:pic>
        <p:nvPicPr>
          <p:cNvPr id="4" name="sd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0621" y="3049081"/>
            <a:ext cx="3908301" cy="3629137"/>
          </a:xfrm>
          <a:prstGeom prst="rect">
            <a:avLst/>
          </a:prstGeom>
        </p:spPr>
      </p:pic>
      <p:pic>
        <p:nvPicPr>
          <p:cNvPr id="5" name="label"/>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5541" y="2902699"/>
            <a:ext cx="3030559" cy="3921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ogra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7650" y="3158156"/>
            <a:ext cx="3673370" cy="3410987"/>
          </a:xfrm>
          <a:prstGeom prst="rect">
            <a:avLst/>
          </a:prstGeom>
        </p:spPr>
      </p:pic>
      <p:sp>
        <p:nvSpPr>
          <p:cNvPr id="8" name="1988"/>
          <p:cNvSpPr txBox="1"/>
          <p:nvPr/>
        </p:nvSpPr>
        <p:spPr>
          <a:xfrm>
            <a:off x="3428983" y="970535"/>
            <a:ext cx="6115777" cy="1323439"/>
          </a:xfrm>
          <a:prstGeom prst="rect">
            <a:avLst/>
          </a:prstGeom>
          <a:noFill/>
        </p:spPr>
        <p:txBody>
          <a:bodyPr wrap="none" rtlCol="0">
            <a:spAutoFit/>
          </a:bodyPr>
          <a:lstStyle/>
          <a:p>
            <a:r>
              <a:rPr lang="en-US" sz="8000" dirty="0">
                <a:solidFill>
                  <a:schemeClr val="accent2"/>
                </a:solidFill>
                <a:latin typeface="Century Gothic" panose="020B0502020202020204" pitchFamily="34" charset="0"/>
              </a:rPr>
              <a:t>WHMIS 1988</a:t>
            </a:r>
          </a:p>
        </p:txBody>
      </p:sp>
      <p:sp>
        <p:nvSpPr>
          <p:cNvPr id="9" name="2015"/>
          <p:cNvSpPr txBox="1"/>
          <p:nvPr/>
        </p:nvSpPr>
        <p:spPr>
          <a:xfrm>
            <a:off x="3428983" y="7523735"/>
            <a:ext cx="6115777" cy="1323439"/>
          </a:xfrm>
          <a:prstGeom prst="rect">
            <a:avLst/>
          </a:prstGeom>
          <a:noFill/>
        </p:spPr>
        <p:txBody>
          <a:bodyPr wrap="none" rtlCol="0">
            <a:spAutoFit/>
          </a:bodyPr>
          <a:lstStyle/>
          <a:p>
            <a:r>
              <a:rPr lang="en-US" sz="8000" dirty="0">
                <a:solidFill>
                  <a:schemeClr val="accent1"/>
                </a:solidFill>
                <a:latin typeface="Century Gothic" panose="020B0502020202020204" pitchFamily="34" charset="0"/>
              </a:rPr>
              <a:t>WHMIS 2015</a:t>
            </a:r>
          </a:p>
        </p:txBody>
      </p:sp>
    </p:spTree>
    <p:extLst>
      <p:ext uri="{BB962C8B-B14F-4D97-AF65-F5344CB8AC3E}">
        <p14:creationId xmlns:p14="http://schemas.microsoft.com/office/powerpoint/2010/main" val="3071003065"/>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whmis_finalword17.wav"/>
          </p:stSnd>
        </p:sndAc>
      </p:transition>
    </mc:Choice>
    <mc:Fallback xmlns="">
      <p:transition spd="slow">
        <p:sndAc>
          <p:stSnd>
            <p:snd r:embed="rId8" name="whmis_finalword17.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80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par>
                          <p:cTn id="8" fill="hold">
                            <p:stCondLst>
                              <p:cond delay="1300"/>
                            </p:stCondLst>
                            <p:childTnLst>
                              <p:par>
                                <p:cTn id="9" presetID="26" presetClass="emph" presetSubtype="0" fill="hold" nodeType="afterEffect">
                                  <p:stCondLst>
                                    <p:cond delay="200"/>
                                  </p:stCondLst>
                                  <p:childTnLst>
                                    <p:animEffect transition="out" filter="fade">
                                      <p:cBhvr>
                                        <p:cTn id="10" dur="500" tmFilter="0, 0; .2, .5; .8, .5; 1, 0"/>
                                        <p:tgtEl>
                                          <p:spTgt spid="5"/>
                                        </p:tgtEl>
                                      </p:cBhvr>
                                    </p:animEffect>
                                    <p:animScale>
                                      <p:cBhvr>
                                        <p:cTn id="11" dur="250" autoRev="1" fill="hold"/>
                                        <p:tgtEl>
                                          <p:spTgt spid="5"/>
                                        </p:tgtEl>
                                      </p:cBhvr>
                                      <p:by x="105000" y="105000"/>
                                    </p:animScale>
                                  </p:childTnLst>
                                </p:cTn>
                              </p:par>
                            </p:childTnLst>
                          </p:cTn>
                        </p:par>
                        <p:par>
                          <p:cTn id="12" fill="hold">
                            <p:stCondLst>
                              <p:cond delay="2000"/>
                            </p:stCondLst>
                            <p:childTnLst>
                              <p:par>
                                <p:cTn id="13" presetID="26" presetClass="emph" presetSubtype="0" fill="hold" nodeType="afterEffect">
                                  <p:stCondLst>
                                    <p:cond delay="100"/>
                                  </p:stCondLst>
                                  <p:childTnLst>
                                    <p:animEffect transition="out" filter="fade">
                                      <p:cBhvr>
                                        <p:cTn id="14" dur="500" tmFilter="0, 0; .2, .5; .8, .5; 1, 0"/>
                                        <p:tgtEl>
                                          <p:spTgt spid="4"/>
                                        </p:tgtEl>
                                      </p:cBhvr>
                                    </p:animEffect>
                                    <p:animScale>
                                      <p:cBhvr>
                                        <p:cTn id="15" dur="250" autoRev="1" fill="hold"/>
                                        <p:tgtEl>
                                          <p:spTgt spid="4"/>
                                        </p:tgtEl>
                                      </p:cBhvr>
                                      <p:by x="105000" y="105000"/>
                                    </p:animScale>
                                  </p:childTnLst>
                                </p:cTn>
                              </p:par>
                            </p:childTnLst>
                          </p:cTn>
                        </p:par>
                        <p:par>
                          <p:cTn id="16" fill="hold">
                            <p:stCondLst>
                              <p:cond delay="2600"/>
                            </p:stCondLst>
                            <p:childTnLst>
                              <p:par>
                                <p:cTn id="17" presetID="10" presetClass="entr" presetSubtype="0" fill="hold" grpId="0" nodeType="afterEffect">
                                  <p:stCondLst>
                                    <p:cond delay="31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6200"/>
                            </p:stCondLst>
                            <p:childTnLst>
                              <p:par>
                                <p:cTn id="21" presetID="10" presetClass="entr" presetSubtype="0" fill="hold" grpId="0" nodeType="afterEffect">
                                  <p:stCondLst>
                                    <p:cond delay="16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8300"/>
                            </p:stCondLst>
                            <p:childTnLst>
                              <p:par>
                                <p:cTn id="25" presetID="10" presetClass="entr" presetSubtype="0" fill="hold" nodeType="afterEffect">
                                  <p:stCondLst>
                                    <p:cond delay="39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ctrTitle" idx="4294967295"/>
          </p:nvPr>
        </p:nvSpPr>
        <p:spPr>
          <a:xfrm>
            <a:off x="974725" y="5064125"/>
            <a:ext cx="11055350" cy="892175"/>
          </a:xfrm>
        </p:spPr>
        <p:txBody>
          <a:bodyPr/>
          <a:lstStyle/>
          <a:p>
            <a:pPr eaLnBrk="1" hangingPunct="1">
              <a:defRPr/>
            </a:pPr>
            <a:r>
              <a:rPr lang="en-US" sz="3600" b="1" dirty="0">
                <a:solidFill>
                  <a:schemeClr val="tx1">
                    <a:lumMod val="85000"/>
                    <a:lumOff val="15000"/>
                  </a:schemeClr>
                </a:solidFill>
              </a:rPr>
              <a:t>End of Presentation</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54475" y="4286250"/>
            <a:ext cx="5259388"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000">
    <p:sndAc>
      <p:stSnd>
        <p:snd r:embed="rId3" name="SafetySmart Intro.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700"/>
                                        <p:tgtEl>
                                          <p:spTgt spid="3"/>
                                        </p:tgtEl>
                                      </p:cBhvr>
                                    </p:animEffect>
                                  </p:childTnLst>
                                </p:cTn>
                              </p:par>
                            </p:childTnLst>
                          </p:cTn>
                        </p:par>
                        <p:par>
                          <p:cTn id="8" fill="hold" nodeType="afterGroup">
                            <p:stCondLst>
                              <p:cond delay="1700"/>
                            </p:stCondLst>
                            <p:childTnLst>
                              <p:par>
                                <p:cTn id="9" presetID="1"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g"/>
          <p:cNvSpPr/>
          <p:nvPr/>
        </p:nvSpPr>
        <p:spPr>
          <a:xfrm>
            <a:off x="0" y="0"/>
            <a:ext cx="13004800" cy="975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bg"/>
          <p:cNvSpPr/>
          <p:nvPr/>
        </p:nvSpPr>
        <p:spPr>
          <a:xfrm>
            <a:off x="0" y="3148608"/>
            <a:ext cx="13004800" cy="32403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146" name="Title"/>
          <p:cNvSpPr>
            <a:spLocks noGrp="1" noChangeArrowheads="1"/>
          </p:cNvSpPr>
          <p:nvPr>
            <p:ph type="title" idx="4294967295"/>
          </p:nvPr>
        </p:nvSpPr>
        <p:spPr>
          <a:xfrm>
            <a:off x="346075" y="3508375"/>
            <a:ext cx="12312650" cy="2357438"/>
          </a:xfrm>
        </p:spPr>
        <p:txBody>
          <a:bodyPr/>
          <a:lstStyle/>
          <a:p>
            <a:r>
              <a:rPr lang="en-US" sz="7200" b="1" dirty="0">
                <a:solidFill>
                  <a:schemeClr val="bg1"/>
                </a:solidFill>
              </a:rPr>
              <a:t>WHMIS CHANGES: </a:t>
            </a:r>
            <a:br>
              <a:rPr lang="en-US" sz="7200" b="1" dirty="0">
                <a:solidFill>
                  <a:schemeClr val="bg1"/>
                </a:solidFill>
              </a:rPr>
            </a:br>
            <a:r>
              <a:rPr lang="en-US" sz="7200" b="1" dirty="0">
                <a:solidFill>
                  <a:schemeClr val="bg1"/>
                </a:solidFill>
              </a:rPr>
              <a:t>1988 TO 2015</a:t>
            </a:r>
          </a:p>
        </p:txBody>
      </p:sp>
      <p:pic>
        <p:nvPicPr>
          <p:cNvPr id="5" name="Nex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3200" y="8382000"/>
            <a:ext cx="1371600" cy="1371600"/>
          </a:xfrm>
          <a:prstGeom prst="rect">
            <a:avLst/>
          </a:prstGeom>
        </p:spPr>
      </p:pic>
    </p:spTree>
  </p:cSld>
  <p:clrMapOvr>
    <a:masterClrMapping/>
  </p:clrMapOvr>
  <p:transition>
    <p:sndAc>
      <p:stSnd>
        <p:snd r:embed="rId3" name="whmis_title2.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ex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3200" y="8382000"/>
            <a:ext cx="1371600" cy="1371600"/>
          </a:xfrm>
          <a:prstGeom prst="rect">
            <a:avLst/>
          </a:prstGeom>
        </p:spPr>
      </p:pic>
      <p:sp>
        <p:nvSpPr>
          <p:cNvPr id="3" name="workplace text"/>
          <p:cNvSpPr txBox="1"/>
          <p:nvPr/>
        </p:nvSpPr>
        <p:spPr>
          <a:xfrm>
            <a:off x="-23909" y="4283452"/>
            <a:ext cx="13004800" cy="2686761"/>
          </a:xfrm>
          <a:prstGeom prst="rect">
            <a:avLst/>
          </a:prstGeom>
          <a:noFill/>
        </p:spPr>
        <p:txBody>
          <a:bodyPr wrap="square" rtlCol="0">
            <a:spAutoFit/>
          </a:bodyPr>
          <a:lstStyle/>
          <a:p>
            <a:pPr algn="ctr">
              <a:lnSpc>
                <a:spcPct val="150000"/>
              </a:lnSpc>
            </a:pPr>
            <a:r>
              <a:rPr lang="en-US" sz="6000" dirty="0">
                <a:latin typeface="Century Gothic" panose="020B0502020202020204" pitchFamily="34" charset="0"/>
              </a:rPr>
              <a:t>Workplace Hazardous Materials Information System</a:t>
            </a:r>
          </a:p>
        </p:txBody>
      </p:sp>
      <p:sp>
        <p:nvSpPr>
          <p:cNvPr id="4" name="WHMIS"/>
          <p:cNvSpPr txBox="1"/>
          <p:nvPr/>
        </p:nvSpPr>
        <p:spPr>
          <a:xfrm>
            <a:off x="1197041" y="2713792"/>
            <a:ext cx="5028941" cy="1862048"/>
          </a:xfrm>
          <a:prstGeom prst="rect">
            <a:avLst/>
          </a:prstGeom>
          <a:noFill/>
        </p:spPr>
        <p:txBody>
          <a:bodyPr wrap="none" rtlCol="0">
            <a:spAutoFit/>
          </a:bodyPr>
          <a:lstStyle/>
          <a:p>
            <a:r>
              <a:rPr lang="en-US" sz="11500" dirty="0">
                <a:latin typeface="Century Gothic" panose="020B0502020202020204" pitchFamily="34" charset="0"/>
              </a:rPr>
              <a:t>WHMIS</a:t>
            </a:r>
          </a:p>
        </p:txBody>
      </p:sp>
      <p:sp>
        <p:nvSpPr>
          <p:cNvPr id="6" name="1988"/>
          <p:cNvSpPr txBox="1"/>
          <p:nvPr/>
        </p:nvSpPr>
        <p:spPr>
          <a:xfrm>
            <a:off x="6731000" y="2713792"/>
            <a:ext cx="3454792" cy="1862048"/>
          </a:xfrm>
          <a:prstGeom prst="rect">
            <a:avLst/>
          </a:prstGeom>
          <a:noFill/>
        </p:spPr>
        <p:txBody>
          <a:bodyPr wrap="none" rtlCol="0">
            <a:spAutoFit/>
          </a:bodyPr>
          <a:lstStyle/>
          <a:p>
            <a:r>
              <a:rPr lang="en-US" sz="11500" dirty="0">
                <a:solidFill>
                  <a:schemeClr val="accent2"/>
                </a:solidFill>
                <a:latin typeface="Century Gothic" panose="020B0502020202020204" pitchFamily="34" charset="0"/>
              </a:rPr>
              <a:t>1988</a:t>
            </a:r>
          </a:p>
        </p:txBody>
      </p:sp>
      <p:sp>
        <p:nvSpPr>
          <p:cNvPr id="7" name="2015"/>
          <p:cNvSpPr txBox="1"/>
          <p:nvPr/>
        </p:nvSpPr>
        <p:spPr>
          <a:xfrm>
            <a:off x="6731000" y="2703434"/>
            <a:ext cx="3454792" cy="1862048"/>
          </a:xfrm>
          <a:prstGeom prst="rect">
            <a:avLst/>
          </a:prstGeom>
          <a:noFill/>
        </p:spPr>
        <p:txBody>
          <a:bodyPr wrap="none" rtlCol="0">
            <a:spAutoFit/>
          </a:bodyPr>
          <a:lstStyle/>
          <a:p>
            <a:r>
              <a:rPr lang="en-US" sz="11500" dirty="0">
                <a:solidFill>
                  <a:schemeClr val="accent1"/>
                </a:solidFill>
                <a:latin typeface="Century Gothic" panose="020B0502020202020204" pitchFamily="34" charset="0"/>
              </a:rPr>
              <a:t>2015</a:t>
            </a:r>
          </a:p>
        </p:txBody>
      </p:sp>
      <p:sp>
        <p:nvSpPr>
          <p:cNvPr id="8" name="TextBox 7"/>
          <p:cNvSpPr txBox="1"/>
          <p:nvPr/>
        </p:nvSpPr>
        <p:spPr>
          <a:xfrm>
            <a:off x="685800" y="4289552"/>
            <a:ext cx="11614150" cy="2686761"/>
          </a:xfrm>
          <a:prstGeom prst="rect">
            <a:avLst/>
          </a:prstGeom>
          <a:noFill/>
        </p:spPr>
        <p:txBody>
          <a:bodyPr wrap="square" rtlCol="0">
            <a:spAutoFit/>
          </a:bodyPr>
          <a:lstStyle/>
          <a:p>
            <a:pPr algn="ctr">
              <a:lnSpc>
                <a:spcPct val="150000"/>
              </a:lnSpc>
            </a:pPr>
            <a:r>
              <a:rPr lang="en-US" sz="6000" dirty="0">
                <a:latin typeface="Century Gothic" panose="020B0502020202020204" pitchFamily="34" charset="0"/>
                <a:ea typeface="Droid Serif" panose="02020600060500020200" pitchFamily="18" charset="0"/>
                <a:cs typeface="Droid Serif" panose="02020600060500020200" pitchFamily="18" charset="0"/>
              </a:rPr>
              <a:t>Global Standards for Hazard Communication</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2491" y="1369352"/>
            <a:ext cx="4572000" cy="1222218"/>
          </a:xfrm>
          <a:prstGeom prst="rect">
            <a:avLst/>
          </a:prstGeom>
        </p:spPr>
      </p:pic>
    </p:spTree>
    <p:extLst>
      <p:ext uri="{BB962C8B-B14F-4D97-AF65-F5344CB8AC3E}">
        <p14:creationId xmlns:p14="http://schemas.microsoft.com/office/powerpoint/2010/main" val="3309079490"/>
      </p:ext>
    </p:extLst>
  </p:cSld>
  <p:clrMapOvr>
    <a:masterClrMapping/>
  </p:clrMapOvr>
  <p:transition>
    <p:sndAc>
      <p:stSnd>
        <p:snd r:embed="rId3" name="whmis_intro3.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20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bg2"/>
                                            </p:clrVal>
                                          </p:val>
                                        </p:tav>
                                        <p:tav tm="50000">
                                          <p:val>
                                            <p:clrVal>
                                              <a:schemeClr val="tx1"/>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par>
                          <p:cTn id="10" fill="hold">
                            <p:stCondLst>
                              <p:cond delay="2000"/>
                            </p:stCondLst>
                            <p:childTnLst>
                              <p:par>
                                <p:cTn id="11" presetID="10" presetClass="entr" presetSubtype="0" fill="hold" grpId="0" nodeType="afterEffect">
                                  <p:stCondLst>
                                    <p:cond delay="11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3600"/>
                            </p:stCondLst>
                            <p:childTnLst>
                              <p:par>
                                <p:cTn id="15" presetID="10" presetClass="entr" presetSubtype="0" fill="hold" grpId="0" nodeType="afterEffect">
                                  <p:stCondLst>
                                    <p:cond delay="11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5200"/>
                            </p:stCondLst>
                            <p:childTnLst>
                              <p:par>
                                <p:cTn id="19" presetID="17" presetClass="exit" presetSubtype="10" fill="hold" grpId="1" nodeType="afterEffect">
                                  <p:stCondLst>
                                    <p:cond delay="2300"/>
                                  </p:stCondLst>
                                  <p:childTnLst>
                                    <p:anim calcmode="lin" valueType="num">
                                      <p:cBhvr>
                                        <p:cTn id="20" dur="500"/>
                                        <p:tgtEl>
                                          <p:spTgt spid="6"/>
                                        </p:tgtEl>
                                        <p:attrNameLst>
                                          <p:attrName>ppt_w</p:attrName>
                                        </p:attrNameLst>
                                      </p:cBhvr>
                                      <p:tavLst>
                                        <p:tav tm="0">
                                          <p:val>
                                            <p:strVal val="ppt_w"/>
                                          </p:val>
                                        </p:tav>
                                        <p:tav tm="100000">
                                          <p:val>
                                            <p:fltVal val="0"/>
                                          </p:val>
                                        </p:tav>
                                      </p:tavLst>
                                    </p:anim>
                                    <p:anim calcmode="lin" valueType="num">
                                      <p:cBhvr>
                                        <p:cTn id="21" dur="500"/>
                                        <p:tgtEl>
                                          <p:spTgt spid="6"/>
                                        </p:tgtEl>
                                        <p:attrNameLst>
                                          <p:attrName>ppt_h</p:attrName>
                                        </p:attrNameLst>
                                      </p:cBhvr>
                                      <p:tavLst>
                                        <p:tav tm="0">
                                          <p:val>
                                            <p:strVal val="ppt_h"/>
                                          </p:val>
                                        </p:tav>
                                        <p:tav tm="100000">
                                          <p:val>
                                            <p:strVal val="ppt_h"/>
                                          </p:val>
                                        </p:tav>
                                      </p:tavLst>
                                    </p:anim>
                                    <p:set>
                                      <p:cBhvr>
                                        <p:cTn id="22" dur="1" fill="hold">
                                          <p:stCondLst>
                                            <p:cond delay="499"/>
                                          </p:stCondLst>
                                        </p:cTn>
                                        <p:tgtEl>
                                          <p:spTgt spid="6"/>
                                        </p:tgtEl>
                                        <p:attrNameLst>
                                          <p:attrName>style.visibility</p:attrName>
                                        </p:attrNameLst>
                                      </p:cBhvr>
                                      <p:to>
                                        <p:strVal val="hidden"/>
                                      </p:to>
                                    </p:set>
                                  </p:childTnLst>
                                </p:cTn>
                              </p:par>
                            </p:childTnLst>
                          </p:cTn>
                        </p:par>
                        <p:par>
                          <p:cTn id="23" fill="hold">
                            <p:stCondLst>
                              <p:cond delay="8000"/>
                            </p:stCondLst>
                            <p:childTnLst>
                              <p:par>
                                <p:cTn id="24" presetID="17" presetClass="entr" presetSubtype="1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strVal val="#ppt_h"/>
                                          </p:val>
                                        </p:tav>
                                        <p:tav tm="100000">
                                          <p:val>
                                            <p:strVal val="#ppt_h"/>
                                          </p:val>
                                        </p:tav>
                                      </p:tavLst>
                                    </p:anim>
                                  </p:childTnLst>
                                </p:cTn>
                              </p:par>
                            </p:childTnLst>
                          </p:cTn>
                        </p:par>
                        <p:par>
                          <p:cTn id="28" fill="hold">
                            <p:stCondLst>
                              <p:cond delay="8500"/>
                            </p:stCondLst>
                            <p:childTnLst>
                              <p:par>
                                <p:cTn id="29" presetID="10" presetClass="exit" presetSubtype="0" fill="hold" grpId="1" nodeType="afterEffect">
                                  <p:stCondLst>
                                    <p:cond delay="1500"/>
                                  </p:stCondLst>
                                  <p:iterate type="lt">
                                    <p:tmPct val="0"/>
                                  </p:iterate>
                                  <p:childTnLst>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par>
                                <p:cTn id="32" presetID="10" presetClass="entr" presetSubtype="0" fill="hold" grpId="0" nodeType="withEffect">
                                  <p:stCondLst>
                                    <p:cond delay="150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nodeType="withEffect">
                                  <p:stCondLst>
                                    <p:cond delay="150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par>
                          <p:cTn id="38" fill="hold">
                            <p:stCondLst>
                              <p:cond delay="10500"/>
                            </p:stCondLst>
                            <p:childTnLst>
                              <p:par>
                                <p:cTn id="39" presetID="10" presetClass="entr" presetSubtype="0" fill="hold" nodeType="afterEffect">
                                  <p:stCondLst>
                                    <p:cond delay="180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6" grpId="0"/>
      <p:bldP spid="6" grpId="1"/>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ex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3200" y="8382000"/>
            <a:ext cx="1371600" cy="1371600"/>
          </a:xfrm>
          <a:prstGeom prst="rect">
            <a:avLst/>
          </a:prstGeom>
        </p:spPr>
      </p:pic>
      <p:grpSp>
        <p:nvGrpSpPr>
          <p:cNvPr id="11" name="Group 10"/>
          <p:cNvGrpSpPr/>
          <p:nvPr/>
        </p:nvGrpSpPr>
        <p:grpSpPr>
          <a:xfrm>
            <a:off x="609600" y="4248150"/>
            <a:ext cx="4610100" cy="1257300"/>
            <a:chOff x="533400" y="4679721"/>
            <a:chExt cx="4610100" cy="1257300"/>
          </a:xfrm>
        </p:grpSpPr>
        <p:sp>
          <p:nvSpPr>
            <p:cNvPr id="10" name="Rounded Rectangle 9"/>
            <p:cNvSpPr/>
            <p:nvPr/>
          </p:nvSpPr>
          <p:spPr>
            <a:xfrm>
              <a:off x="533400" y="4679721"/>
              <a:ext cx="4610100" cy="12573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TextBox 5"/>
            <p:cNvSpPr txBox="1"/>
            <p:nvPr/>
          </p:nvSpPr>
          <p:spPr>
            <a:xfrm>
              <a:off x="711200" y="4954428"/>
              <a:ext cx="4254500" cy="707886"/>
            </a:xfrm>
            <a:prstGeom prst="rect">
              <a:avLst/>
            </a:prstGeom>
            <a:noFill/>
          </p:spPr>
          <p:txBody>
            <a:bodyPr wrap="square" rtlCol="0">
              <a:spAutoFit/>
            </a:bodyPr>
            <a:lstStyle/>
            <a:p>
              <a:pPr algn="ctr"/>
              <a:r>
                <a:rPr lang="en-US" sz="4000" dirty="0">
                  <a:latin typeface="Century Gothic" panose="020B0502020202020204" pitchFamily="34" charset="0"/>
                </a:rPr>
                <a:t>WHAT IS WHMIS</a:t>
              </a:r>
              <a:r>
                <a:rPr lang="en-US" sz="4000" dirty="0">
                  <a:latin typeface="Droid Serif" panose="02020600060500020200" pitchFamily="18" charset="0"/>
                  <a:ea typeface="Droid Serif" panose="02020600060500020200" pitchFamily="18" charset="0"/>
                  <a:cs typeface="Droid Serif" panose="02020600060500020200" pitchFamily="18" charset="0"/>
                </a:rPr>
                <a:t>?</a:t>
              </a:r>
            </a:p>
          </p:txBody>
        </p:sp>
      </p:grpSp>
      <p:grpSp>
        <p:nvGrpSpPr>
          <p:cNvPr id="13" name="Group 12"/>
          <p:cNvGrpSpPr/>
          <p:nvPr/>
        </p:nvGrpSpPr>
        <p:grpSpPr>
          <a:xfrm>
            <a:off x="4184650" y="6297543"/>
            <a:ext cx="4610100" cy="1257300"/>
            <a:chOff x="3384550" y="6297543"/>
            <a:chExt cx="4610100" cy="1257300"/>
          </a:xfrm>
        </p:grpSpPr>
        <p:sp>
          <p:nvSpPr>
            <p:cNvPr id="12" name="Rounded Rectangle 11"/>
            <p:cNvSpPr/>
            <p:nvPr/>
          </p:nvSpPr>
          <p:spPr>
            <a:xfrm>
              <a:off x="3384550" y="6297543"/>
              <a:ext cx="4610100" cy="12573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TextBox 6"/>
            <p:cNvSpPr txBox="1"/>
            <p:nvPr/>
          </p:nvSpPr>
          <p:spPr>
            <a:xfrm>
              <a:off x="3695700" y="6572250"/>
              <a:ext cx="3987800" cy="707886"/>
            </a:xfrm>
            <a:prstGeom prst="rect">
              <a:avLst/>
            </a:prstGeom>
            <a:noFill/>
          </p:spPr>
          <p:txBody>
            <a:bodyPr wrap="square" rtlCol="0">
              <a:spAutoFit/>
            </a:bodyPr>
            <a:lstStyle/>
            <a:p>
              <a:pPr algn="ctr"/>
              <a:r>
                <a:rPr lang="en-US" sz="4000" dirty="0">
                  <a:latin typeface="Century Gothic" panose="020B0502020202020204" pitchFamily="34" charset="0"/>
                </a:rPr>
                <a:t>1988 </a:t>
              </a:r>
              <a:r>
                <a:rPr lang="en-US" sz="4000" dirty="0">
                  <a:latin typeface="Century Gothic" panose="020B0502020202020204" pitchFamily="34" charset="0"/>
                  <a:sym typeface="Wingdings" panose="05000000000000000000" pitchFamily="2" charset="2"/>
                </a:rPr>
                <a:t> </a:t>
              </a:r>
              <a:r>
                <a:rPr lang="en-US" sz="4000" dirty="0">
                  <a:latin typeface="Century Gothic" panose="020B0502020202020204" pitchFamily="34" charset="0"/>
                </a:rPr>
                <a:t>2015</a:t>
              </a:r>
            </a:p>
          </p:txBody>
        </p:sp>
      </p:grpSp>
      <p:grpSp>
        <p:nvGrpSpPr>
          <p:cNvPr id="15" name="Group 14"/>
          <p:cNvGrpSpPr/>
          <p:nvPr/>
        </p:nvGrpSpPr>
        <p:grpSpPr>
          <a:xfrm>
            <a:off x="7759700" y="4248150"/>
            <a:ext cx="4984750" cy="1257300"/>
            <a:chOff x="7683500" y="4679721"/>
            <a:chExt cx="4984750" cy="1257300"/>
          </a:xfrm>
        </p:grpSpPr>
        <p:sp>
          <p:nvSpPr>
            <p:cNvPr id="14" name="Rounded Rectangle 13"/>
            <p:cNvSpPr/>
            <p:nvPr/>
          </p:nvSpPr>
          <p:spPr>
            <a:xfrm>
              <a:off x="7683500" y="4679721"/>
              <a:ext cx="4610100" cy="12573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TextBox 7"/>
            <p:cNvSpPr txBox="1"/>
            <p:nvPr/>
          </p:nvSpPr>
          <p:spPr>
            <a:xfrm>
              <a:off x="7981950" y="4954428"/>
              <a:ext cx="4686300" cy="707886"/>
            </a:xfrm>
            <a:prstGeom prst="rect">
              <a:avLst/>
            </a:prstGeom>
            <a:noFill/>
          </p:spPr>
          <p:txBody>
            <a:bodyPr wrap="square" rtlCol="0">
              <a:spAutoFit/>
            </a:bodyPr>
            <a:lstStyle/>
            <a:p>
              <a:r>
                <a:rPr lang="en-US" sz="4000" dirty="0">
                  <a:latin typeface="Century Gothic" panose="020B0502020202020204" pitchFamily="34" charset="0"/>
                </a:rPr>
                <a:t>Changes &amp; You</a:t>
              </a:r>
            </a:p>
          </p:txBody>
        </p:sp>
      </p:gr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2491" y="1369352"/>
            <a:ext cx="4572000" cy="1222218"/>
          </a:xfrm>
          <a:prstGeom prst="rect">
            <a:avLst/>
          </a:prstGeom>
        </p:spPr>
      </p:pic>
    </p:spTree>
    <p:extLst>
      <p:ext uri="{BB962C8B-B14F-4D97-AF65-F5344CB8AC3E}">
        <p14:creationId xmlns:p14="http://schemas.microsoft.com/office/powerpoint/2010/main" val="1127009130"/>
      </p:ext>
    </p:extLst>
  </p:cSld>
  <p:clrMapOvr>
    <a:masterClrMapping/>
  </p:clrMapOvr>
  <p:transition>
    <p:sndAc>
      <p:stSnd>
        <p:snd r:embed="rId3" name="whmis_intro4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8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2300"/>
                            </p:stCondLst>
                            <p:childTnLst>
                              <p:par>
                                <p:cTn id="9" presetID="10" presetClass="entr" presetSubtype="0" fill="hold" nodeType="afterEffect">
                                  <p:stCondLst>
                                    <p:cond delay="8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3600"/>
                            </p:stCondLst>
                            <p:childTnLst>
                              <p:par>
                                <p:cTn id="13" presetID="10" presetClass="entr" presetSubtype="0" fill="hold" nodeType="afterEffect">
                                  <p:stCondLst>
                                    <p:cond delay="36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7700"/>
                            </p:stCondLst>
                            <p:childTnLst>
                              <p:par>
                                <p:cTn id="17" presetID="10" presetClass="entr" presetSubtype="0" fill="hold" nodeType="afterEffect">
                                  <p:stCondLst>
                                    <p:cond delay="13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nex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3200" y="8382000"/>
            <a:ext cx="1371600" cy="13716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9350" y="1529262"/>
            <a:ext cx="3303588" cy="6695076"/>
          </a:xfrm>
          <a:prstGeom prst="rect">
            <a:avLst/>
          </a:prstGeom>
        </p:spPr>
      </p:pic>
      <p:grpSp>
        <p:nvGrpSpPr>
          <p:cNvPr id="18" name="Group 17"/>
          <p:cNvGrpSpPr/>
          <p:nvPr/>
        </p:nvGrpSpPr>
        <p:grpSpPr>
          <a:xfrm>
            <a:off x="5979812" y="1847849"/>
            <a:ext cx="5241927" cy="5905501"/>
            <a:chOff x="6130925" y="1847849"/>
            <a:chExt cx="5241927" cy="5905501"/>
          </a:xfrm>
        </p:grpSpPr>
        <p:sp>
          <p:nvSpPr>
            <p:cNvPr id="13" name="Rounded Rectangle 12"/>
            <p:cNvSpPr/>
            <p:nvPr/>
          </p:nvSpPr>
          <p:spPr>
            <a:xfrm>
              <a:off x="6667500" y="6486525"/>
              <a:ext cx="1587500" cy="1266825"/>
            </a:xfrm>
            <a:prstGeom prst="roundRect">
              <a:avLst/>
            </a:prstGeom>
            <a:ln w="15240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ounded Rectangle 14"/>
            <p:cNvSpPr/>
            <p:nvPr/>
          </p:nvSpPr>
          <p:spPr>
            <a:xfrm>
              <a:off x="9175750" y="6486525"/>
              <a:ext cx="1587500" cy="1266825"/>
            </a:xfrm>
            <a:prstGeom prst="roundRect">
              <a:avLst/>
            </a:prstGeom>
            <a:ln w="15240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p:cNvSpPr/>
            <p:nvPr/>
          </p:nvSpPr>
          <p:spPr>
            <a:xfrm>
              <a:off x="6130925" y="1847850"/>
              <a:ext cx="5241925" cy="525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rapezoid 3"/>
            <p:cNvSpPr/>
            <p:nvPr/>
          </p:nvSpPr>
          <p:spPr>
            <a:xfrm flipV="1">
              <a:off x="6130925" y="1847849"/>
              <a:ext cx="5241925" cy="685800"/>
            </a:xfrm>
            <a:prstGeom prst="trapezoid">
              <a:avLst>
                <a:gd name="adj" fmla="val 97298"/>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p:cNvSpPr/>
            <p:nvPr/>
          </p:nvSpPr>
          <p:spPr>
            <a:xfrm flipH="1">
              <a:off x="6130925" y="6362700"/>
              <a:ext cx="5241925" cy="742950"/>
            </a:xfrm>
            <a:prstGeom prst="trapezoid">
              <a:avLst>
                <a:gd name="adj" fmla="val 89605"/>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p:cNvSpPr/>
            <p:nvPr/>
          </p:nvSpPr>
          <p:spPr>
            <a:xfrm rot="5400000" flipH="1">
              <a:off x="4024376" y="4156138"/>
              <a:ext cx="4857750" cy="612648"/>
            </a:xfrm>
            <a:prstGeom prst="trapezoid">
              <a:avLst>
                <a:gd name="adj" fmla="val 112682"/>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p:cNvSpPr/>
            <p:nvPr/>
          </p:nvSpPr>
          <p:spPr>
            <a:xfrm rot="16200000" flipH="1">
              <a:off x="8639176" y="4157664"/>
              <a:ext cx="4857750" cy="609602"/>
            </a:xfrm>
            <a:prstGeom prst="trapezoid">
              <a:avLst>
                <a:gd name="adj" fmla="val 115247"/>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848475" y="2688431"/>
              <a:ext cx="685800" cy="3562350"/>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36669" y="2688431"/>
              <a:ext cx="685800" cy="3562350"/>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424863" y="2688431"/>
              <a:ext cx="685800" cy="3562350"/>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213057" y="2688431"/>
              <a:ext cx="685800" cy="3562350"/>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001250" y="2688431"/>
              <a:ext cx="685800" cy="3562350"/>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gonal Stripe 13"/>
            <p:cNvSpPr/>
            <p:nvPr/>
          </p:nvSpPr>
          <p:spPr>
            <a:xfrm>
              <a:off x="6950075" y="2681287"/>
              <a:ext cx="3749040" cy="3566160"/>
            </a:xfrm>
            <a:prstGeom prst="diagStripe">
              <a:avLst>
                <a:gd name="adj" fmla="val 77861"/>
              </a:avLst>
            </a:prstGeom>
            <a:solidFill>
              <a:schemeClr val="tx1">
                <a:lumMod val="95000"/>
                <a:lumOff val="5000"/>
              </a:schemeClr>
            </a:solid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gr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7250" y="2783681"/>
            <a:ext cx="3416900" cy="341690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27250" y="2783681"/>
            <a:ext cx="3416900" cy="3416900"/>
          </a:xfrm>
          <a:prstGeom prst="rect">
            <a:avLst/>
          </a:prstGeom>
        </p:spPr>
      </p:pic>
    </p:spTree>
    <p:extLst>
      <p:ext uri="{BB962C8B-B14F-4D97-AF65-F5344CB8AC3E}">
        <p14:creationId xmlns:p14="http://schemas.microsoft.com/office/powerpoint/2010/main" val="4277309963"/>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whmis_whatcangowrong5.wav"/>
          </p:stSnd>
        </p:sndAc>
      </p:transition>
    </mc:Choice>
    <mc:Fallback xmlns="">
      <p:transition spd="slow">
        <p:sndAc>
          <p:stSnd>
            <p:snd r:embed="rId8" name="whmis_whatcangowrong5.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190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par>
                          <p:cTn id="8" fill="hold">
                            <p:stCondLst>
                              <p:cond delay="2400"/>
                            </p:stCondLst>
                            <p:childTnLst>
                              <p:par>
                                <p:cTn id="9" presetID="10" presetClass="entr" presetSubtype="0" fill="hold" nodeType="afterEffect">
                                  <p:stCondLst>
                                    <p:cond delay="420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nex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3200" y="8382000"/>
            <a:ext cx="1371600" cy="1371600"/>
          </a:xfrm>
          <a:prstGeom prst="rect">
            <a:avLst/>
          </a:prstGeom>
        </p:spPr>
      </p:pic>
      <p:sp>
        <p:nvSpPr>
          <p:cNvPr id="4" name="WHMIS 1988"/>
          <p:cNvSpPr txBox="1"/>
          <p:nvPr/>
        </p:nvSpPr>
        <p:spPr>
          <a:xfrm>
            <a:off x="818521" y="6326692"/>
            <a:ext cx="4185761" cy="923330"/>
          </a:xfrm>
          <a:prstGeom prst="rect">
            <a:avLst/>
          </a:prstGeom>
          <a:noFill/>
        </p:spPr>
        <p:txBody>
          <a:bodyPr wrap="none" rtlCol="0">
            <a:spAutoFit/>
          </a:bodyPr>
          <a:lstStyle/>
          <a:p>
            <a:r>
              <a:rPr lang="en-US" sz="5400" dirty="0">
                <a:solidFill>
                  <a:schemeClr val="accent2"/>
                </a:solidFill>
                <a:latin typeface="Century Gothic" panose="020B0502020202020204" pitchFamily="34" charset="0"/>
              </a:rPr>
              <a:t>WHMIS 1988</a:t>
            </a:r>
          </a:p>
        </p:txBody>
      </p:sp>
      <p:sp>
        <p:nvSpPr>
          <p:cNvPr id="7" name="WHMIS 2015"/>
          <p:cNvSpPr txBox="1"/>
          <p:nvPr/>
        </p:nvSpPr>
        <p:spPr>
          <a:xfrm>
            <a:off x="8060668" y="6344696"/>
            <a:ext cx="4185761" cy="923330"/>
          </a:xfrm>
          <a:prstGeom prst="rect">
            <a:avLst/>
          </a:prstGeom>
          <a:noFill/>
        </p:spPr>
        <p:txBody>
          <a:bodyPr wrap="none" rtlCol="0">
            <a:spAutoFit/>
          </a:bodyPr>
          <a:lstStyle/>
          <a:p>
            <a:r>
              <a:rPr lang="en-US" sz="5400" dirty="0">
                <a:solidFill>
                  <a:schemeClr val="accent1"/>
                </a:solidFill>
                <a:latin typeface="Century Gothic" panose="020B0502020202020204" pitchFamily="34" charset="0"/>
              </a:rPr>
              <a:t>WHMIS 2015</a:t>
            </a:r>
          </a:p>
        </p:txBody>
      </p:sp>
      <p:cxnSp>
        <p:nvCxnSpPr>
          <p:cNvPr id="8" name="arrow"/>
          <p:cNvCxnSpPr/>
          <p:nvPr/>
        </p:nvCxnSpPr>
        <p:spPr>
          <a:xfrm>
            <a:off x="5314950" y="6864736"/>
            <a:ext cx="2571750" cy="0"/>
          </a:xfrm>
          <a:prstGeom prst="straightConnector1">
            <a:avLst/>
          </a:prstGeom>
          <a:ln w="152400">
            <a:solidFill>
              <a:schemeClr val="tx1">
                <a:lumMod val="85000"/>
                <a:lumOff val="15000"/>
              </a:schemeClr>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grpSp>
        <p:nvGrpSpPr>
          <p:cNvPr id="19" name="barrel 1"/>
          <p:cNvGrpSpPr/>
          <p:nvPr/>
        </p:nvGrpSpPr>
        <p:grpSpPr>
          <a:xfrm>
            <a:off x="590677" y="2032566"/>
            <a:ext cx="1582200" cy="2963418"/>
            <a:chOff x="650827" y="343296"/>
            <a:chExt cx="2568575" cy="4810872"/>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35115" y="343296"/>
              <a:ext cx="1284287" cy="2020973"/>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35115" y="2387993"/>
              <a:ext cx="1284287" cy="2020973"/>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50827" y="2440469"/>
              <a:ext cx="1284287" cy="2020973"/>
            </a:xfrm>
            <a:prstGeom prst="rect">
              <a:avLst/>
            </a:prstGeom>
          </p:spPr>
        </p:pic>
        <p:sp>
          <p:nvSpPr>
            <p:cNvPr id="13" name="Rounded Rectangle 12"/>
            <p:cNvSpPr/>
            <p:nvPr/>
          </p:nvSpPr>
          <p:spPr>
            <a:xfrm>
              <a:off x="650827" y="4461442"/>
              <a:ext cx="2568574" cy="164266"/>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811164" y="4711079"/>
              <a:ext cx="209550" cy="443089"/>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2830464" y="4711078"/>
              <a:ext cx="209550" cy="443089"/>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barrel 2"/>
          <p:cNvGrpSpPr/>
          <p:nvPr/>
        </p:nvGrpSpPr>
        <p:grpSpPr>
          <a:xfrm flipH="1">
            <a:off x="10892073" y="2032566"/>
            <a:ext cx="1582200" cy="2963418"/>
            <a:chOff x="650827" y="343296"/>
            <a:chExt cx="2568575" cy="4810872"/>
          </a:xfrm>
        </p:grpSpPr>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35115" y="343296"/>
              <a:ext cx="1284287" cy="2020973"/>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35115" y="2387993"/>
              <a:ext cx="1284287" cy="2020973"/>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50827" y="2440469"/>
              <a:ext cx="1284287" cy="2020973"/>
            </a:xfrm>
            <a:prstGeom prst="rect">
              <a:avLst/>
            </a:prstGeom>
          </p:spPr>
        </p:pic>
        <p:sp>
          <p:nvSpPr>
            <p:cNvPr id="28" name="Rounded Rectangle 27"/>
            <p:cNvSpPr/>
            <p:nvPr/>
          </p:nvSpPr>
          <p:spPr>
            <a:xfrm>
              <a:off x="650827" y="4461442"/>
              <a:ext cx="2568574" cy="164266"/>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811164" y="4711079"/>
              <a:ext cx="209550" cy="443089"/>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2830464" y="4711078"/>
              <a:ext cx="209550" cy="443089"/>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pictograms"/>
          <p:cNvSpPr txBox="1"/>
          <p:nvPr/>
        </p:nvSpPr>
        <p:spPr>
          <a:xfrm>
            <a:off x="3606900" y="1766384"/>
            <a:ext cx="5735866" cy="1107996"/>
          </a:xfrm>
          <a:prstGeom prst="rect">
            <a:avLst/>
          </a:prstGeom>
          <a:noFill/>
        </p:spPr>
        <p:txBody>
          <a:bodyPr wrap="none" rtlCol="0">
            <a:spAutoFit/>
          </a:bodyPr>
          <a:lstStyle/>
          <a:p>
            <a:r>
              <a:rPr lang="en-US" sz="6600" dirty="0">
                <a:latin typeface="Century Gothic" panose="020B0502020202020204" pitchFamily="34" charset="0"/>
              </a:rPr>
              <a:t>PICTOGRAMS</a:t>
            </a:r>
          </a:p>
        </p:txBody>
      </p:sp>
      <p:sp>
        <p:nvSpPr>
          <p:cNvPr id="35" name="labels"/>
          <p:cNvSpPr txBox="1"/>
          <p:nvPr/>
        </p:nvSpPr>
        <p:spPr>
          <a:xfrm>
            <a:off x="4997506" y="4492079"/>
            <a:ext cx="2954655" cy="1107996"/>
          </a:xfrm>
          <a:prstGeom prst="rect">
            <a:avLst/>
          </a:prstGeom>
          <a:noFill/>
        </p:spPr>
        <p:txBody>
          <a:bodyPr wrap="none" rtlCol="0">
            <a:spAutoFit/>
          </a:bodyPr>
          <a:lstStyle/>
          <a:p>
            <a:r>
              <a:rPr lang="en-US" sz="6600" dirty="0">
                <a:latin typeface="Century Gothic" panose="020B0502020202020204" pitchFamily="34" charset="0"/>
              </a:rPr>
              <a:t>LABELS</a:t>
            </a:r>
          </a:p>
        </p:txBody>
      </p:sp>
      <p:sp>
        <p:nvSpPr>
          <p:cNvPr id="36" name="sds"/>
          <p:cNvSpPr txBox="1"/>
          <p:nvPr/>
        </p:nvSpPr>
        <p:spPr>
          <a:xfrm>
            <a:off x="5645920" y="6951378"/>
            <a:ext cx="1657826" cy="1107996"/>
          </a:xfrm>
          <a:prstGeom prst="rect">
            <a:avLst/>
          </a:prstGeom>
          <a:noFill/>
        </p:spPr>
        <p:txBody>
          <a:bodyPr wrap="none" rtlCol="0">
            <a:spAutoFit/>
          </a:bodyPr>
          <a:lstStyle/>
          <a:p>
            <a:r>
              <a:rPr lang="en-US" sz="6600" dirty="0">
                <a:latin typeface="Century Gothic" panose="020B0502020202020204" pitchFamily="34" charset="0"/>
              </a:rPr>
              <a:t>SDS</a:t>
            </a:r>
          </a:p>
        </p:txBody>
      </p:sp>
      <p:sp>
        <p:nvSpPr>
          <p:cNvPr id="43" name="manufacturers &amp; pictograms"/>
          <p:cNvSpPr txBox="1"/>
          <p:nvPr/>
        </p:nvSpPr>
        <p:spPr>
          <a:xfrm>
            <a:off x="3066203" y="1975289"/>
            <a:ext cx="6872394" cy="2862322"/>
          </a:xfrm>
          <a:prstGeom prst="rect">
            <a:avLst/>
          </a:prstGeom>
          <a:noFill/>
        </p:spPr>
        <p:txBody>
          <a:bodyPr wrap="none" rtlCol="0">
            <a:spAutoFit/>
          </a:bodyPr>
          <a:lstStyle/>
          <a:p>
            <a:pPr algn="ctr"/>
            <a:r>
              <a:rPr lang="en-US" sz="6000" dirty="0">
                <a:latin typeface="Century Gothic" panose="020B0502020202020204" pitchFamily="34" charset="0"/>
              </a:rPr>
              <a:t>MANUFACTURERS </a:t>
            </a:r>
          </a:p>
          <a:p>
            <a:pPr algn="ctr"/>
            <a:r>
              <a:rPr lang="en-US" sz="6000" dirty="0">
                <a:latin typeface="Century Gothic" panose="020B0502020202020204" pitchFamily="34" charset="0"/>
              </a:rPr>
              <a:t>&amp; </a:t>
            </a:r>
          </a:p>
          <a:p>
            <a:pPr algn="ctr"/>
            <a:r>
              <a:rPr lang="en-US" sz="6000" dirty="0">
                <a:latin typeface="Century Gothic" panose="020B0502020202020204" pitchFamily="34" charset="0"/>
              </a:rPr>
              <a:t>SUPPLIERS</a:t>
            </a:r>
          </a:p>
        </p:txBody>
      </p:sp>
      <p:sp>
        <p:nvSpPr>
          <p:cNvPr id="49" name="TextBox 48"/>
          <p:cNvSpPr txBox="1"/>
          <p:nvPr/>
        </p:nvSpPr>
        <p:spPr>
          <a:xfrm>
            <a:off x="2200371" y="3277452"/>
            <a:ext cx="8548923" cy="4524315"/>
          </a:xfrm>
          <a:prstGeom prst="rect">
            <a:avLst/>
          </a:prstGeom>
          <a:noFill/>
        </p:spPr>
        <p:txBody>
          <a:bodyPr wrap="square" rtlCol="0">
            <a:spAutoFit/>
          </a:bodyPr>
          <a:lstStyle/>
          <a:p>
            <a:pPr algn="ctr"/>
            <a:r>
              <a:rPr lang="en-US" sz="9600" dirty="0">
                <a:latin typeface="Century Gothic" panose="020B0502020202020204" pitchFamily="34" charset="0"/>
              </a:rPr>
              <a:t>WHMIS 1988</a:t>
            </a:r>
          </a:p>
          <a:p>
            <a:pPr algn="ctr"/>
            <a:r>
              <a:rPr lang="en-US" sz="9600" dirty="0">
                <a:latin typeface="Century Gothic" panose="020B0502020202020204" pitchFamily="34" charset="0"/>
              </a:rPr>
              <a:t>+</a:t>
            </a:r>
          </a:p>
          <a:p>
            <a:pPr algn="ctr"/>
            <a:r>
              <a:rPr lang="en-US" sz="9600" dirty="0">
                <a:latin typeface="Century Gothic" panose="020B0502020202020204" pitchFamily="34" charset="0"/>
              </a:rPr>
              <a:t>WHMIS 2015</a:t>
            </a:r>
          </a:p>
        </p:txBody>
      </p:sp>
    </p:spTree>
    <p:extLst>
      <p:ext uri="{BB962C8B-B14F-4D97-AF65-F5344CB8AC3E}">
        <p14:creationId xmlns:p14="http://schemas.microsoft.com/office/powerpoint/2010/main" val="1182558259"/>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whmis_whatcangowrong6.wav"/>
          </p:stSnd>
        </p:sndAc>
      </p:transition>
    </mc:Choice>
    <mc:Fallback xmlns="">
      <p:transition spd="slow">
        <p:sndAc>
          <p:stSnd>
            <p:snd r:embed="rId6" name="whmis_whatcangowrong6.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7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3200"/>
                            </p:stCondLst>
                            <p:childTnLst>
                              <p:par>
                                <p:cTn id="9" presetID="22" presetClass="entr" presetSubtype="8" fill="hold" nodeType="afterEffect">
                                  <p:stCondLst>
                                    <p:cond delay="2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3900"/>
                            </p:stCondLst>
                            <p:childTnLst>
                              <p:par>
                                <p:cTn id="13" presetID="10" presetClass="entr" presetSubtype="0" fill="hold" grpId="0" nodeType="afterEffect">
                                  <p:stCondLst>
                                    <p:cond delay="1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4500"/>
                            </p:stCondLst>
                            <p:childTnLst>
                              <p:par>
                                <p:cTn id="17" presetID="10" presetClass="exit" presetSubtype="0" fill="hold" nodeType="afterEffect">
                                  <p:stCondLst>
                                    <p:cond delay="150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par>
                                <p:cTn id="20" presetID="10" presetClass="exit" presetSubtype="0" fill="hold" grpId="1" nodeType="withEffect">
                                  <p:stCondLst>
                                    <p:cond delay="150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10" presetClass="exit" presetSubtype="0" fill="hold" grpId="2" nodeType="withEffect">
                                  <p:stCondLst>
                                    <p:cond delay="1500"/>
                                  </p:stCondLst>
                                  <p:childTnLst>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10" presetClass="exit" presetSubtype="0" fill="hold" grpId="0" nodeType="withEffect">
                                  <p:stCondLst>
                                    <p:cond delay="1500"/>
                                  </p:stCondLst>
                                  <p:childTnLst>
                                    <p:animEffect transition="out" filter="fade">
                                      <p:cBhvr>
                                        <p:cTn id="27" dur="500"/>
                                        <p:tgtEl>
                                          <p:spTgt spid="43"/>
                                        </p:tgtEl>
                                      </p:cBhvr>
                                    </p:animEffect>
                                    <p:set>
                                      <p:cBhvr>
                                        <p:cTn id="28" dur="1" fill="hold">
                                          <p:stCondLst>
                                            <p:cond delay="499"/>
                                          </p:stCondLst>
                                        </p:cTn>
                                        <p:tgtEl>
                                          <p:spTgt spid="43"/>
                                        </p:tgtEl>
                                        <p:attrNameLst>
                                          <p:attrName>style.visibility</p:attrName>
                                        </p:attrNameLst>
                                      </p:cBhvr>
                                      <p:to>
                                        <p:strVal val="hidden"/>
                                      </p:to>
                                    </p:set>
                                  </p:childTnLst>
                                </p:cTn>
                              </p:par>
                            </p:childTnLst>
                          </p:cTn>
                        </p:par>
                        <p:par>
                          <p:cTn id="29" fill="hold">
                            <p:stCondLst>
                              <p:cond delay="6500"/>
                            </p:stCondLst>
                            <p:childTnLst>
                              <p:par>
                                <p:cTn id="30" presetID="10" presetClass="entr" presetSubtype="0" fill="hold" grpId="0"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par>
                          <p:cTn id="33" fill="hold">
                            <p:stCondLst>
                              <p:cond delay="7000"/>
                            </p:stCondLst>
                            <p:childTnLst>
                              <p:par>
                                <p:cTn id="34" presetID="10" presetClass="entr" presetSubtype="0" fill="hold" grpId="0" nodeType="afterEffect">
                                  <p:stCondLst>
                                    <p:cond delay="10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7600"/>
                            </p:stCondLst>
                            <p:childTnLst>
                              <p:par>
                                <p:cTn id="38" presetID="10" presetClass="entr" presetSubtype="0" fill="hold" grpId="0" nodeType="afterEffect">
                                  <p:stCondLst>
                                    <p:cond delay="20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childTnLst>
                          </p:cTn>
                        </p:par>
                        <p:par>
                          <p:cTn id="41" fill="hold">
                            <p:stCondLst>
                              <p:cond delay="8300"/>
                            </p:stCondLst>
                            <p:childTnLst>
                              <p:par>
                                <p:cTn id="42" presetID="10" presetClass="exit" presetSubtype="0" fill="hold" grpId="1" nodeType="afterEffect">
                                  <p:stCondLst>
                                    <p:cond delay="400"/>
                                  </p:stCondLst>
                                  <p:childTnLst>
                                    <p:animEffect transition="out" filter="fade">
                                      <p:cBhvr>
                                        <p:cTn id="43" dur="500"/>
                                        <p:tgtEl>
                                          <p:spTgt spid="34"/>
                                        </p:tgtEl>
                                      </p:cBhvr>
                                    </p:animEffect>
                                    <p:set>
                                      <p:cBhvr>
                                        <p:cTn id="44" dur="1" fill="hold">
                                          <p:stCondLst>
                                            <p:cond delay="499"/>
                                          </p:stCondLst>
                                        </p:cTn>
                                        <p:tgtEl>
                                          <p:spTgt spid="34"/>
                                        </p:tgtEl>
                                        <p:attrNameLst>
                                          <p:attrName>style.visibility</p:attrName>
                                        </p:attrNameLst>
                                      </p:cBhvr>
                                      <p:to>
                                        <p:strVal val="hidden"/>
                                      </p:to>
                                    </p:set>
                                  </p:childTnLst>
                                </p:cTn>
                              </p:par>
                              <p:par>
                                <p:cTn id="45" presetID="10" presetClass="exit" presetSubtype="0" fill="hold" grpId="1" nodeType="withEffect">
                                  <p:stCondLst>
                                    <p:cond delay="400"/>
                                  </p:stCondLst>
                                  <p:childTnLst>
                                    <p:animEffect transition="out" filter="fade">
                                      <p:cBhvr>
                                        <p:cTn id="46" dur="500"/>
                                        <p:tgtEl>
                                          <p:spTgt spid="35"/>
                                        </p:tgtEl>
                                      </p:cBhvr>
                                    </p:animEffect>
                                    <p:set>
                                      <p:cBhvr>
                                        <p:cTn id="47" dur="1" fill="hold">
                                          <p:stCondLst>
                                            <p:cond delay="499"/>
                                          </p:stCondLst>
                                        </p:cTn>
                                        <p:tgtEl>
                                          <p:spTgt spid="35"/>
                                        </p:tgtEl>
                                        <p:attrNameLst>
                                          <p:attrName>style.visibility</p:attrName>
                                        </p:attrNameLst>
                                      </p:cBhvr>
                                      <p:to>
                                        <p:strVal val="hidden"/>
                                      </p:to>
                                    </p:set>
                                  </p:childTnLst>
                                </p:cTn>
                              </p:par>
                              <p:par>
                                <p:cTn id="48" presetID="10" presetClass="exit" presetSubtype="0" fill="hold" grpId="1" nodeType="withEffect">
                                  <p:stCondLst>
                                    <p:cond delay="400"/>
                                  </p:stCondLst>
                                  <p:childTnLst>
                                    <p:animEffect transition="out" filter="fade">
                                      <p:cBhvr>
                                        <p:cTn id="49" dur="500"/>
                                        <p:tgtEl>
                                          <p:spTgt spid="36"/>
                                        </p:tgtEl>
                                      </p:cBhvr>
                                    </p:animEffect>
                                    <p:set>
                                      <p:cBhvr>
                                        <p:cTn id="50" dur="1" fill="hold">
                                          <p:stCondLst>
                                            <p:cond delay="499"/>
                                          </p:stCondLst>
                                        </p:cTn>
                                        <p:tgtEl>
                                          <p:spTgt spid="36"/>
                                        </p:tgtEl>
                                        <p:attrNameLst>
                                          <p:attrName>style.visibility</p:attrName>
                                        </p:attrNameLst>
                                      </p:cBhvr>
                                      <p:to>
                                        <p:strVal val="hidden"/>
                                      </p:to>
                                    </p:set>
                                  </p:childTnLst>
                                </p:cTn>
                              </p:par>
                              <p:par>
                                <p:cTn id="51" presetID="10" presetClass="exit" presetSubtype="0" fill="hold" grpId="1" nodeType="withEffect">
                                  <p:stCondLst>
                                    <p:cond delay="400"/>
                                  </p:stCondLst>
                                  <p:childTnLst>
                                    <p:animEffect transition="out" filter="fade">
                                      <p:cBhvr>
                                        <p:cTn id="52" dur="500"/>
                                        <p:tgtEl>
                                          <p:spTgt spid="4"/>
                                        </p:tgtEl>
                                      </p:cBhvr>
                                    </p:animEffect>
                                    <p:set>
                                      <p:cBhvr>
                                        <p:cTn id="53" dur="1" fill="hold">
                                          <p:stCondLst>
                                            <p:cond delay="499"/>
                                          </p:stCondLst>
                                        </p:cTn>
                                        <p:tgtEl>
                                          <p:spTgt spid="4"/>
                                        </p:tgtEl>
                                        <p:attrNameLst>
                                          <p:attrName>style.visibility</p:attrName>
                                        </p:attrNameLst>
                                      </p:cBhvr>
                                      <p:to>
                                        <p:strVal val="hidden"/>
                                      </p:to>
                                    </p:set>
                                  </p:childTnLst>
                                </p:cTn>
                              </p:par>
                            </p:childTnLst>
                          </p:cTn>
                        </p:par>
                        <p:par>
                          <p:cTn id="54" fill="hold">
                            <p:stCondLst>
                              <p:cond delay="9200"/>
                            </p:stCondLst>
                            <p:childTnLst>
                              <p:par>
                                <p:cTn id="55" presetID="10" presetClass="entr" presetSubtype="0" fill="hold" grpId="0" nodeType="after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childTnLst>
                          </p:cTn>
                        </p:par>
                        <p:par>
                          <p:cTn id="58" fill="hold">
                            <p:stCondLst>
                              <p:cond delay="9700"/>
                            </p:stCondLst>
                            <p:childTnLst>
                              <p:par>
                                <p:cTn id="59" presetID="10" presetClass="entr" presetSubtype="0" fill="hold" nodeType="afterEffect">
                                  <p:stCondLst>
                                    <p:cond delay="460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7" grpId="0"/>
      <p:bldP spid="7" grpId="1"/>
      <p:bldP spid="34" grpId="0"/>
      <p:bldP spid="34" grpId="1"/>
      <p:bldP spid="35" grpId="0"/>
      <p:bldP spid="35" grpId="1"/>
      <p:bldP spid="36" grpId="0"/>
      <p:bldP spid="36" grpId="1"/>
      <p:bldP spid="43" grpId="0"/>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x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3200" y="8382000"/>
            <a:ext cx="1371600" cy="1371600"/>
          </a:xfrm>
          <a:prstGeom prst="rect">
            <a:avLst/>
          </a:prstGeom>
        </p:spPr>
      </p:pic>
      <p:grpSp>
        <p:nvGrpSpPr>
          <p:cNvPr id="4" name="box"/>
          <p:cNvGrpSpPr/>
          <p:nvPr/>
        </p:nvGrpSpPr>
        <p:grpSpPr>
          <a:xfrm>
            <a:off x="3881436" y="581024"/>
            <a:ext cx="5241927" cy="5905501"/>
            <a:chOff x="6130925" y="1847849"/>
            <a:chExt cx="5241927" cy="5905501"/>
          </a:xfrm>
        </p:grpSpPr>
        <p:sp>
          <p:nvSpPr>
            <p:cNvPr id="5" name="Rounded Rectangle 4"/>
            <p:cNvSpPr/>
            <p:nvPr/>
          </p:nvSpPr>
          <p:spPr>
            <a:xfrm>
              <a:off x="6667500" y="6486525"/>
              <a:ext cx="1587500" cy="1266825"/>
            </a:xfrm>
            <a:prstGeom prst="roundRect">
              <a:avLst/>
            </a:prstGeom>
            <a:ln w="15240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ounded Rectangle 5"/>
            <p:cNvSpPr/>
            <p:nvPr/>
          </p:nvSpPr>
          <p:spPr>
            <a:xfrm>
              <a:off x="9175750" y="6486525"/>
              <a:ext cx="1587500" cy="1266825"/>
            </a:xfrm>
            <a:prstGeom prst="roundRect">
              <a:avLst/>
            </a:prstGeom>
            <a:ln w="15240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6"/>
            <p:cNvSpPr/>
            <p:nvPr/>
          </p:nvSpPr>
          <p:spPr>
            <a:xfrm>
              <a:off x="6130925" y="1847850"/>
              <a:ext cx="5241925" cy="525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p:cNvSpPr/>
            <p:nvPr/>
          </p:nvSpPr>
          <p:spPr>
            <a:xfrm flipV="1">
              <a:off x="6130925" y="1847849"/>
              <a:ext cx="5241925" cy="685800"/>
            </a:xfrm>
            <a:prstGeom prst="trapezoid">
              <a:avLst>
                <a:gd name="adj" fmla="val 97298"/>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p:cNvSpPr/>
            <p:nvPr/>
          </p:nvSpPr>
          <p:spPr>
            <a:xfrm flipH="1">
              <a:off x="6130925" y="6362700"/>
              <a:ext cx="5241925" cy="742950"/>
            </a:xfrm>
            <a:prstGeom prst="trapezoid">
              <a:avLst>
                <a:gd name="adj" fmla="val 89605"/>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p:cNvSpPr/>
            <p:nvPr/>
          </p:nvSpPr>
          <p:spPr>
            <a:xfrm rot="5400000" flipH="1">
              <a:off x="4024376" y="4156138"/>
              <a:ext cx="4857750" cy="612648"/>
            </a:xfrm>
            <a:prstGeom prst="trapezoid">
              <a:avLst>
                <a:gd name="adj" fmla="val 112682"/>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p:cNvSpPr/>
            <p:nvPr/>
          </p:nvSpPr>
          <p:spPr>
            <a:xfrm rot="16200000" flipH="1">
              <a:off x="8639176" y="4157664"/>
              <a:ext cx="4857750" cy="609602"/>
            </a:xfrm>
            <a:prstGeom prst="trapezoid">
              <a:avLst>
                <a:gd name="adj" fmla="val 115247"/>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848475" y="2688431"/>
              <a:ext cx="685800" cy="3562350"/>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636669" y="2688431"/>
              <a:ext cx="685800" cy="3562350"/>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424863" y="2688431"/>
              <a:ext cx="685800" cy="3562350"/>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213057" y="2688431"/>
              <a:ext cx="685800" cy="3562350"/>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001250" y="2688431"/>
              <a:ext cx="685800" cy="3562350"/>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iagonal Stripe 16"/>
            <p:cNvSpPr/>
            <p:nvPr/>
          </p:nvSpPr>
          <p:spPr>
            <a:xfrm>
              <a:off x="6950075" y="2681287"/>
              <a:ext cx="3749040" cy="3566160"/>
            </a:xfrm>
            <a:prstGeom prst="diagStripe">
              <a:avLst>
                <a:gd name="adj" fmla="val 77861"/>
              </a:avLst>
            </a:prstGeom>
            <a:solidFill>
              <a:schemeClr val="tx1">
                <a:lumMod val="95000"/>
                <a:lumOff val="5000"/>
              </a:schemeClr>
            </a:solid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grpSp>
      <p:pic>
        <p:nvPicPr>
          <p:cNvPr id="18" name="sd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1913" y="4018265"/>
            <a:ext cx="3908301" cy="3629137"/>
          </a:xfrm>
          <a:prstGeom prst="rect">
            <a:avLst/>
          </a:prstGeom>
        </p:spPr>
      </p:pic>
      <p:pic>
        <p:nvPicPr>
          <p:cNvPr id="19" name="label"/>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6833" y="5320968"/>
            <a:ext cx="3030559" cy="3921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ogra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8942" y="4127340"/>
            <a:ext cx="3673370" cy="3410987"/>
          </a:xfrm>
          <a:prstGeom prst="rect">
            <a:avLst/>
          </a:prstGeom>
        </p:spPr>
      </p:pic>
      <p:grpSp>
        <p:nvGrpSpPr>
          <p:cNvPr id="23" name="both"/>
          <p:cNvGrpSpPr/>
          <p:nvPr/>
        </p:nvGrpSpPr>
        <p:grpSpPr>
          <a:xfrm>
            <a:off x="4431505" y="1981200"/>
            <a:ext cx="4348958" cy="2286000"/>
            <a:chOff x="4431505" y="1981200"/>
            <a:chExt cx="4348958" cy="2286000"/>
          </a:xfrm>
        </p:grpSpPr>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31505" y="2163762"/>
              <a:ext cx="2063750" cy="2063750"/>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94463" y="1981200"/>
              <a:ext cx="2286000" cy="2286000"/>
            </a:xfrm>
            <a:prstGeom prst="rect">
              <a:avLst/>
            </a:prstGeom>
          </p:spPr>
        </p:pic>
      </p:grpSp>
      <p:sp>
        <p:nvSpPr>
          <p:cNvPr id="24" name="WHMIS 1988"/>
          <p:cNvSpPr txBox="1"/>
          <p:nvPr/>
        </p:nvSpPr>
        <p:spPr>
          <a:xfrm>
            <a:off x="756125" y="7076662"/>
            <a:ext cx="4185761" cy="923330"/>
          </a:xfrm>
          <a:prstGeom prst="rect">
            <a:avLst/>
          </a:prstGeom>
          <a:noFill/>
        </p:spPr>
        <p:txBody>
          <a:bodyPr wrap="none" rtlCol="0">
            <a:spAutoFit/>
          </a:bodyPr>
          <a:lstStyle/>
          <a:p>
            <a:r>
              <a:rPr lang="en-US" sz="5400" dirty="0">
                <a:solidFill>
                  <a:schemeClr val="accent2"/>
                </a:solidFill>
                <a:latin typeface="Century Gothic" panose="020B0502020202020204" pitchFamily="34" charset="0"/>
              </a:rPr>
              <a:t>WHMIS 1988</a:t>
            </a:r>
          </a:p>
        </p:txBody>
      </p:sp>
      <p:sp>
        <p:nvSpPr>
          <p:cNvPr id="25" name="WHMIS 2015"/>
          <p:cNvSpPr txBox="1"/>
          <p:nvPr/>
        </p:nvSpPr>
        <p:spPr>
          <a:xfrm>
            <a:off x="7910553" y="7076662"/>
            <a:ext cx="4185761" cy="923330"/>
          </a:xfrm>
          <a:prstGeom prst="rect">
            <a:avLst/>
          </a:prstGeom>
          <a:noFill/>
        </p:spPr>
        <p:txBody>
          <a:bodyPr wrap="none" rtlCol="0">
            <a:spAutoFit/>
          </a:bodyPr>
          <a:lstStyle/>
          <a:p>
            <a:r>
              <a:rPr lang="en-US" sz="5400" dirty="0">
                <a:solidFill>
                  <a:schemeClr val="accent1"/>
                </a:solidFill>
                <a:latin typeface="Century Gothic" panose="020B0502020202020204" pitchFamily="34" charset="0"/>
              </a:rPr>
              <a:t>WHMIS 2015</a:t>
            </a:r>
          </a:p>
        </p:txBody>
      </p:sp>
    </p:spTree>
    <p:extLst>
      <p:ext uri="{BB962C8B-B14F-4D97-AF65-F5344CB8AC3E}">
        <p14:creationId xmlns:p14="http://schemas.microsoft.com/office/powerpoint/2010/main" val="2007328106"/>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whmis_howtoprotectyourself7.wav"/>
          </p:stSnd>
        </p:sndAc>
      </p:transition>
    </mc:Choice>
    <mc:Fallback xmlns="">
      <p:transition spd="slow">
        <p:sndAc>
          <p:stSnd>
            <p:snd r:embed="rId10" name="whmis_howtoprotectyourself7.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1500"/>
                            </p:stCondLst>
                            <p:childTnLst>
                              <p:par>
                                <p:cTn id="9" presetID="10" presetClass="entr" presetSubtype="0" fill="hold" nodeType="afterEffect">
                                  <p:stCondLst>
                                    <p:cond delay="30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23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2800"/>
                            </p:stCondLst>
                            <p:childTnLst>
                              <p:par>
                                <p:cTn id="17" presetID="10" presetClass="exit" presetSubtype="0" fill="hold" nodeType="afterEffect">
                                  <p:stCondLst>
                                    <p:cond delay="180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par>
                                <p:cTn id="20" presetID="10" presetClass="exit" presetSubtype="0" fill="hold" nodeType="withEffect">
                                  <p:stCondLst>
                                    <p:cond delay="180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par>
                                <p:cTn id="23" presetID="10" presetClass="exit" presetSubtype="0" fill="hold" nodeType="withEffect">
                                  <p:stCondLst>
                                    <p:cond delay="180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par>
                          <p:cTn id="26" fill="hold">
                            <p:stCondLst>
                              <p:cond delay="5100"/>
                            </p:stCondLst>
                            <p:childTnLst>
                              <p:par>
                                <p:cTn id="27" presetID="10" presetClass="entr" presetSubtype="0"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par>
                          <p:cTn id="36" fill="hold">
                            <p:stCondLst>
                              <p:cond delay="5600"/>
                            </p:stCondLst>
                            <p:childTnLst>
                              <p:par>
                                <p:cTn id="37" presetID="10" presetClass="entr" presetSubtype="0" fill="hold" nodeType="afterEffect">
                                  <p:stCondLst>
                                    <p:cond delay="390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x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3200" y="8382000"/>
            <a:ext cx="1371600" cy="1371600"/>
          </a:xfrm>
          <a:prstGeom prst="rect">
            <a:avLst/>
          </a:prstGeom>
        </p:spPr>
      </p:pic>
      <p:sp>
        <p:nvSpPr>
          <p:cNvPr id="4" name="WHMIS 2015"/>
          <p:cNvSpPr txBox="1"/>
          <p:nvPr/>
        </p:nvSpPr>
        <p:spPr>
          <a:xfrm>
            <a:off x="1164567" y="1884981"/>
            <a:ext cx="5078634" cy="1107996"/>
          </a:xfrm>
          <a:prstGeom prst="rect">
            <a:avLst/>
          </a:prstGeom>
          <a:noFill/>
        </p:spPr>
        <p:txBody>
          <a:bodyPr wrap="none" rtlCol="0">
            <a:spAutoFit/>
          </a:bodyPr>
          <a:lstStyle/>
          <a:p>
            <a:r>
              <a:rPr lang="en-US" sz="6600" dirty="0">
                <a:latin typeface="Century Gothic" panose="020B0502020202020204" pitchFamily="34" charset="0"/>
              </a:rPr>
              <a:t>WHMIS 2015</a:t>
            </a:r>
          </a:p>
        </p:txBody>
      </p:sp>
      <p:sp>
        <p:nvSpPr>
          <p:cNvPr id="7" name="2015 picto"/>
          <p:cNvSpPr/>
          <p:nvPr/>
        </p:nvSpPr>
        <p:spPr>
          <a:xfrm>
            <a:off x="2103684" y="4078627"/>
            <a:ext cx="3200400" cy="3200400"/>
          </a:xfrm>
          <a:prstGeom prst="diamond">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WHMIS 2015"/>
          <p:cNvSpPr txBox="1"/>
          <p:nvPr/>
        </p:nvSpPr>
        <p:spPr>
          <a:xfrm>
            <a:off x="7070067" y="1884981"/>
            <a:ext cx="5078634" cy="1107996"/>
          </a:xfrm>
          <a:prstGeom prst="rect">
            <a:avLst/>
          </a:prstGeom>
          <a:noFill/>
        </p:spPr>
        <p:txBody>
          <a:bodyPr wrap="none" rtlCol="0">
            <a:spAutoFit/>
          </a:bodyPr>
          <a:lstStyle/>
          <a:p>
            <a:r>
              <a:rPr lang="en-US" sz="6600" dirty="0">
                <a:latin typeface="Century Gothic" panose="020B0502020202020204" pitchFamily="34" charset="0"/>
              </a:rPr>
              <a:t>WHMIS 1988</a:t>
            </a:r>
          </a:p>
        </p:txBody>
      </p:sp>
      <p:sp>
        <p:nvSpPr>
          <p:cNvPr id="9" name="1988 picto"/>
          <p:cNvSpPr/>
          <p:nvPr/>
        </p:nvSpPr>
        <p:spPr>
          <a:xfrm>
            <a:off x="8237784" y="4307227"/>
            <a:ext cx="2743200" cy="274320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1988 cover"/>
          <p:cNvSpPr/>
          <p:nvPr/>
        </p:nvSpPr>
        <p:spPr>
          <a:xfrm>
            <a:off x="6502400" y="0"/>
            <a:ext cx="6502400" cy="975360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2015 picto"/>
          <p:cNvSpPr/>
          <p:nvPr/>
        </p:nvSpPr>
        <p:spPr>
          <a:xfrm>
            <a:off x="2103684" y="4078627"/>
            <a:ext cx="3200400" cy="3200400"/>
          </a:xfrm>
          <a:prstGeom prst="diamond">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1988 picto red"/>
          <p:cNvSpPr/>
          <p:nvPr/>
        </p:nvSpPr>
        <p:spPr>
          <a:xfrm>
            <a:off x="8237784" y="4307227"/>
            <a:ext cx="2743200" cy="2743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2015 cover"/>
          <p:cNvSpPr/>
          <p:nvPr/>
        </p:nvSpPr>
        <p:spPr>
          <a:xfrm>
            <a:off x="-19050" y="-17123"/>
            <a:ext cx="6521450" cy="975360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ograms text"/>
          <p:cNvSpPr txBox="1"/>
          <p:nvPr/>
        </p:nvSpPr>
        <p:spPr>
          <a:xfrm>
            <a:off x="2369698" y="4091970"/>
            <a:ext cx="8265404" cy="1569660"/>
          </a:xfrm>
          <a:prstGeom prst="rect">
            <a:avLst/>
          </a:prstGeom>
          <a:noFill/>
        </p:spPr>
        <p:txBody>
          <a:bodyPr wrap="none" rtlCol="0">
            <a:spAutoFit/>
          </a:bodyPr>
          <a:lstStyle/>
          <a:p>
            <a:r>
              <a:rPr lang="en-US" sz="9600" dirty="0">
                <a:latin typeface="Century Gothic" panose="020B0502020202020204" pitchFamily="34" charset="0"/>
              </a:rPr>
              <a:t>PICTOGRAMS</a:t>
            </a:r>
          </a:p>
        </p:txBody>
      </p:sp>
    </p:spTree>
    <p:extLst>
      <p:ext uri="{BB962C8B-B14F-4D97-AF65-F5344CB8AC3E}">
        <p14:creationId xmlns:p14="http://schemas.microsoft.com/office/powerpoint/2010/main" val="1098107110"/>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whmis_howtoprotectyourself8.wav"/>
          </p:stSnd>
        </p:sndAc>
      </p:transition>
    </mc:Choice>
    <mc:Fallback xmlns="">
      <p:transition spd="slow">
        <p:sndAc>
          <p:stSnd>
            <p:snd r:embed="rId5" name="whmis_howtoprotectyourself8.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1" nodeType="afterEffect">
                                  <p:stCondLst>
                                    <p:cond delay="800"/>
                                  </p:stCondLst>
                                  <p:childTnLst>
                                    <p:animMotion origin="layout" path="M 4.02147E-6 0 L 4.02147E-6 0.39063 " pathEditMode="relative" rAng="0" ptsTypes="AA">
                                      <p:cBhvr>
                                        <p:cTn id="6" dur="700" fill="hold"/>
                                        <p:tgtEl>
                                          <p:spTgt spid="12"/>
                                        </p:tgtEl>
                                        <p:attrNameLst>
                                          <p:attrName>ppt_x</p:attrName>
                                          <p:attrName>ppt_y</p:attrName>
                                        </p:attrNameLst>
                                      </p:cBhvr>
                                      <p:rCtr x="0" y="19531"/>
                                    </p:animMotion>
                                  </p:childTnLst>
                                </p:cTn>
                              </p:par>
                            </p:childTnLst>
                          </p:cTn>
                        </p:par>
                        <p:par>
                          <p:cTn id="7" fill="hold">
                            <p:stCondLst>
                              <p:cond delay="1500"/>
                            </p:stCondLst>
                            <p:childTnLst>
                              <p:par>
                                <p:cTn id="8" presetID="10" presetClass="exit" presetSubtype="0" fill="hold" grpId="2" nodeType="after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par>
                          <p:cTn id="11" fill="hold">
                            <p:stCondLst>
                              <p:cond delay="2000"/>
                            </p:stCondLst>
                            <p:childTnLst>
                              <p:par>
                                <p:cTn id="12" presetID="10" presetClass="exit" presetSubtype="0" fill="hold" grpId="0" nodeType="afterEffect">
                                  <p:stCondLst>
                                    <p:cond delay="0"/>
                                  </p:stCondLst>
                                  <p:childTnLst>
                                    <p:animEffect transition="out" filter="fad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childTnLst>
                          </p:cTn>
                        </p:par>
                        <p:par>
                          <p:cTn id="15" fill="hold">
                            <p:stCondLst>
                              <p:cond delay="2500"/>
                            </p:stCondLst>
                            <p:childTnLst>
                              <p:par>
                                <p:cTn id="16" presetID="26" presetClass="emph" presetSubtype="0" fill="hold" grpId="0" nodeType="afterEffect">
                                  <p:stCondLst>
                                    <p:cond delay="120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childTnLst>
                          </p:cTn>
                        </p:par>
                        <p:par>
                          <p:cTn id="19" fill="hold">
                            <p:stCondLst>
                              <p:cond delay="4200"/>
                            </p:stCondLst>
                            <p:childTnLst>
                              <p:par>
                                <p:cTn id="20" presetID="21" presetClass="entr" presetSubtype="1" fill="hold" grpId="0" nodeType="afterEffect">
                                  <p:stCondLst>
                                    <p:cond delay="40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1000"/>
                                        <p:tgtEl>
                                          <p:spTgt spid="14"/>
                                        </p:tgtEl>
                                      </p:cBhvr>
                                    </p:animEffect>
                                  </p:childTnLst>
                                </p:cTn>
                              </p:par>
                            </p:childTnLst>
                          </p:cTn>
                        </p:par>
                        <p:par>
                          <p:cTn id="23" fill="hold">
                            <p:stCondLst>
                              <p:cond delay="5600"/>
                            </p:stCondLst>
                            <p:childTnLst>
                              <p:par>
                                <p:cTn id="24" presetID="10" presetClass="exit" presetSubtype="0" fill="hold" grpId="1" nodeType="after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par>
                          <p:cTn id="27" fill="hold">
                            <p:stCondLst>
                              <p:cond delay="6100"/>
                            </p:stCondLst>
                            <p:childTnLst>
                              <p:par>
                                <p:cTn id="28" presetID="10" presetClass="entr" presetSubtype="0" fill="hold" grpId="1"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xit" presetSubtype="0" fill="hold" grpId="0"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par>
                          <p:cTn id="34" fill="hold">
                            <p:stCondLst>
                              <p:cond delay="6600"/>
                            </p:stCondLst>
                            <p:childTnLst>
                              <p:par>
                                <p:cTn id="35" presetID="26" presetClass="emph" presetSubtype="0" fill="hold" grpId="0" nodeType="afterEffect">
                                  <p:stCondLst>
                                    <p:cond delay="3800"/>
                                  </p:stCondLst>
                                  <p:childTnLst>
                                    <p:animEffect transition="out" filter="fade">
                                      <p:cBhvr>
                                        <p:cTn id="36" dur="500" tmFilter="0, 0; .2, .5; .8, .5; 1, 0"/>
                                        <p:tgtEl>
                                          <p:spTgt spid="9"/>
                                        </p:tgtEl>
                                      </p:cBhvr>
                                    </p:animEffect>
                                    <p:animScale>
                                      <p:cBhvr>
                                        <p:cTn id="37" dur="250" autoRev="1" fill="hold"/>
                                        <p:tgtEl>
                                          <p:spTgt spid="9"/>
                                        </p:tgtEl>
                                      </p:cBhvr>
                                      <p:by x="105000" y="105000"/>
                                    </p:animScale>
                                  </p:childTnLst>
                                </p:cTn>
                              </p:par>
                            </p:childTnLst>
                          </p:cTn>
                        </p:par>
                        <p:par>
                          <p:cTn id="38" fill="hold">
                            <p:stCondLst>
                              <p:cond delay="10900"/>
                            </p:stCondLst>
                            <p:childTnLst>
                              <p:par>
                                <p:cTn id="39" presetID="21" presetClass="entr" presetSubtype="1"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heel(1)">
                                      <p:cBhvr>
                                        <p:cTn id="41" dur="1000"/>
                                        <p:tgtEl>
                                          <p:spTgt spid="15"/>
                                        </p:tgtEl>
                                      </p:cBhvr>
                                    </p:animEffect>
                                  </p:childTnLst>
                                </p:cTn>
                              </p:par>
                            </p:childTnLst>
                          </p:cTn>
                        </p:par>
                        <p:par>
                          <p:cTn id="42" fill="hold">
                            <p:stCondLst>
                              <p:cond delay="11900"/>
                            </p:stCondLst>
                            <p:childTnLst>
                              <p:par>
                                <p:cTn id="43" presetID="10" presetClass="exit" presetSubtype="0" fill="hold" grpId="1" nodeType="after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childTnLst>
                          </p:cTn>
                        </p:par>
                        <p:par>
                          <p:cTn id="46" fill="hold">
                            <p:stCondLst>
                              <p:cond delay="12400"/>
                            </p:stCondLst>
                            <p:childTnLst>
                              <p:par>
                                <p:cTn id="47" presetID="10" presetClass="entr" presetSubtype="0" fill="hold"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4" grpId="0" animBg="1"/>
      <p:bldP spid="14" grpId="1" animBg="1"/>
      <p:bldP spid="15" grpId="0" animBg="1"/>
      <p:bldP spid="15" grpId="1" animBg="1"/>
      <p:bldP spid="11" grpId="0" animBg="1"/>
      <p:bldP spid="11" grpId="1" animBg="1"/>
      <p:bldP spid="12" grpId="1"/>
      <p:bldP spid="12"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x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3200" y="8382000"/>
            <a:ext cx="1371600" cy="13716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0326" y="2162175"/>
            <a:ext cx="3657600" cy="3657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400" y="1704975"/>
            <a:ext cx="4572000" cy="4572000"/>
          </a:xfrm>
          <a:prstGeom prst="rect">
            <a:avLst/>
          </a:prstGeom>
        </p:spPr>
      </p:pic>
      <p:sp>
        <p:nvSpPr>
          <p:cNvPr id="7" name="TextBox 6"/>
          <p:cNvSpPr txBox="1"/>
          <p:nvPr/>
        </p:nvSpPr>
        <p:spPr>
          <a:xfrm>
            <a:off x="312988" y="7012275"/>
            <a:ext cx="5820824" cy="646331"/>
          </a:xfrm>
          <a:prstGeom prst="rect">
            <a:avLst/>
          </a:prstGeom>
          <a:noFill/>
        </p:spPr>
        <p:txBody>
          <a:bodyPr wrap="none" rtlCol="0">
            <a:spAutoFit/>
          </a:bodyPr>
          <a:lstStyle/>
          <a:p>
            <a:r>
              <a:rPr lang="en-US" sz="3600" dirty="0">
                <a:latin typeface="Century Gothic" panose="020B0502020202020204" pitchFamily="34" charset="0"/>
              </a:rPr>
              <a:t>ACUTELY TOXIC HAZARDS</a:t>
            </a:r>
          </a:p>
        </p:txBody>
      </p:sp>
      <p:sp>
        <p:nvSpPr>
          <p:cNvPr id="8" name="TextBox 7"/>
          <p:cNvSpPr txBox="1"/>
          <p:nvPr/>
        </p:nvSpPr>
        <p:spPr>
          <a:xfrm>
            <a:off x="6502401" y="6458277"/>
            <a:ext cx="6013450" cy="1754326"/>
          </a:xfrm>
          <a:prstGeom prst="rect">
            <a:avLst/>
          </a:prstGeom>
          <a:noFill/>
        </p:spPr>
        <p:txBody>
          <a:bodyPr wrap="square" rtlCol="0">
            <a:spAutoFit/>
          </a:bodyPr>
          <a:lstStyle/>
          <a:p>
            <a:pPr algn="ctr"/>
            <a:r>
              <a:rPr lang="en-US" sz="3600" dirty="0">
                <a:latin typeface="Century Gothic" panose="020B0502020202020204" pitchFamily="34" charset="0"/>
              </a:rPr>
              <a:t>BIOHAZARDOUS INFECTIOUS MATERIAL HAZARDS</a:t>
            </a:r>
          </a:p>
        </p:txBody>
      </p:sp>
    </p:spTree>
    <p:extLst>
      <p:ext uri="{BB962C8B-B14F-4D97-AF65-F5344CB8AC3E}">
        <p14:creationId xmlns:p14="http://schemas.microsoft.com/office/powerpoint/2010/main" val="3640357577"/>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whmis_howtoprotectyourself9.wav"/>
          </p:stSnd>
        </p:sndAc>
      </p:transition>
    </mc:Choice>
    <mc:Fallback xmlns="">
      <p:transition spd="slow">
        <p:sndAc>
          <p:stSnd>
            <p:snd r:embed="rId7" name="whmis_howtoprotectyourself9.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83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afetySmartTemplate">
  <a:themeElements>
    <a:clrScheme name="Bongard">
      <a:dk1>
        <a:sysClr val="windowText" lastClr="000000"/>
      </a:dk1>
      <a:lt1>
        <a:sysClr val="window" lastClr="FFFFFF"/>
      </a:lt1>
      <a:dk2>
        <a:srgbClr val="465E9C"/>
      </a:dk2>
      <a:lt2>
        <a:srgbClr val="CCDDEA"/>
      </a:lt2>
      <a:accent1>
        <a:srgbClr val="941821"/>
      </a:accent1>
      <a:accent2>
        <a:srgbClr val="026CAF"/>
      </a:accent2>
      <a:accent3>
        <a:srgbClr val="C73F0C"/>
      </a:accent3>
      <a:accent4>
        <a:srgbClr val="A5C753"/>
      </a:accent4>
      <a:accent5>
        <a:srgbClr val="333333"/>
      </a:accent5>
      <a:accent6>
        <a:srgbClr val="FAB319"/>
      </a:accent6>
      <a:hlink>
        <a:srgbClr val="809F33"/>
      </a:hlink>
      <a:folHlink>
        <a:srgbClr val="952F0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SafetySmartTemplate</Template>
  <TotalTime>1341</TotalTime>
  <Words>722</Words>
  <Application>Microsoft Office PowerPoint</Application>
  <PresentationFormat>Custom</PresentationFormat>
  <Paragraphs>220</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SafetySmartTemplate</vt:lpstr>
      <vt:lpstr>Click to get started…</vt:lpstr>
      <vt:lpstr>WHMIS CHANGES:  1988 TO 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of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get started…</dc:title>
  <dc:creator>April Hayman</dc:creator>
  <cp:lastModifiedBy>Aaron</cp:lastModifiedBy>
  <cp:revision>49</cp:revision>
  <dcterms:created xsi:type="dcterms:W3CDTF">2015-10-21T22:31:08Z</dcterms:created>
  <dcterms:modified xsi:type="dcterms:W3CDTF">2016-05-10T15:08:03Z</dcterms:modified>
</cp:coreProperties>
</file>