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3"/>
  </p:notesMasterIdLst>
  <p:handoutMasterIdLst>
    <p:handoutMasterId r:id="rId14"/>
  </p:handoutMasterIdLst>
  <p:sldIdLst>
    <p:sldId id="278" r:id="rId2"/>
    <p:sldId id="257" r:id="rId3"/>
    <p:sldId id="285" r:id="rId4"/>
    <p:sldId id="286" r:id="rId5"/>
    <p:sldId id="282" r:id="rId6"/>
    <p:sldId id="287" r:id="rId7"/>
    <p:sldId id="283" r:id="rId8"/>
    <p:sldId id="288" r:id="rId9"/>
    <p:sldId id="289" r:id="rId10"/>
    <p:sldId id="284" r:id="rId11"/>
    <p:sldId id="277" r:id="rId12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009900"/>
    <a:srgbClr val="A80000"/>
    <a:srgbClr val="700000"/>
    <a:srgbClr val="F8F8F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67345" autoAdjust="0"/>
  </p:normalViewPr>
  <p:slideViewPr>
    <p:cSldViewPr snapToGrid="0">
      <p:cViewPr>
        <p:scale>
          <a:sx n="50" d="100"/>
          <a:sy n="50" d="100"/>
        </p:scale>
        <p:origin x="-1404" y="26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-3096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058D0BD-B6E4-4729-BE30-D50DB24F0122}" type="datetimeFigureOut">
              <a:rPr lang="en-US"/>
              <a:pPr>
                <a:defRPr/>
              </a:pPr>
              <a:t>10/29/2015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1CF0A60-0ADC-45B5-B906-F81DC23F6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53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02EC7E5-8781-4162-BA81-D3583AFF61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5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534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37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45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91421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0B14E92-E096-4D4A-B537-226AD215D729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(Next Slide)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FINAL WORD</a:t>
            </a:r>
          </a:p>
          <a:p>
            <a:endParaRPr lang="en-US" dirty="0" smtClean="0"/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Strains and sprains shouldn’t be considered “part of the job.” Identify the risk factors and then use the tips in this Safety Talk to reduce or eliminate them.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9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040B45D-B909-4E45-8538-E652B034F011}" type="slidenum">
              <a:rPr lang="en-US" sz="1200" smtClean="0"/>
              <a:pPr eaLnBrk="1" hangingPunct="1"/>
              <a:t>11</a:t>
            </a:fld>
            <a:endParaRPr lang="en-U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(Next Slide)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TITLE</a:t>
            </a:r>
          </a:p>
          <a:p>
            <a:endParaRPr lang="en-US" sz="11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Heavy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Work Means Strains &amp; Sprains</a:t>
            </a:r>
            <a:endParaRPr lang="en-US" sz="1100" kern="1200" dirty="0" smtClean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(Next slide)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0188C27-931F-4CD0-B10F-A0B7D5F3BD20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INTRO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Lost work days, pain, and missed deadlines can be the result of on-the-job, non-fatal injuries. The most common of these are strains and sprains. 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Unfortunately, in some professions, strains and sprains are part of the job. Most workers, though, would rather live without this “job perk.”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(Next slide)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0188C27-931F-4CD0-B10F-A0B7D5F3BD20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INTRO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In this Safety Talk, we’ll learn about the difference between strains and sprains, discover the risk factors that increase the likelihood of a strain or sprain, and discuss how these injuries can be prevented.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(Next slide)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0188C27-931F-4CD0-B10F-A0B7D5F3BD20}" type="slidenum">
              <a:rPr lang="en-US" sz="1200" smtClean="0"/>
              <a:pPr eaLnBrk="1" hangingPunct="1"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WHAT CAN GO WRONG</a:t>
            </a:r>
          </a:p>
          <a:p>
            <a:endParaRPr lang="en-US" dirty="0" smtClean="0"/>
          </a:p>
          <a:p>
            <a:r>
              <a:rPr lang="en-US" sz="11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Muskoskeletal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disorders (MSDs) are injuries to soft body tissues, like muscles, tendons, and ligaments. Sprains and strains are both MSDs. 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A sprain is an injury to a ligament, which is the tough, fibrous tissue that connects bones to other bones. A strain, on the other hand, is an injury to either a muscle or a tendon, which is the tissue that connects muscles to bones. The most common types of strains and sprains are to the back, ankles, knees, and wrists.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2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WHAT CAN GO WRONG</a:t>
            </a:r>
          </a:p>
          <a:p>
            <a:endParaRPr lang="en-US" dirty="0" smtClean="0"/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There are several risk factors that can increase your chance of a strain or sprain. These factors include: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awkward postures, like bending, kneeling, or twisting;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repetitive motions, like hammering, typing, or lifting;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forceful exertions, like pushing or pulling heavy objects; 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vibration, like when a power drill is used or sitting inside a heavy vehicle.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Environmental factors, like extreme temperatures or poor lighting, also lead to strains and sprains.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21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HOW TO PROTECT YOURSELF</a:t>
            </a:r>
          </a:p>
          <a:p>
            <a:endParaRPr lang="en-US" dirty="0" smtClean="0"/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best way to prevent strains and sprains is to eliminate or reduce the risk factors that cause them. Here are a few tips to keep injuries to a minimum.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9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HOW TO PROTECT YOURSELF</a:t>
            </a:r>
          </a:p>
          <a:p>
            <a:endParaRPr lang="en-US" dirty="0" smtClean="0"/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Warm up and stretch.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Athletes warm up by stretching their muscles to reduce strains and sprains. So should you.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Use proper lifting and carrying techniques.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Don’t twist when lifting, keep the load close to your body and in front of you, and lift with the legs.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Know when to get help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. Ask for assistance if a job is too big for you to physically handle on your own.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91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HOW TO PROTECT YOURSELF</a:t>
            </a:r>
          </a:p>
          <a:p>
            <a:endParaRPr lang="en-US" dirty="0" smtClean="0"/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Plan ahead for safety.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Ensure that materials and equipment are close to where they’re going to be used ahead of time.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Use the right personal protective equipment (PPE) for the job.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Knee pads, shoulder pads, or vibration reducing gloves are examples of equipment that can help reduce strains and sprains.</a:t>
            </a:r>
          </a:p>
          <a:p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r>
              <a:rPr lang="en-US" sz="1100" b="1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Power up. 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Use power tools whenever possible to reduce repetitive motions and vibration.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(Next</a:t>
            </a:r>
            <a:r>
              <a:rPr lang="en-US" baseline="0" dirty="0" smtClean="0"/>
              <a:t> slide)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2EC7E5-8781-4162-BA81-D3583AFF610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9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-talks-background-darker_1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/>
          </a:blip>
          <a:srcRect t="-1" b="-4531"/>
          <a:stretch/>
        </p:blipFill>
        <p:spPr bwMode="auto">
          <a:xfrm>
            <a:off x="0" y="0"/>
            <a:ext cx="13004800" cy="1019556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9153525"/>
            <a:ext cx="26638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8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4B8F-E906-4B4C-A012-F5546F7569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9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611"/>
            <a:ext cx="292608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611"/>
            <a:ext cx="8561493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C713F-C264-4EE7-A923-2A0535552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9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w-talks-background-darker_1.jpg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531"/>
          <a:stretch/>
        </p:blipFill>
        <p:spPr bwMode="auto">
          <a:xfrm>
            <a:off x="0" y="1"/>
            <a:ext cx="13004800" cy="1019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9155113"/>
            <a:ext cx="26638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71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4288" y="3436938"/>
            <a:ext cx="12969875" cy="6316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-22225" y="555625"/>
            <a:ext cx="13027025" cy="0"/>
          </a:xfrm>
          <a:prstGeom prst="line">
            <a:avLst/>
          </a:prstGeom>
          <a:ln w="12700">
            <a:solidFill>
              <a:schemeClr val="tx2">
                <a:lumMod val="75000"/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453728" y="632520"/>
            <a:ext cx="5821858" cy="466725"/>
          </a:xfrm>
        </p:spPr>
        <p:txBody>
          <a:bodyPr/>
          <a:lstStyle>
            <a:lvl1pPr marL="0" indent="0" algn="l">
              <a:buNone/>
              <a:defRPr sz="26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50875" indent="0">
              <a:buNone/>
              <a:defRPr/>
            </a:lvl2pPr>
            <a:lvl3pPr marL="1300163" indent="0">
              <a:buNone/>
              <a:defRPr/>
            </a:lvl3pPr>
            <a:lvl4pPr marL="1949450" indent="0">
              <a:buNone/>
              <a:defRPr/>
            </a:lvl4pPr>
            <a:lvl5pPr marL="260032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3663" y="9053513"/>
            <a:ext cx="1162050" cy="519112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C15F42D2-6F07-404D-97E8-C1825F292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67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606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4007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89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7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6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5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3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2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1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204F-3AE4-4266-B1BF-3C44DD0DA9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11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0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55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5389-1759-4015-895E-B766D6A1D3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722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894" indent="0">
              <a:buNone/>
              <a:defRPr sz="2800" b="1"/>
            </a:lvl2pPr>
            <a:lvl3pPr marL="1299791" indent="0">
              <a:buNone/>
              <a:defRPr sz="2600" b="1"/>
            </a:lvl3pPr>
            <a:lvl4pPr marL="1949694" indent="0">
              <a:buNone/>
              <a:defRPr sz="2300" b="1"/>
            </a:lvl4pPr>
            <a:lvl5pPr marL="2599590" indent="0">
              <a:buNone/>
              <a:defRPr sz="2300" b="1"/>
            </a:lvl5pPr>
            <a:lvl6pPr marL="3249485" indent="0">
              <a:buNone/>
              <a:defRPr sz="2300" b="1"/>
            </a:lvl6pPr>
            <a:lvl7pPr marL="3899387" indent="0">
              <a:buNone/>
              <a:defRPr sz="2300" b="1"/>
            </a:lvl7pPr>
            <a:lvl8pPr marL="4549276" indent="0">
              <a:buNone/>
              <a:defRPr sz="2300" b="1"/>
            </a:lvl8pPr>
            <a:lvl9pPr marL="519917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A7753-0C82-4723-AFFE-00BD37CF8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46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g"/>
          <p:cNvSpPr/>
          <p:nvPr userDrawn="1"/>
        </p:nvSpPr>
        <p:spPr>
          <a:xfrm>
            <a:off x="0" y="0"/>
            <a:ext cx="13004800" cy="97536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75000"/>
                </a:schemeClr>
              </a:gs>
              <a:gs pos="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F0DFD-7C7B-4695-8206-1A44F2EBB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5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"/>
          <p:cNvSpPr/>
          <p:nvPr userDrawn="1"/>
        </p:nvSpPr>
        <p:spPr>
          <a:xfrm>
            <a:off x="0" y="0"/>
            <a:ext cx="13004800" cy="9753600"/>
          </a:xfrm>
          <a:prstGeom prst="rect">
            <a:avLst/>
          </a:prstGeom>
          <a:gradFill flip="none" rotWithShape="0">
            <a:gsLst>
              <a:gs pos="100000">
                <a:schemeClr val="bg1">
                  <a:lumMod val="75000"/>
                </a:schemeClr>
              </a:gs>
              <a:gs pos="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B6A6E-ED52-49A3-AED1-DFFED2A620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81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53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73119-9501-4423-9A57-04B054410E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6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894" indent="0">
              <a:buNone/>
              <a:defRPr sz="4000"/>
            </a:lvl2pPr>
            <a:lvl3pPr marL="1299791" indent="0">
              <a:buNone/>
              <a:defRPr sz="3400"/>
            </a:lvl3pPr>
            <a:lvl4pPr marL="1949694" indent="0">
              <a:buNone/>
              <a:defRPr sz="2800"/>
            </a:lvl4pPr>
            <a:lvl5pPr marL="2599590" indent="0">
              <a:buNone/>
              <a:defRPr sz="2800"/>
            </a:lvl5pPr>
            <a:lvl6pPr marL="3249485" indent="0">
              <a:buNone/>
              <a:defRPr sz="2800"/>
            </a:lvl6pPr>
            <a:lvl7pPr marL="3899387" indent="0">
              <a:buNone/>
              <a:defRPr sz="2800"/>
            </a:lvl7pPr>
            <a:lvl8pPr marL="4549276" indent="0">
              <a:buNone/>
              <a:defRPr sz="2800"/>
            </a:lvl8pPr>
            <a:lvl9pPr marL="5199179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894" indent="0">
              <a:buNone/>
              <a:defRPr sz="1700"/>
            </a:lvl2pPr>
            <a:lvl3pPr marL="1299791" indent="0">
              <a:buNone/>
              <a:defRPr sz="1400"/>
            </a:lvl3pPr>
            <a:lvl4pPr marL="1949694" indent="0">
              <a:buNone/>
              <a:defRPr sz="1300"/>
            </a:lvl4pPr>
            <a:lvl5pPr marL="2599590" indent="0">
              <a:buNone/>
              <a:defRPr sz="1300"/>
            </a:lvl5pPr>
            <a:lvl6pPr marL="3249485" indent="0">
              <a:buNone/>
              <a:defRPr sz="1300"/>
            </a:lvl6pPr>
            <a:lvl7pPr marL="3899387" indent="0">
              <a:buNone/>
              <a:defRPr sz="1300"/>
            </a:lvl7pPr>
            <a:lvl8pPr marL="4549276" indent="0">
              <a:buNone/>
              <a:defRPr sz="1300"/>
            </a:lvl8pPr>
            <a:lvl9pPr marL="519917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D5151-EA1F-4A0F-BE26-6F65AA665B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7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978" tIns="64990" rIns="129978" bIns="649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29978" tIns="64990" rIns="129978" bIns="6499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76C54135-3013-4411-96DE-92A94087A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8" r:id="rId12"/>
  </p:sldLayoutIdLst>
  <p:timing>
    <p:tnLst>
      <p:par>
        <p:cTn id="1" dur="indefinite" restart="never" nodeType="tmRoot"/>
      </p:par>
    </p:tnLst>
  </p:timing>
  <p:txStyles>
    <p:titleStyle>
      <a:lvl1pPr algn="ctr" defTabSz="1298575" rtl="0" eaLnBrk="1" fontAlgn="base" hangingPunct="1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298575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2985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2985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29857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3300" indent="-323850" algn="l" defTabSz="129857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175" indent="-323850" algn="l" defTabSz="129857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438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3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232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125" indent="-324946" algn="l" defTabSz="129979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8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791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694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590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485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387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276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179" algn="l" defTabSz="129979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8.wav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audio" Target="../media/audio9.wav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74725" y="5064125"/>
            <a:ext cx="11055350" cy="89217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Click to get started…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86250"/>
            <a:ext cx="525938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SafetySmart Int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pic>
        <p:nvPicPr>
          <p:cNvPr id="3" name="worker with sprain'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775" y="572700"/>
            <a:ext cx="4057650" cy="891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3450" y="7848600"/>
            <a:ext cx="5137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Century Gothic" panose="020B0502020202020204" pitchFamily="34" charset="0"/>
              </a:rPr>
              <a:t>NOT PART OF THE JOB!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6071395" y="8153400"/>
            <a:ext cx="2043905" cy="18366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2900" y="1257300"/>
            <a:ext cx="77556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Century Gothic" panose="020B0502020202020204" pitchFamily="34" charset="0"/>
              </a:rPr>
              <a:t>STRAINS &amp; SPRAINS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" y="3429000"/>
            <a:ext cx="42691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RISK FACTORS</a:t>
            </a:r>
            <a:endParaRPr lang="en-US" sz="48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" y="5543550"/>
            <a:ext cx="6651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REDUCE OR ELMINATE</a:t>
            </a:r>
            <a:endParaRPr lang="en-US" sz="48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0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finalword10.wav"/>
          </p:stSnd>
        </p:sndAc>
      </p:transition>
    </mc:Choice>
    <mc:Fallback xmlns="">
      <p:transition spd="slow">
        <p:sndAc>
          <p:stSnd>
            <p:snd r:embed="rId6" name="heavy_finalword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74725" y="5064125"/>
            <a:ext cx="11055350" cy="89217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End of 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286250"/>
            <a:ext cx="525938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00">
    <p:sndAc>
      <p:stSnd>
        <p:snd r:embed="rId3" name="SafetySmart Intr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bg"/>
          <p:cNvSpPr/>
          <p:nvPr/>
        </p:nvSpPr>
        <p:spPr>
          <a:xfrm>
            <a:off x="0" y="3148608"/>
            <a:ext cx="13004800" cy="32403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"/>
          <p:cNvSpPr>
            <a:spLocks noGrp="1" noChangeArrowheads="1"/>
          </p:cNvSpPr>
          <p:nvPr>
            <p:ph type="title" idx="4294967295"/>
          </p:nvPr>
        </p:nvSpPr>
        <p:spPr>
          <a:xfrm>
            <a:off x="346075" y="3508375"/>
            <a:ext cx="12312650" cy="2357438"/>
          </a:xfrm>
        </p:spPr>
        <p:txBody>
          <a:bodyPr/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HEAVY WORK MEANS </a:t>
            </a:r>
            <a:br>
              <a:rPr lang="en-US" sz="7200" b="1" dirty="0" smtClean="0">
                <a:solidFill>
                  <a:schemeClr val="bg1"/>
                </a:solidFill>
              </a:rPr>
            </a:br>
            <a:r>
              <a:rPr lang="en-US" sz="7200" b="1" dirty="0" smtClean="0">
                <a:solidFill>
                  <a:schemeClr val="bg1"/>
                </a:solidFill>
              </a:rPr>
              <a:t>STRAINS &amp; SPRAINS</a:t>
            </a:r>
            <a:endParaRPr lang="en-US" sz="7200" b="1" dirty="0">
              <a:solidFill>
                <a:schemeClr val="bg1"/>
              </a:solidFill>
            </a:endParaRPr>
          </a:p>
        </p:txBody>
      </p:sp>
      <p:pic>
        <p:nvPicPr>
          <p:cNvPr id="5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heavy_title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pic>
        <p:nvPicPr>
          <p:cNvPr id="3" name="worker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5" y="496500"/>
            <a:ext cx="4057650" cy="8915400"/>
          </a:xfrm>
          <a:prstGeom prst="rect">
            <a:avLst/>
          </a:prstGeom>
        </p:spPr>
      </p:pic>
      <p:pic>
        <p:nvPicPr>
          <p:cNvPr id="4" name="worker with sprain'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5" y="496500"/>
            <a:ext cx="4057650" cy="8915400"/>
          </a:xfrm>
          <a:prstGeom prst="rect">
            <a:avLst/>
          </a:prstGeom>
        </p:spPr>
      </p:pic>
      <p:sp>
        <p:nvSpPr>
          <p:cNvPr id="2" name="LOST WORK DAYS"/>
          <p:cNvSpPr txBox="1"/>
          <p:nvPr/>
        </p:nvSpPr>
        <p:spPr>
          <a:xfrm>
            <a:off x="1597024" y="1811298"/>
            <a:ext cx="73019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Century Gothic" panose="020B0502020202020204" pitchFamily="34" charset="0"/>
              </a:rPr>
              <a:t>LOST WORK DAYS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6" name="PAIN"/>
          <p:cNvSpPr txBox="1"/>
          <p:nvPr/>
        </p:nvSpPr>
        <p:spPr>
          <a:xfrm>
            <a:off x="1597024" y="4316373"/>
            <a:ext cx="2129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Century Gothic" panose="020B0502020202020204" pitchFamily="34" charset="0"/>
              </a:rPr>
              <a:t>PAIN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7" name="MISSED DEADLINES"/>
          <p:cNvSpPr txBox="1"/>
          <p:nvPr/>
        </p:nvSpPr>
        <p:spPr>
          <a:xfrm>
            <a:off x="1597024" y="6821448"/>
            <a:ext cx="7738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Century Gothic" panose="020B0502020202020204" pitchFamily="34" charset="0"/>
              </a:rPr>
              <a:t>MISSED DEADLINES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8" name="ON THE JOB"/>
          <p:cNvSpPr txBox="1"/>
          <p:nvPr/>
        </p:nvSpPr>
        <p:spPr>
          <a:xfrm>
            <a:off x="4397375" y="3168640"/>
            <a:ext cx="5816600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Century Gothic" panose="020B0502020202020204" pitchFamily="34" charset="0"/>
              </a:rPr>
              <a:t>ON THE JOB</a:t>
            </a:r>
          </a:p>
          <a:p>
            <a:pPr algn="ctr"/>
            <a:r>
              <a:rPr lang="en-US" sz="7200" dirty="0" smtClean="0">
                <a:latin typeface="Century Gothic" panose="020B0502020202020204" pitchFamily="34" charset="0"/>
              </a:rPr>
              <a:t>NON FATAL</a:t>
            </a:r>
          </a:p>
          <a:p>
            <a:pPr algn="ctr"/>
            <a:r>
              <a:rPr lang="en-US" sz="7200" dirty="0" smtClean="0">
                <a:latin typeface="Century Gothic" panose="020B0502020202020204" pitchFamily="34" charset="0"/>
              </a:rPr>
              <a:t>INJURIES</a:t>
            </a:r>
            <a:endParaRPr lang="en-US" sz="7200" dirty="0">
              <a:latin typeface="Century Gothic" panose="020B0502020202020204" pitchFamily="34" charset="0"/>
            </a:endParaRPr>
          </a:p>
        </p:txBody>
      </p:sp>
      <p:sp>
        <p:nvSpPr>
          <p:cNvPr id="9" name="GRAY LOST WORK DAYS"/>
          <p:cNvSpPr txBox="1"/>
          <p:nvPr/>
        </p:nvSpPr>
        <p:spPr>
          <a:xfrm>
            <a:off x="1597023" y="1815942"/>
            <a:ext cx="73019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LOST WORK DAYS</a:t>
            </a:r>
            <a:endParaRPr lang="en-US" sz="66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GRAY PAIN"/>
          <p:cNvSpPr txBox="1"/>
          <p:nvPr/>
        </p:nvSpPr>
        <p:spPr>
          <a:xfrm>
            <a:off x="1597023" y="4321017"/>
            <a:ext cx="21291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PAIN</a:t>
            </a:r>
            <a:endParaRPr lang="en-US" sz="66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GRAY MISSED DEADLINES"/>
          <p:cNvSpPr txBox="1"/>
          <p:nvPr/>
        </p:nvSpPr>
        <p:spPr>
          <a:xfrm>
            <a:off x="1597023" y="6826092"/>
            <a:ext cx="7738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MISSED DEADLINES</a:t>
            </a:r>
            <a:endParaRPr lang="en-US" sz="66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&quot;No&quot; Symbol 16"/>
          <p:cNvSpPr/>
          <p:nvPr/>
        </p:nvSpPr>
        <p:spPr>
          <a:xfrm>
            <a:off x="4933950" y="7167096"/>
            <a:ext cx="2133600" cy="2133600"/>
          </a:xfrm>
          <a:prstGeom prst="noSmoking">
            <a:avLst>
              <a:gd name="adj" fmla="val 68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79490"/>
      </p:ext>
    </p:extLst>
  </p:cSld>
  <p:clrMapOvr>
    <a:masterClrMapping/>
  </p:clrMapOvr>
  <p:transition>
    <p:sndAc>
      <p:stSnd>
        <p:snd r:embed="rId3" name="heavy_intro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6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6" grpId="0"/>
      <p:bldP spid="6" grpId="1"/>
      <p:bldP spid="7" grpId="0"/>
      <p:bldP spid="7" grpId="1"/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pic>
        <p:nvPicPr>
          <p:cNvPr id="6" name="worker with sprain'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75" y="496500"/>
            <a:ext cx="4057650" cy="891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1923" y="2328067"/>
            <a:ext cx="6689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STRAINS VS SPRAINS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52703" y="4492535"/>
            <a:ext cx="4778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RISK FACTORS</a:t>
            </a:r>
            <a:endParaRPr lang="en-US" sz="5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7955" y="6657004"/>
            <a:ext cx="4323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Century Gothic" panose="020B0502020202020204" pitchFamily="34" charset="0"/>
              </a:rPr>
              <a:t>PREVENTION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15118"/>
      </p:ext>
    </p:extLst>
  </p:cSld>
  <p:clrMapOvr>
    <a:masterClrMapping/>
  </p:clrMapOvr>
  <p:transition>
    <p:sndAc>
      <p:stSnd>
        <p:snd r:embed="rId3" name="heavy_intro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46449E-8 4.23039E-8 L -0.26873 0.00309 " pathEditMode="relative" rAng="0" ptsTypes="AA">
                                      <p:cBhvr>
                                        <p:cTn id="6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7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152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8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382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4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76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sp>
        <p:nvSpPr>
          <p:cNvPr id="8" name="BANNER"/>
          <p:cNvSpPr/>
          <p:nvPr/>
        </p:nvSpPr>
        <p:spPr>
          <a:xfrm>
            <a:off x="-433137" y="3128211"/>
            <a:ext cx="14101011" cy="35854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SKOSKELETAL TEXT"/>
          <p:cNvSpPr txBox="1"/>
          <p:nvPr/>
        </p:nvSpPr>
        <p:spPr>
          <a:xfrm>
            <a:off x="228086" y="3695342"/>
            <a:ext cx="12548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Century Gothic" panose="020B0502020202020204" pitchFamily="34" charset="0"/>
              </a:rPr>
              <a:t>MUSKOSKELETAL DISORDERS</a:t>
            </a:r>
            <a:endParaRPr lang="en-US" sz="7200" dirty="0">
              <a:latin typeface="Century Gothic" panose="020B0502020202020204" pitchFamily="34" charset="0"/>
            </a:endParaRPr>
          </a:p>
        </p:txBody>
      </p:sp>
      <p:sp>
        <p:nvSpPr>
          <p:cNvPr id="4" name="MSDS TEXT"/>
          <p:cNvSpPr txBox="1"/>
          <p:nvPr/>
        </p:nvSpPr>
        <p:spPr>
          <a:xfrm>
            <a:off x="4891221" y="4860758"/>
            <a:ext cx="3222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latin typeface="Century Gothic" panose="020B0502020202020204" pitchFamily="34" charset="0"/>
              </a:rPr>
              <a:t>(MSDs)</a:t>
            </a:r>
            <a:endParaRPr lang="en-US" sz="7200" dirty="0">
              <a:latin typeface="Century Gothic" panose="020B0502020202020204" pitchFamily="34" charset="0"/>
            </a:endParaRPr>
          </a:p>
        </p:txBody>
      </p:sp>
      <p:sp>
        <p:nvSpPr>
          <p:cNvPr id="3" name="MUSCLES"/>
          <p:cNvSpPr txBox="1"/>
          <p:nvPr/>
        </p:nvSpPr>
        <p:spPr>
          <a:xfrm>
            <a:off x="5294376" y="1959830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MUSCLES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6" name="TENDONS"/>
          <p:cNvSpPr txBox="1"/>
          <p:nvPr/>
        </p:nvSpPr>
        <p:spPr>
          <a:xfrm>
            <a:off x="9090231" y="199123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TENDONS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7" name="LIGAMENTS"/>
          <p:cNvSpPr txBox="1"/>
          <p:nvPr/>
        </p:nvSpPr>
        <p:spPr>
          <a:xfrm>
            <a:off x="1372308" y="1919045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LIGAMENTS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5" name="SPRAIN TEXT"/>
          <p:cNvSpPr txBox="1"/>
          <p:nvPr/>
        </p:nvSpPr>
        <p:spPr>
          <a:xfrm>
            <a:off x="705460" y="7074603"/>
            <a:ext cx="4185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SPRAINS</a:t>
            </a:r>
            <a:endParaRPr lang="en-US" sz="8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OVER" hidden="1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AIN TEXT"/>
          <p:cNvSpPr txBox="1"/>
          <p:nvPr/>
        </p:nvSpPr>
        <p:spPr>
          <a:xfrm>
            <a:off x="8303157" y="7074603"/>
            <a:ext cx="40158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STRAINS</a:t>
            </a:r>
            <a:endParaRPr lang="en-US" sz="8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BACK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824" y="7404433"/>
            <a:ext cx="947225" cy="1828800"/>
          </a:xfrm>
          <a:prstGeom prst="rect">
            <a:avLst/>
          </a:prstGeom>
        </p:spPr>
      </p:pic>
      <p:pic>
        <p:nvPicPr>
          <p:cNvPr id="15" name="ANKL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3" y="7404433"/>
            <a:ext cx="1379415" cy="1828800"/>
          </a:xfrm>
          <a:prstGeom prst="rect">
            <a:avLst/>
          </a:prstGeom>
        </p:spPr>
      </p:pic>
      <p:pic>
        <p:nvPicPr>
          <p:cNvPr id="17" name="KNE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932" y="7404433"/>
            <a:ext cx="1379415" cy="1828800"/>
          </a:xfrm>
          <a:prstGeom prst="rect">
            <a:avLst/>
          </a:prstGeom>
        </p:spPr>
      </p:pic>
      <p:pic>
        <p:nvPicPr>
          <p:cNvPr id="16" name="WRIS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582" y="7404433"/>
            <a:ext cx="137941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whatcangowrong5.wav"/>
          </p:stSnd>
        </p:sndAc>
      </p:transition>
    </mc:Choice>
    <mc:Fallback xmlns="">
      <p:transition spd="slow">
        <p:sndAc>
          <p:stSnd>
            <p:snd r:embed="rId9" name="heavy_whatcangowrong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0984E-6 2.51181E-6 L 4.70984E-6 -0.22659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3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995E-6 2.51181E-6 L -1.56995E-6 -0.2363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60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83873E-6 -4.88679E-6 L -1.83873E-6 0.20558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0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afterEffect">
                                  <p:stCondLst>
                                    <p:cond delay="5400"/>
                                  </p:stCondLst>
                                  <p:childTnLst>
                                    <p:animMotion origin="layout" path="M 2.38852E-6 -1.04252E-7 L 0.08662 0.2003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5" y="10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6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38E-6 4.92914E-6 L 0.08345 0.19644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" y="9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6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7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3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" grpId="0"/>
      <p:bldP spid="3" grpId="1"/>
      <p:bldP spid="6" grpId="0"/>
      <p:bldP spid="6" grpId="1"/>
      <p:bldP spid="7" grpId="0"/>
      <p:bldP spid="7" grpId="1"/>
      <p:bldP spid="5" grpId="0"/>
      <p:bldP spid="5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pic>
        <p:nvPicPr>
          <p:cNvPr id="3" name="worker with sprain'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38" y="0"/>
            <a:ext cx="4057650" cy="8915400"/>
          </a:xfrm>
          <a:prstGeom prst="rect">
            <a:avLst/>
          </a:prstGeom>
        </p:spPr>
      </p:pic>
      <p:sp>
        <p:nvSpPr>
          <p:cNvPr id="2" name="POSTURE"/>
          <p:cNvSpPr/>
          <p:nvPr/>
        </p:nvSpPr>
        <p:spPr>
          <a:xfrm>
            <a:off x="-385015" y="766010"/>
            <a:ext cx="5005137" cy="190099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200" dirty="0" smtClean="0">
                <a:latin typeface="Century Gothic" panose="020B0502020202020204" pitchFamily="34" charset="0"/>
              </a:rPr>
              <a:t>AWKWARD POSTURES 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5" name="REPETITIVE"/>
          <p:cNvSpPr/>
          <p:nvPr/>
        </p:nvSpPr>
        <p:spPr>
          <a:xfrm>
            <a:off x="-385015" y="4732420"/>
            <a:ext cx="5005137" cy="190099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3200" dirty="0" smtClean="0">
                <a:latin typeface="Century Gothic" panose="020B0502020202020204" pitchFamily="34" charset="0"/>
              </a:rPr>
              <a:t>REPETITIVE MOTIONS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6" name="EXERTIONS"/>
          <p:cNvSpPr/>
          <p:nvPr/>
        </p:nvSpPr>
        <p:spPr>
          <a:xfrm>
            <a:off x="8293773" y="766010"/>
            <a:ext cx="5005137" cy="190099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FORCEFUL EXERTIONS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7" name="VIBRATION"/>
          <p:cNvSpPr/>
          <p:nvPr/>
        </p:nvSpPr>
        <p:spPr>
          <a:xfrm>
            <a:off x="8293773" y="4732420"/>
            <a:ext cx="5005137" cy="1900990"/>
          </a:xfrm>
          <a:prstGeom prst="round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VIBRATION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4" name="TEMP"/>
          <p:cNvSpPr txBox="1"/>
          <p:nvPr/>
        </p:nvSpPr>
        <p:spPr>
          <a:xfrm>
            <a:off x="385010" y="7956883"/>
            <a:ext cx="491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EXTREME TEMPERATURES</a:t>
            </a:r>
            <a:endParaRPr lang="en-US" sz="3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LIGHTING"/>
          <p:cNvSpPr txBox="1"/>
          <p:nvPr/>
        </p:nvSpPr>
        <p:spPr>
          <a:xfrm>
            <a:off x="8261684" y="7956883"/>
            <a:ext cx="3353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POOR LIGHTING</a:t>
            </a:r>
            <a:endParaRPr lang="en-US" sz="32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whatcangowrong6.wav"/>
          </p:stSnd>
        </p:sndAc>
      </p:transition>
    </mc:Choice>
    <mc:Fallback xmlns="">
      <p:transition spd="slow">
        <p:sndAc>
          <p:stSnd>
            <p:snd r:embed="rId6" name="heavy_whatcangowrong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6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502400" y="2925054"/>
            <a:ext cx="0" cy="1839451"/>
          </a:xfrm>
          <a:prstGeom prst="straightConnector1">
            <a:avLst/>
          </a:prstGeom>
          <a:ln w="1524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457200" y="1034716"/>
            <a:ext cx="13715999" cy="2334126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REVENTION"/>
          <p:cNvSpPr txBox="1"/>
          <p:nvPr/>
        </p:nvSpPr>
        <p:spPr>
          <a:xfrm>
            <a:off x="3039753" y="1478504"/>
            <a:ext cx="69252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latin typeface="Century Gothic" panose="020B0502020202020204" pitchFamily="34" charset="0"/>
              </a:rPr>
              <a:t>PREVENTION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5" name="ELIMINATE"/>
          <p:cNvSpPr txBox="1"/>
          <p:nvPr/>
        </p:nvSpPr>
        <p:spPr>
          <a:xfrm>
            <a:off x="2117556" y="4864770"/>
            <a:ext cx="3711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ELMINATE</a:t>
            </a:r>
            <a:endParaRPr 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DUCE"/>
          <p:cNvSpPr txBox="1"/>
          <p:nvPr/>
        </p:nvSpPr>
        <p:spPr>
          <a:xfrm>
            <a:off x="7251029" y="4864770"/>
            <a:ext cx="3175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REDUCE</a:t>
            </a:r>
            <a:endParaRPr lang="en-US" sz="60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ISK FACTORS"/>
          <p:cNvSpPr txBox="1"/>
          <p:nvPr/>
        </p:nvSpPr>
        <p:spPr>
          <a:xfrm>
            <a:off x="3346729" y="5943601"/>
            <a:ext cx="6311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RISK FACTORS</a:t>
            </a:r>
            <a:endParaRPr lang="en-US" sz="7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howtoprotectyourself7.wav"/>
          </p:stSnd>
        </p:sndAc>
      </p:transition>
    </mc:Choice>
    <mc:Fallback xmlns="">
      <p:transition spd="slow">
        <p:sndAc>
          <p:stSnd>
            <p:snd r:embed="rId5" name="heavy_howtoprotectyourself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sp>
        <p:nvSpPr>
          <p:cNvPr id="7" name="PROPER LIFTING TEXT"/>
          <p:cNvSpPr txBox="1"/>
          <p:nvPr/>
        </p:nvSpPr>
        <p:spPr>
          <a:xfrm>
            <a:off x="2814532" y="8596533"/>
            <a:ext cx="7375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PROPER LIFTING &amp; CARRYING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12" name="STARING AT BOX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1324" y="238002"/>
            <a:ext cx="7107372" cy="8138212"/>
          </a:xfrm>
          <a:prstGeom prst="rect">
            <a:avLst/>
          </a:prstGeom>
        </p:spPr>
      </p:pic>
      <p:pic>
        <p:nvPicPr>
          <p:cNvPr id="4" name="CARRYING PI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7561" y="0"/>
            <a:ext cx="6500228" cy="8766878"/>
          </a:xfrm>
          <a:prstGeom prst="rect">
            <a:avLst/>
          </a:prstGeom>
        </p:spPr>
      </p:pic>
      <p:pic>
        <p:nvPicPr>
          <p:cNvPr id="11" name="BEND AT THE KNEE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1771" y="1198148"/>
            <a:ext cx="9010043" cy="7772400"/>
          </a:xfrm>
          <a:prstGeom prst="rect">
            <a:avLst/>
          </a:prstGeom>
        </p:spPr>
      </p:pic>
      <p:pic>
        <p:nvPicPr>
          <p:cNvPr id="5" name="STRETCH PI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94" y="487278"/>
            <a:ext cx="3270738" cy="8229600"/>
          </a:xfrm>
          <a:prstGeom prst="rect">
            <a:avLst/>
          </a:prstGeom>
        </p:spPr>
      </p:pic>
      <p:pic>
        <p:nvPicPr>
          <p:cNvPr id="9" name="STRETCH RIGH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60" y="544903"/>
            <a:ext cx="3588335" cy="8171975"/>
          </a:xfrm>
          <a:prstGeom prst="rect">
            <a:avLst/>
          </a:prstGeom>
        </p:spPr>
      </p:pic>
      <p:pic>
        <p:nvPicPr>
          <p:cNvPr id="10" name="STRETCH LEFT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42908" y="544903"/>
            <a:ext cx="3588335" cy="8171975"/>
          </a:xfrm>
          <a:prstGeom prst="rect">
            <a:avLst/>
          </a:prstGeom>
        </p:spPr>
      </p:pic>
      <p:sp>
        <p:nvSpPr>
          <p:cNvPr id="6" name="WARM UP TEXT"/>
          <p:cNvSpPr txBox="1"/>
          <p:nvPr/>
        </p:nvSpPr>
        <p:spPr>
          <a:xfrm>
            <a:off x="3832439" y="8636640"/>
            <a:ext cx="533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WARM UP &amp; STRETCH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8" name="ASK FOR HELP TEXT"/>
          <p:cNvSpPr txBox="1"/>
          <p:nvPr/>
        </p:nvSpPr>
        <p:spPr>
          <a:xfrm>
            <a:off x="2606943" y="8604554"/>
            <a:ext cx="779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KNOW WHEN TO ASK FOR HELP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3" name="HELP PIC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42" y="0"/>
            <a:ext cx="75438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2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howtoprotectyourself8.wav"/>
          </p:stSnd>
        </p:sndAc>
      </p:transition>
    </mc:Choice>
    <mc:Fallback xmlns="">
      <p:transition spd="slow">
        <p:sndAc>
          <p:stSnd>
            <p:snd r:embed="rId11" name="heavy_howtoprotectyourself8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8" decel="10000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decel="10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2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1400"/>
                                </p:stCondLst>
                                <p:childTnLst>
                                  <p:par>
                                    <p:cTn id="42" presetID="2" presetClass="exit" presetSubtype="8" decel="100000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8" decel="10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51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64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1"/>
          <p:bldP spid="7" grpId="2"/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xit" presetSubtype="8" decel="100000" fill="hold" grpId="0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decel="10000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3" presetID="1" presetClass="exit" presetSubtype="0" fill="hold" nodeType="after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xit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1400"/>
                                </p:stCondLst>
                                <p:childTnLst>
                                  <p:par>
                                    <p:cTn id="42" presetID="2" presetClass="exit" presetSubtype="8" decel="100000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8" decel="10000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5900"/>
                                </p:stCondLst>
                                <p:childTnLst>
                                  <p:par>
                                    <p:cTn id="5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6400"/>
                                </p:stCondLst>
                                <p:childTnLst>
                                  <p:par>
                                    <p:cTn id="60" presetID="10" presetClass="entr" presetSubtype="0" fill="hold" nodeType="after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1"/>
          <p:bldP spid="7" grpId="2"/>
          <p:bldP spid="6" grpId="0"/>
          <p:bldP spid="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x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8382000"/>
            <a:ext cx="1371600" cy="1371600"/>
          </a:xfrm>
          <a:prstGeom prst="rect">
            <a:avLst/>
          </a:prstGeom>
        </p:spPr>
      </p:pic>
      <p:pic>
        <p:nvPicPr>
          <p:cNvPr id="3" name="SAFETY 1 PIC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44" y="-152400"/>
            <a:ext cx="4352925" cy="8915400"/>
          </a:xfrm>
          <a:prstGeom prst="rect">
            <a:avLst/>
          </a:prstGeom>
        </p:spPr>
      </p:pic>
      <p:pic>
        <p:nvPicPr>
          <p:cNvPr id="4" name="SAFETY WITH SHOVEL PIC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10" y="-155231"/>
            <a:ext cx="5629275" cy="8915400"/>
          </a:xfrm>
          <a:prstGeom prst="rect">
            <a:avLst/>
          </a:prstGeom>
        </p:spPr>
      </p:pic>
      <p:sp>
        <p:nvSpPr>
          <p:cNvPr id="5" name="SAFETY TEXT"/>
          <p:cNvSpPr txBox="1"/>
          <p:nvPr/>
        </p:nvSpPr>
        <p:spPr>
          <a:xfrm>
            <a:off x="3319478" y="8636640"/>
            <a:ext cx="6365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PLAN AHEAD FOR SAFETY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6" name="PP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96" y="742950"/>
            <a:ext cx="4559808" cy="7772400"/>
          </a:xfrm>
          <a:prstGeom prst="rect">
            <a:avLst/>
          </a:prstGeom>
        </p:spPr>
      </p:pic>
      <p:sp>
        <p:nvSpPr>
          <p:cNvPr id="7" name="PPE TEXT"/>
          <p:cNvSpPr txBox="1"/>
          <p:nvPr/>
        </p:nvSpPr>
        <p:spPr>
          <a:xfrm>
            <a:off x="2092379" y="8636640"/>
            <a:ext cx="8820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PERSONAL PROTECTIVE EQUIPMENT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8" name="POWER TOOL PIC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0"/>
            <a:ext cx="5080958" cy="8686800"/>
          </a:xfrm>
          <a:prstGeom prst="rect">
            <a:avLst/>
          </a:prstGeom>
        </p:spPr>
      </p:pic>
      <p:pic>
        <p:nvPicPr>
          <p:cNvPr id="9" name="REGULAR GUY PIC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5" y="0"/>
            <a:ext cx="5080958" cy="8686800"/>
          </a:xfrm>
          <a:prstGeom prst="rect">
            <a:avLst/>
          </a:prstGeom>
        </p:spPr>
      </p:pic>
      <p:sp>
        <p:nvSpPr>
          <p:cNvPr id="10" name="POWER UP TEXT"/>
          <p:cNvSpPr txBox="1"/>
          <p:nvPr/>
        </p:nvSpPr>
        <p:spPr>
          <a:xfrm>
            <a:off x="5105223" y="8636640"/>
            <a:ext cx="2794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POWER UP</a:t>
            </a:r>
            <a:endParaRPr lang="en-US" sz="4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5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heavy_howtoprotectyourself9.wav"/>
          </p:stSnd>
        </p:sndAc>
      </p:transition>
    </mc:Choice>
    <mc:Fallback xmlns="">
      <p:transition spd="slow">
        <p:sndAc>
          <p:stSnd>
            <p:snd r:embed="rId10" name="heavy_howtoprotectyourself9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0" presetID="2" presetClass="exit" presetSubtype="8" decel="100000" fill="hold" nodeType="after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xit" presetSubtype="8" decel="10000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28" presetID="2" presetClass="exit" presetSubtype="8" decel="100000" fill="hold" nodeType="afterEffect">
                                      <p:stCondLst>
                                        <p:cond delay="9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" presetClass="exit" presetSubtype="8" decel="100000" fill="hold" grpId="1" nodeType="withEffect">
                                      <p:stCondLst>
                                        <p:cond delay="9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7200"/>
                                </p:stCondLst>
                                <p:childTnLst>
                                  <p:par>
                                    <p:cTn id="46" presetID="1" presetClass="entr" presetSubtype="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4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7" grpId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after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0" presetID="2" presetClass="exit" presetSubtype="8" decel="100000" fill="hold" nodeType="after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2" presetClass="exit" presetSubtype="8" decel="100000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28" presetID="2" presetClass="exit" presetSubtype="8" decel="100000" fill="hold" nodeType="afterEffect">
                                      <p:stCondLst>
                                        <p:cond delay="9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2" presetClass="exit" presetSubtype="8" decel="100000" fill="hold" grpId="1" nodeType="withEffect">
                                      <p:stCondLst>
                                        <p:cond delay="96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7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7200"/>
                                </p:stCondLst>
                                <p:childTnLst>
                                  <p:par>
                                    <p:cTn id="46" presetID="1" presetClass="entr" presetSubtype="0" fill="hold" nodeType="after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4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52" presetID="10" presetClass="entr" presetSubtype="0" fill="hold" nodeType="after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7" grpId="1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SafetySmartTemplate">
  <a:themeElements>
    <a:clrScheme name="Bongard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941821"/>
      </a:accent1>
      <a:accent2>
        <a:srgbClr val="026CAF"/>
      </a:accent2>
      <a:accent3>
        <a:srgbClr val="C73F0C"/>
      </a:accent3>
      <a:accent4>
        <a:srgbClr val="A5C753"/>
      </a:accent4>
      <a:accent5>
        <a:srgbClr val="333333"/>
      </a:accent5>
      <a:accent6>
        <a:srgbClr val="FAB319"/>
      </a:accent6>
      <a:hlink>
        <a:srgbClr val="809F33"/>
      </a:hlink>
      <a:folHlink>
        <a:srgbClr val="952F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SafetySmartTemplate</Template>
  <TotalTime>350</TotalTime>
  <Words>409</Words>
  <Application>Microsoft Office PowerPoint</Application>
  <PresentationFormat>Custom</PresentationFormat>
  <Paragraphs>123</Paragraphs>
  <Slides>11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SafetySmartTemplate</vt:lpstr>
      <vt:lpstr>Click to get started…</vt:lpstr>
      <vt:lpstr>HEAVY WORK MEANS  STRAINS &amp; SPRAINS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get started…</dc:title>
  <dc:creator>April Hayman</dc:creator>
  <cp:lastModifiedBy>Aaron</cp:lastModifiedBy>
  <cp:revision>28</cp:revision>
  <dcterms:created xsi:type="dcterms:W3CDTF">2015-10-21T22:18:21Z</dcterms:created>
  <dcterms:modified xsi:type="dcterms:W3CDTF">2015-10-29T16:12:21Z</dcterms:modified>
</cp:coreProperties>
</file>