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4"/>
  </p:notesMasterIdLst>
  <p:sldIdLst>
    <p:sldId id="269" r:id="rId5"/>
    <p:sldId id="606" r:id="rId6"/>
    <p:sldId id="613" r:id="rId7"/>
    <p:sldId id="614" r:id="rId8"/>
    <p:sldId id="623" r:id="rId9"/>
    <p:sldId id="619" r:id="rId10"/>
    <p:sldId id="616" r:id="rId11"/>
    <p:sldId id="618" r:id="rId12"/>
    <p:sldId id="622" r:id="rId1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p:scale>
          <a:sx n="30" d="100"/>
          <a:sy n="30" d="100"/>
        </p:scale>
        <p:origin x="1986" y="69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3B9646CF-1F09-468E-A480-7AF35174C808}"/>
    <pc:docChg chg="custSel modSld">
      <pc:chgData name="Edwin Landivar" userId="ae2ac59f40d9f62d" providerId="LiveId" clId="{3B9646CF-1F09-468E-A480-7AF35174C808}" dt="2020-02-22T18:51:07.105" v="72"/>
      <pc:docMkLst>
        <pc:docMk/>
      </pc:docMkLst>
      <pc:sldChg chg="modSp">
        <pc:chgData name="Edwin Landivar" userId="ae2ac59f40d9f62d" providerId="LiveId" clId="{3B9646CF-1F09-468E-A480-7AF35174C808}" dt="2020-02-22T18:35:50.782" v="0"/>
        <pc:sldMkLst>
          <pc:docMk/>
          <pc:sldMk cId="3378895467" sldId="606"/>
        </pc:sldMkLst>
        <pc:spChg chg="mod">
          <ac:chgData name="Edwin Landivar" userId="ae2ac59f40d9f62d" providerId="LiveId" clId="{3B9646CF-1F09-468E-A480-7AF35174C808}" dt="2020-02-22T18:35:50.782" v="0"/>
          <ac:spMkLst>
            <pc:docMk/>
            <pc:sldMk cId="3378895467" sldId="606"/>
            <ac:spMk id="5" creationId="{00000000-0000-0000-0000-000000000000}"/>
          </ac:spMkLst>
        </pc:spChg>
      </pc:sldChg>
      <pc:sldChg chg="modSp mod">
        <pc:chgData name="Edwin Landivar" userId="ae2ac59f40d9f62d" providerId="LiveId" clId="{3B9646CF-1F09-468E-A480-7AF35174C808}" dt="2020-02-22T18:42:21.855" v="2"/>
        <pc:sldMkLst>
          <pc:docMk/>
          <pc:sldMk cId="837056114" sldId="613"/>
        </pc:sldMkLst>
        <pc:spChg chg="mod">
          <ac:chgData name="Edwin Landivar" userId="ae2ac59f40d9f62d" providerId="LiveId" clId="{3B9646CF-1F09-468E-A480-7AF35174C808}" dt="2020-02-22T18:42:21.855" v="2"/>
          <ac:spMkLst>
            <pc:docMk/>
            <pc:sldMk cId="837056114" sldId="613"/>
            <ac:spMk id="14" creationId="{00000000-0000-0000-0000-000000000000}"/>
          </ac:spMkLst>
        </pc:spChg>
        <pc:grpChg chg="mod">
          <ac:chgData name="Edwin Landivar" userId="ae2ac59f40d9f62d" providerId="LiveId" clId="{3B9646CF-1F09-468E-A480-7AF35174C808}" dt="2020-02-22T18:42:21.855" v="2"/>
          <ac:grpSpMkLst>
            <pc:docMk/>
            <pc:sldMk cId="837056114" sldId="613"/>
            <ac:grpSpMk id="21" creationId="{00000000-0000-0000-0000-000000000000}"/>
          </ac:grpSpMkLst>
        </pc:grpChg>
      </pc:sldChg>
      <pc:sldChg chg="modSp mod">
        <pc:chgData name="Edwin Landivar" userId="ae2ac59f40d9f62d" providerId="LiveId" clId="{3B9646CF-1F09-468E-A480-7AF35174C808}" dt="2020-02-22T18:43:07.964" v="5" actId="20577"/>
        <pc:sldMkLst>
          <pc:docMk/>
          <pc:sldMk cId="1479977622" sldId="614"/>
        </pc:sldMkLst>
        <pc:spChg chg="mod">
          <ac:chgData name="Edwin Landivar" userId="ae2ac59f40d9f62d" providerId="LiveId" clId="{3B9646CF-1F09-468E-A480-7AF35174C808}" dt="2020-02-22T18:43:07.964" v="5" actId="20577"/>
          <ac:spMkLst>
            <pc:docMk/>
            <pc:sldMk cId="1479977622" sldId="614"/>
            <ac:spMk id="11" creationId="{00000000-0000-0000-0000-000000000000}"/>
          </ac:spMkLst>
        </pc:spChg>
      </pc:sldChg>
      <pc:sldChg chg="modSp mod">
        <pc:chgData name="Edwin Landivar" userId="ae2ac59f40d9f62d" providerId="LiveId" clId="{3B9646CF-1F09-468E-A480-7AF35174C808}" dt="2020-02-22T18:49:19.865" v="48" actId="1076"/>
        <pc:sldMkLst>
          <pc:docMk/>
          <pc:sldMk cId="668194125" sldId="616"/>
        </pc:sldMkLst>
        <pc:spChg chg="mod">
          <ac:chgData name="Edwin Landivar" userId="ae2ac59f40d9f62d" providerId="LiveId" clId="{3B9646CF-1F09-468E-A480-7AF35174C808}" dt="2020-02-22T18:49:19.865" v="48" actId="1076"/>
          <ac:spMkLst>
            <pc:docMk/>
            <pc:sldMk cId="668194125" sldId="616"/>
            <ac:spMk id="7" creationId="{1867828F-492D-4BF1-8A4E-822DF2FD5B9B}"/>
          </ac:spMkLst>
        </pc:spChg>
      </pc:sldChg>
      <pc:sldChg chg="modSp mod">
        <pc:chgData name="Edwin Landivar" userId="ae2ac59f40d9f62d" providerId="LiveId" clId="{3B9646CF-1F09-468E-A480-7AF35174C808}" dt="2020-02-22T18:50:19.142" v="67" actId="14100"/>
        <pc:sldMkLst>
          <pc:docMk/>
          <pc:sldMk cId="1542355900" sldId="618"/>
        </pc:sldMkLst>
        <pc:spChg chg="mod">
          <ac:chgData name="Edwin Landivar" userId="ae2ac59f40d9f62d" providerId="LiveId" clId="{3B9646CF-1F09-468E-A480-7AF35174C808}" dt="2020-02-22T18:50:19.142" v="67" actId="14100"/>
          <ac:spMkLst>
            <pc:docMk/>
            <pc:sldMk cId="1542355900" sldId="618"/>
            <ac:spMk id="3" creationId="{C951AC5C-1158-4C25-B684-5944262070F2}"/>
          </ac:spMkLst>
        </pc:spChg>
        <pc:spChg chg="mod">
          <ac:chgData name="Edwin Landivar" userId="ae2ac59f40d9f62d" providerId="LiveId" clId="{3B9646CF-1F09-468E-A480-7AF35174C808}" dt="2020-02-22T18:50:15.126" v="66" actId="1076"/>
          <ac:spMkLst>
            <pc:docMk/>
            <pc:sldMk cId="1542355900" sldId="618"/>
            <ac:spMk id="7" creationId="{B0369C6B-D18C-4CCF-81D5-91F16F2021B5}"/>
          </ac:spMkLst>
        </pc:spChg>
      </pc:sldChg>
      <pc:sldChg chg="modSp mod">
        <pc:chgData name="Edwin Landivar" userId="ae2ac59f40d9f62d" providerId="LiveId" clId="{3B9646CF-1F09-468E-A480-7AF35174C808}" dt="2020-02-22T18:46:54.885" v="23" actId="1076"/>
        <pc:sldMkLst>
          <pc:docMk/>
          <pc:sldMk cId="2599265895" sldId="619"/>
        </pc:sldMkLst>
        <pc:spChg chg="mod">
          <ac:chgData name="Edwin Landivar" userId="ae2ac59f40d9f62d" providerId="LiveId" clId="{3B9646CF-1F09-468E-A480-7AF35174C808}" dt="2020-02-22T18:46:54.885" v="23" actId="1076"/>
          <ac:spMkLst>
            <pc:docMk/>
            <pc:sldMk cId="2599265895" sldId="619"/>
            <ac:spMk id="27" creationId="{00000000-0000-0000-0000-000000000000}"/>
          </ac:spMkLst>
        </pc:spChg>
        <pc:grpChg chg="mod">
          <ac:chgData name="Edwin Landivar" userId="ae2ac59f40d9f62d" providerId="LiveId" clId="{3B9646CF-1F09-468E-A480-7AF35174C808}" dt="2020-02-22T18:46:46.900" v="21"/>
          <ac:grpSpMkLst>
            <pc:docMk/>
            <pc:sldMk cId="2599265895" sldId="619"/>
            <ac:grpSpMk id="3" creationId="{00000000-0000-0000-0000-000000000000}"/>
          </ac:grpSpMkLst>
        </pc:grpChg>
      </pc:sldChg>
      <pc:sldChg chg="addSp delSp modSp mod">
        <pc:chgData name="Edwin Landivar" userId="ae2ac59f40d9f62d" providerId="LiveId" clId="{3B9646CF-1F09-468E-A480-7AF35174C808}" dt="2020-02-22T18:51:07.105" v="72"/>
        <pc:sldMkLst>
          <pc:docMk/>
          <pc:sldMk cId="3481045880" sldId="622"/>
        </pc:sldMkLst>
        <pc:spChg chg="add mod ord">
          <ac:chgData name="Edwin Landivar" userId="ae2ac59f40d9f62d" providerId="LiveId" clId="{3B9646CF-1F09-468E-A480-7AF35174C808}" dt="2020-02-22T18:50:53.305" v="70" actId="167"/>
          <ac:spMkLst>
            <pc:docMk/>
            <pc:sldMk cId="3481045880" sldId="622"/>
            <ac:spMk id="3" creationId="{CA232548-7158-4693-A76E-6F10CA38D371}"/>
          </ac:spMkLst>
        </pc:spChg>
        <pc:spChg chg="mod">
          <ac:chgData name="Edwin Landivar" userId="ae2ac59f40d9f62d" providerId="LiveId" clId="{3B9646CF-1F09-468E-A480-7AF35174C808}" dt="2020-02-22T18:51:07.105" v="72"/>
          <ac:spMkLst>
            <pc:docMk/>
            <pc:sldMk cId="3481045880" sldId="622"/>
            <ac:spMk id="14" creationId="{00000000-0000-0000-0000-000000000000}"/>
          </ac:spMkLst>
        </pc:spChg>
        <pc:grpChg chg="mod">
          <ac:chgData name="Edwin Landivar" userId="ae2ac59f40d9f62d" providerId="LiveId" clId="{3B9646CF-1F09-468E-A480-7AF35174C808}" dt="2020-02-22T18:50:56.555" v="71" actId="1076"/>
          <ac:grpSpMkLst>
            <pc:docMk/>
            <pc:sldMk cId="3481045880" sldId="622"/>
            <ac:grpSpMk id="21" creationId="{00000000-0000-0000-0000-000000000000}"/>
          </ac:grpSpMkLst>
        </pc:grpChg>
        <pc:picChg chg="del">
          <ac:chgData name="Edwin Landivar" userId="ae2ac59f40d9f62d" providerId="LiveId" clId="{3B9646CF-1F09-468E-A480-7AF35174C808}" dt="2020-02-22T18:50:47.460" v="69" actId="478"/>
          <ac:picMkLst>
            <pc:docMk/>
            <pc:sldMk cId="3481045880" sldId="622"/>
            <ac:picMk id="17" creationId="{296CE8A5-2F56-483A-838B-6C7DD97D484C}"/>
          </ac:picMkLst>
        </pc:picChg>
      </pc:sldChg>
      <pc:sldChg chg="modSp mod">
        <pc:chgData name="Edwin Landivar" userId="ae2ac59f40d9f62d" providerId="LiveId" clId="{3B9646CF-1F09-468E-A480-7AF35174C808}" dt="2020-02-22T18:44:31.350" v="18" actId="20577"/>
        <pc:sldMkLst>
          <pc:docMk/>
          <pc:sldMk cId="3966637275" sldId="623"/>
        </pc:sldMkLst>
        <pc:spChg chg="mod">
          <ac:chgData name="Edwin Landivar" userId="ae2ac59f40d9f62d" providerId="LiveId" clId="{3B9646CF-1F09-468E-A480-7AF35174C808}" dt="2020-02-22T18:44:31.350" v="18" actId="20577"/>
          <ac:spMkLst>
            <pc:docMk/>
            <pc:sldMk cId="3966637275" sldId="623"/>
            <ac:spMk id="11" creationId="{00000000-0000-0000-0000-000000000000}"/>
          </ac:spMkLst>
        </pc:spChg>
      </pc:sld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29.05.2020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real-life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senior rig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under the load. He was killed immediately.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OPENING THE WAY TO A DEADLY FALL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2050" name="Picture 2" descr="Slip and Fall 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31150"/>
            <a:ext cx="79057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ell Worth Solicitors Can I claim if I fall from a ladder a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8" y="-50907"/>
            <a:ext cx="18300198" cy="1037651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3F1FAC29-D6FC-4FE9-90A0-072D28C0F81F}"/>
              </a:ext>
            </a:extLst>
          </p:cNvPr>
          <p:cNvSpPr>
            <a:spLocks noGrp="1"/>
          </p:cNvSpPr>
          <p:nvPr>
            <p:ph type="pic" sz="quarter" idx="12"/>
          </p:nvPr>
        </p:nvSpPr>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28074" y="-31603"/>
            <a:ext cx="8963526" cy="10337907"/>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038402"/>
              <a:ext cx="5176679" cy="5632311"/>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The human factor is the reason why there are many incidents of severe injuries and even fatalities in floor opening falls due to negligence which results in loss of productivity, down time, and replacement costs. Workers lives are negatively impacted in many respects.</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004453"/>
            <a:ext cx="8045278" cy="4401205"/>
          </a:xfrm>
          <a:prstGeom prst="rect">
            <a:avLst/>
          </a:prstGeom>
        </p:spPr>
        <p:txBody>
          <a:bodyPr wrap="square">
            <a:spAutoFit/>
          </a:bodyPr>
          <a:lstStyle/>
          <a:p>
            <a:r>
              <a:rPr lang="en-US" sz="2800" dirty="0">
                <a:solidFill>
                  <a:schemeClr val="bg2"/>
                </a:solidFill>
                <a:latin typeface="Brandon Text Regular" panose="020B0503020203060203" pitchFamily="34" charset="0"/>
              </a:rPr>
              <a:t>Opening in floors and roofs are part of the work environment during construction, renovation and demolition. In the oil and gas industry, objects falling onto workers from opening are potential hazards.</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Many workers have been severely injured and died as a result of falling through a floor or roof opening.</a:t>
            </a:r>
          </a:p>
          <a:p>
            <a:endParaRPr lang="en-US" sz="2800" dirty="0">
              <a:solidFill>
                <a:schemeClr val="bg2"/>
              </a:solidFill>
              <a:latin typeface="Brandon Text Regular" panose="020B0503020203060203" pitchFamily="34" charset="0"/>
            </a:endParaRPr>
          </a:p>
        </p:txBody>
      </p:sp>
      <p:pic>
        <p:nvPicPr>
          <p:cNvPr id="3074" name="Picture 2" descr="What Happens After a Trip and Fall at Work?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000" b="5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00011"/>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0955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539633" y="2346722"/>
            <a:ext cx="8045278" cy="5693866"/>
          </a:xfrm>
          <a:prstGeom prst="rect">
            <a:avLst/>
          </a:prstGeom>
        </p:spPr>
        <p:txBody>
          <a:bodyPr wrap="square">
            <a:spAutoFit/>
          </a:bodyPr>
          <a:lstStyle/>
          <a:p>
            <a:r>
              <a:rPr lang="en-US" sz="2800" dirty="0">
                <a:solidFill>
                  <a:schemeClr val="bg2"/>
                </a:solidFill>
                <a:latin typeface="Brandon Text Regular" panose="020B0503020203060203" pitchFamily="34" charset="0"/>
              </a:rPr>
              <a:t>Examples </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A worker cleaning up after a roofing crew picks up a piece of plywood, not realizing it covers an opening, into which he falls.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A worker passing through a renovation site steps on a too-small covering placed over a hole and not secured. The board breaks, or, one end tips into the hole. The worker falls down the opening.</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Skylights and other roof features not designed to bear weight also have been the route to death for workers who stepped on them.</a:t>
            </a:r>
          </a:p>
          <a:p>
            <a:r>
              <a:rPr lang="en-US" sz="2800" dirty="0">
                <a:solidFill>
                  <a:schemeClr val="bg2"/>
                </a:solidFill>
                <a:latin typeface="Brandon Text Regular" panose="020B0503020203060203" pitchFamily="34" charset="0"/>
              </a:rPr>
              <a:t> </a:t>
            </a:r>
          </a:p>
        </p:txBody>
      </p:sp>
      <p:pic>
        <p:nvPicPr>
          <p:cNvPr id="4098" name="Picture 2" descr="Do You Need to Hire a Commercial Cleaning Company? | Global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090" b="5090"/>
          <a:stretch>
            <a:fillRect/>
          </a:stretch>
        </p:blipFill>
        <p:spPr bwMode="auto">
          <a:xfrm>
            <a:off x="9180513" y="20955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872579"/>
            <a:chOff x="10535474" y="2060087"/>
            <a:chExt cx="9144000" cy="5872579"/>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68874" y="2669687"/>
              <a:ext cx="8077200" cy="5262979"/>
            </a:xfrm>
            <a:prstGeom prst="rect">
              <a:avLst/>
            </a:prstGeom>
            <a:noFill/>
          </p:spPr>
          <p:txBody>
            <a:bodyPr wrap="square" rtlCol="0">
              <a:spAutoFit/>
            </a:bodyPr>
            <a:lstStyle/>
            <a:p>
              <a:r>
                <a:rPr lang="en-US" sz="2800" dirty="0">
                  <a:solidFill>
                    <a:schemeClr val="bg2"/>
                  </a:solidFill>
                  <a:latin typeface="Brandon Text Regular" panose="020B0503020203060203" pitchFamily="34" charset="0"/>
                </a:rPr>
                <a:t>Safety laws require certain types of guards around openings including roof and floor openings, smoke shafts, vehicle repair pits, loading dock edges and other openings. Preventions of falls into water, or into a hazardous substance or object is also regulated. </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By law, temporary and emergency floor and wall openings must be guarded by rails and toe boards or a cover.</a:t>
              </a:r>
            </a:p>
            <a:p>
              <a:endParaRPr lang="en-US" sz="2800" dirty="0">
                <a:solidFill>
                  <a:schemeClr val="bg2"/>
                </a:solidFill>
                <a:latin typeface="Brandon Text Regular" panose="020B0503020203060203" pitchFamily="34" charset="0"/>
              </a:endParaRPr>
            </a:p>
            <a:p>
              <a:endParaRPr lang="en-US" sz="2800" dirty="0">
                <a:solidFill>
                  <a:schemeClr val="bg2"/>
                </a:solidFill>
                <a:latin typeface="Brandon Text Regular" panose="020B0503020203060203" pitchFamily="34" charset="0"/>
              </a:endParaRPr>
            </a:p>
          </p:txBody>
        </p:sp>
      </p:grpSp>
      <p:pic>
        <p:nvPicPr>
          <p:cNvPr id="5122" name="Picture 2" descr="Lavex Janitorial Wet Mop Kit with 35 Qt. Yellow Mop Bucket, Wet ..."/>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20000" b="20000"/>
          <a:stretch>
            <a:fillRect/>
          </a:stretch>
        </p:blipFill>
        <p:spPr bwMode="auto">
          <a:xfrm>
            <a:off x="9144000" y="25527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677400" y="2808387"/>
            <a:ext cx="8305800" cy="5078313"/>
          </a:xfrm>
          <a:prstGeom prst="rect">
            <a:avLst/>
          </a:prstGeom>
          <a:noFill/>
        </p:spPr>
        <p:txBody>
          <a:bodyPr wrap="square" rtlCol="0">
            <a:spAutoFit/>
          </a:bodyPr>
          <a:lstStyle/>
          <a:p>
            <a:r>
              <a:rPr lang="en-US" dirty="0">
                <a:solidFill>
                  <a:schemeClr val="bg2"/>
                </a:solidFill>
                <a:latin typeface="Brandon Text Bold" panose="020B0803020203060203" pitchFamily="34" charset="0"/>
              </a:rPr>
              <a:t>Compliance with law and regulations:</a:t>
            </a:r>
          </a:p>
          <a:p>
            <a:pPr marL="457200" indent="-457200">
              <a:buFont typeface="Arial" panose="020B0604020202020204" pitchFamily="34" charset="0"/>
              <a:buChar char="•"/>
            </a:pPr>
            <a:r>
              <a:rPr lang="en-US" dirty="0">
                <a:solidFill>
                  <a:schemeClr val="bg2"/>
                </a:solidFill>
                <a:latin typeface="Brandon Text Bold" panose="020B0803020203060203" pitchFamily="34" charset="0"/>
              </a:rPr>
              <a:t>The floor opening cover must be capable of supporting any load placed on it. The cover should go over the entire opening unless guardrails are installed. </a:t>
            </a:r>
          </a:p>
          <a:p>
            <a:pPr marL="457200" indent="-457200">
              <a:buFont typeface="Arial" panose="020B0604020202020204" pitchFamily="34" charset="0"/>
              <a:buChar char="•"/>
            </a:pPr>
            <a:r>
              <a:rPr lang="en-US" dirty="0">
                <a:solidFill>
                  <a:schemeClr val="bg2"/>
                </a:solidFill>
                <a:latin typeface="Brandon Text Bold" panose="020B0803020203060203" pitchFamily="34" charset="0"/>
              </a:rPr>
              <a:t>Ladder way floor openings and platforms must be guarded by railings and toe boards on all sites except the entrance.</a:t>
            </a:r>
          </a:p>
          <a:p>
            <a:pPr marL="457200" indent="-457200">
              <a:buFont typeface="Arial" panose="020B0604020202020204" pitchFamily="34" charset="0"/>
              <a:buChar char="•"/>
            </a:pPr>
            <a:r>
              <a:rPr lang="en-US" dirty="0">
                <a:solidFill>
                  <a:schemeClr val="bg2"/>
                </a:solidFill>
                <a:latin typeface="Brandon Text Bold" panose="020B0803020203060203" pitchFamily="34" charset="0"/>
              </a:rPr>
              <a:t>The entrance must be arranged so the person cannot walk directly into the opening without encountering a gate or an offset area.</a:t>
            </a:r>
          </a:p>
          <a:p>
            <a:endParaRPr lang="en-US" dirty="0">
              <a:solidFill>
                <a:schemeClr val="bg2"/>
              </a:solidFill>
              <a:latin typeface="Brandon Text Regular" panose="020B0503020203060203" pitchFamily="34" charset="0"/>
            </a:endParaRPr>
          </a:p>
        </p:txBody>
      </p:sp>
      <p:pic>
        <p:nvPicPr>
          <p:cNvPr id="6146" name="Picture 2" descr="The Hard Facts of Professional Office Cleaning Services - AAA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014" b="50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476250" y="2457450"/>
            <a:ext cx="8724900" cy="6278642"/>
          </a:xfrm>
          <a:prstGeom prst="rect">
            <a:avLst/>
          </a:prstGeom>
          <a:noFill/>
        </p:spPr>
        <p:txBody>
          <a:bodyPr wrap="square" rtlCol="0">
            <a:spAutoFit/>
          </a:bodyPr>
          <a:lstStyle/>
          <a:p>
            <a:r>
              <a:rPr lang="en-US" sz="3000" dirty="0">
                <a:solidFill>
                  <a:schemeClr val="bg1"/>
                </a:solidFill>
                <a:latin typeface="Brandon Text Regular" panose="020B0503020203060203" pitchFamily="34" charset="0"/>
              </a:rPr>
              <a:t>Guards are also required for hatchways, chute openings, skylight openings, pits and trap door openings and manhole floor coverings.</a:t>
            </a:r>
          </a:p>
          <a:p>
            <a:pPr marL="457200" indent="-457200">
              <a:buFont typeface="Arial" panose="020B0604020202020204" pitchFamily="34" charset="0"/>
              <a:buChar char="•"/>
            </a:pPr>
            <a:r>
              <a:rPr lang="en-US" sz="3000" dirty="0">
                <a:solidFill>
                  <a:schemeClr val="bg1"/>
                </a:solidFill>
                <a:latin typeface="Brandon Text Regular" panose="020B0503020203060203" pitchFamily="34" charset="0"/>
              </a:rPr>
              <a:t>Besides guardrails and nets, fall prevention and fall arrest equipment might be required for you to work safely. </a:t>
            </a:r>
          </a:p>
          <a:p>
            <a:pPr marL="457200" indent="-457200">
              <a:buFont typeface="Arial" panose="020B0604020202020204" pitchFamily="34" charset="0"/>
              <a:buChar char="•"/>
            </a:pPr>
            <a:r>
              <a:rPr lang="en-US" sz="3000" dirty="0">
                <a:solidFill>
                  <a:schemeClr val="bg1"/>
                </a:solidFill>
                <a:latin typeface="Brandon Text Regular" panose="020B0503020203060203" pitchFamily="34" charset="0"/>
              </a:rPr>
              <a:t>Pay attention to good housekeeping!!</a:t>
            </a:r>
          </a:p>
          <a:p>
            <a:pPr marL="457200" indent="-457200">
              <a:buFont typeface="Arial" panose="020B0604020202020204" pitchFamily="34" charset="0"/>
              <a:buChar char="•"/>
            </a:pPr>
            <a:r>
              <a:rPr lang="en-US" sz="3000" dirty="0">
                <a:solidFill>
                  <a:schemeClr val="bg1"/>
                </a:solidFill>
                <a:latin typeface="Brandon Text Regular" panose="020B0503020203060203" pitchFamily="34" charset="0"/>
              </a:rPr>
              <a:t>Workers must file reports or contact a responsible line person when he or she encounter a hazardous situation like a “floor opening”.</a:t>
            </a:r>
          </a:p>
          <a:p>
            <a:pPr>
              <a:lnSpc>
                <a:spcPct val="150000"/>
              </a:lnSpc>
            </a:pPr>
            <a:endParaRPr lang="en-US" sz="3200" dirty="0">
              <a:solidFill>
                <a:schemeClr val="bg1"/>
              </a:solidFill>
              <a:latin typeface="Brandon Text Regular" panose="020B0503020203060203" pitchFamily="34" charset="0"/>
            </a:endParaRP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xmlns="" id="{C951AC5C-1158-4C25-B684-5944262070F2}"/>
              </a:ext>
            </a:extLst>
          </p:cNvPr>
          <p:cNvSpPr>
            <a:spLocks noGrp="1"/>
          </p:cNvSpPr>
          <p:nvPr>
            <p:ph type="pic" sz="quarter" idx="11"/>
          </p:nvPr>
        </p:nvSpPr>
        <p:spPr>
          <a:xfrm>
            <a:off x="9677400" y="2400300"/>
            <a:ext cx="8610600" cy="5486400"/>
          </a:xfrm>
        </p:spPr>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ffice Cleaning - Global Cleaning - Hygienic Work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4" y="-13484"/>
            <a:ext cx="18324474" cy="1037261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CA232548-7158-4693-A76E-6F10CA38D371}"/>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1537658"/>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A clean site is not always a safe start but is the best start.</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8221</TotalTime>
  <Words>811</Words>
  <Application>Microsoft Office PowerPoint</Application>
  <PresentationFormat>Personalizado</PresentationFormat>
  <Paragraphs>58</Paragraphs>
  <Slides>9</Slides>
  <Notes>9</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9</vt:i4>
      </vt:variant>
    </vt:vector>
  </HeadingPairs>
  <TitlesOfParts>
    <vt:vector size="21"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OPENING THE WAY TO A DEADLY FALL</vt:lpstr>
      <vt:lpstr>Presentación de PowerPoint</vt:lpstr>
      <vt:lpstr>What’s the Danger?</vt:lpstr>
      <vt:lpstr>What’s the Danger?</vt:lpstr>
      <vt:lpstr>How to Protect Yourself</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1006</cp:revision>
  <dcterms:created xsi:type="dcterms:W3CDTF">2015-01-20T11:47:48Z</dcterms:created>
  <dcterms:modified xsi:type="dcterms:W3CDTF">2020-05-30T01:13:40Z</dcterms:modified>
</cp:coreProperties>
</file>