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7"/>
  </p:notesMasterIdLst>
  <p:sldIdLst>
    <p:sldId id="269" r:id="rId5"/>
    <p:sldId id="606" r:id="rId6"/>
    <p:sldId id="613" r:id="rId7"/>
    <p:sldId id="614" r:id="rId8"/>
    <p:sldId id="623" r:id="rId9"/>
    <p:sldId id="619" r:id="rId10"/>
    <p:sldId id="616" r:id="rId11"/>
    <p:sldId id="618" r:id="rId12"/>
    <p:sldId id="624" r:id="rId13"/>
    <p:sldId id="625" r:id="rId14"/>
    <p:sldId id="626" r:id="rId15"/>
    <p:sldId id="622" r:id="rId16"/>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p:scale>
          <a:sx n="10" d="100"/>
          <a:sy n="10" d="100"/>
        </p:scale>
        <p:origin x="2950" y="632"/>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30.09.2020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7463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424556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roxima Nova Alt Rg" panose="02000506030000020004" pitchFamily="50" charset="0"/>
              </a:rPr>
              <a:t>NO TRATE LOS MONTACARGAS A LA LIGERA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this real-life 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senior rig </a:t>
            </a:r>
            <a:r>
              <a:rPr lang="en-US" sz="1200" kern="1200" dirty="0" err="1">
                <a:solidFill>
                  <a:schemeClr val="tx1"/>
                </a:solidFill>
                <a:effectLst/>
                <a:latin typeface="+mn-lt"/>
                <a:ea typeface="+mn-ea"/>
                <a:cs typeface="+mn-cs"/>
              </a:rPr>
              <a:t>toolpusher</a:t>
            </a:r>
            <a:r>
              <a:rPr lang="en-US" sz="1200" kern="1200" dirty="0">
                <a:solidFill>
                  <a:schemeClr val="tx1"/>
                </a:solidFill>
                <a:effectLst/>
                <a:latin typeface="+mn-lt"/>
                <a:ea typeface="+mn-ea"/>
                <a:cs typeface="+mn-cs"/>
              </a:rPr>
              <a:t> operating a forklift discovered a hydraulic leak of the lift controller for the forks. The load was raised about 10 feet (three meters) high and he began to repair the leak. He stood under the load and was attempting to tighten the fitting when it broke completely off the hydraulic line. This caused the load to drop, trapping the </a:t>
            </a:r>
            <a:r>
              <a:rPr lang="en-US" sz="1200" kern="1200" dirty="0" err="1">
                <a:solidFill>
                  <a:schemeClr val="tx1"/>
                </a:solidFill>
                <a:effectLst/>
                <a:latin typeface="+mn-lt"/>
                <a:ea typeface="+mn-ea"/>
                <a:cs typeface="+mn-cs"/>
              </a:rPr>
              <a:t>toolpusher</a:t>
            </a:r>
            <a:r>
              <a:rPr lang="en-US" sz="1200" kern="1200" dirty="0">
                <a:solidFill>
                  <a:schemeClr val="tx1"/>
                </a:solidFill>
                <a:effectLst/>
                <a:latin typeface="+mn-lt"/>
                <a:ea typeface="+mn-ea"/>
                <a:cs typeface="+mn-cs"/>
              </a:rPr>
              <a:t> under the load. He was killed immediately.</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sz="1200" kern="1200" dirty="0">
                <a:solidFill>
                  <a:schemeClr val="tx1"/>
                </a:solidFill>
                <a:effectLst/>
                <a:latin typeface="+mn-lt"/>
                <a:ea typeface="+mn-ea"/>
                <a:cs typeface="+mn-cs"/>
              </a:rPr>
              <a:t>Machines of every description have standard operating procedures which include a “checklist” for its safe operation. Forklifts are no exception. There are procedures and protocols for the safe and effective use of the forklift.</a:t>
            </a:r>
          </a:p>
          <a:p>
            <a:r>
              <a:rPr lang="en-US" sz="1200" kern="1200" dirty="0">
                <a:solidFill>
                  <a:schemeClr val="tx1"/>
                </a:solidFill>
                <a:effectLst/>
                <a:latin typeface="+mn-lt"/>
                <a:ea typeface="+mn-ea"/>
                <a:cs typeface="+mn-cs"/>
              </a:rPr>
              <a:t>These operating procedures are rooted out of common sense but are too often ignored or forgotten.</a:t>
            </a: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22908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audio3.wav"/><Relationship Id="rId1" Type="http://schemas.openxmlformats.org/officeDocument/2006/relationships/audio" Target="../media/audio11.wav"/><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audio3.wav"/><Relationship Id="rId1" Type="http://schemas.openxmlformats.org/officeDocument/2006/relationships/audio" Target="../media/audio12.wav"/><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wav"/><Relationship Id="rId1" Type="http://schemas.openxmlformats.org/officeDocument/2006/relationships/audio" Target="../media/audio13.wav"/><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jp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wav"/><Relationship Id="rId1" Type="http://schemas.openxmlformats.org/officeDocument/2006/relationships/audio" Target="../media/audio4.wav"/><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audio3.wav"/><Relationship Id="rId1" Type="http://schemas.openxmlformats.org/officeDocument/2006/relationships/audio" Target="../media/audio5.wav"/><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audio3.wav"/><Relationship Id="rId1" Type="http://schemas.openxmlformats.org/officeDocument/2006/relationships/audio" Target="../media/audio6.wav"/><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audio3.wav"/><Relationship Id="rId1" Type="http://schemas.openxmlformats.org/officeDocument/2006/relationships/audio" Target="../media/audio7.wav"/><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audio3.wav"/><Relationship Id="rId1" Type="http://schemas.openxmlformats.org/officeDocument/2006/relationships/audio" Target="../media/audio8.wav"/><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audio3.wav"/><Relationship Id="rId1" Type="http://schemas.openxmlformats.org/officeDocument/2006/relationships/audio" Target="../media/audio9.wav"/><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audio3.wav"/><Relationship Id="rId1" Type="http://schemas.openxmlformats.org/officeDocument/2006/relationships/audio" Target="../media/audio10.wav"/><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COMO PROTEGERSE</a:t>
            </a:r>
          </a:p>
        </p:txBody>
      </p:sp>
      <p:sp>
        <p:nvSpPr>
          <p:cNvPr id="7" name="TextBox 6">
            <a:extLst>
              <a:ext uri="{FF2B5EF4-FFF2-40B4-BE49-F238E27FC236}">
                <a16:creationId xmlns:a16="http://schemas.microsoft.com/office/drawing/2014/main" id="{B0369C6B-D18C-4CCF-81D5-91F16F2021B5}"/>
              </a:ext>
            </a:extLst>
          </p:cNvPr>
          <p:cNvSpPr txBox="1"/>
          <p:nvPr/>
        </p:nvSpPr>
        <p:spPr>
          <a:xfrm>
            <a:off x="876300" y="2696676"/>
            <a:ext cx="8077200" cy="5016758"/>
          </a:xfrm>
          <a:prstGeom prst="rect">
            <a:avLst/>
          </a:prstGeom>
          <a:noFill/>
        </p:spPr>
        <p:txBody>
          <a:bodyPr wrap="square" rtlCol="0">
            <a:spAutoFit/>
          </a:bodyPr>
          <a:lstStyle/>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Evitar el peligro de volcarse</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Las horquillas cerca del suelo</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Mástil inclinado hacia atrás</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Conducir con precaución por las colinas y pendientes</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Mirar en la dirección del viaje</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Descargado - las horquillas mirando hacia abajo</a:t>
            </a:r>
          </a:p>
          <a:p>
            <a:pPr marL="457200" indent="-457200">
              <a:buFont typeface="Arial" panose="020B0604020202020204" pitchFamily="34" charset="0"/>
              <a:buChar char="•"/>
            </a:pPr>
            <a:r>
              <a:rPr lang="es-ES" sz="3200" dirty="0">
                <a:solidFill>
                  <a:schemeClr val="bg1"/>
                </a:solidFill>
                <a:latin typeface="Brandon Text Regular" panose="020B0503020203060203" pitchFamily="34" charset="0"/>
              </a:rPr>
              <a:t>Llevar una carga - las horquillas mirando hacia arriba</a:t>
            </a:r>
            <a:endParaRPr lang="en-US" sz="3200" dirty="0">
              <a:solidFill>
                <a:schemeClr val="bg1"/>
              </a:solidFill>
              <a:latin typeface="Brandon Text Regular" panose="020B0503020203060203" pitchFamily="34" charset="0"/>
            </a:endParaRPr>
          </a:p>
        </p:txBody>
      </p:sp>
      <p:pic>
        <p:nvPicPr>
          <p:cNvPr id="6" name="Picture Placeholder 5" descr="A truck that is driving down the road&#10;&#10;Description automatically generated">
            <a:extLst>
              <a:ext uri="{FF2B5EF4-FFF2-40B4-BE49-F238E27FC236}">
                <a16:creationId xmlns:a16="http://schemas.microsoft.com/office/drawing/2014/main" id="{C30F597A-AA15-44E7-BB75-5A75A70A879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8442" b="8442"/>
          <a:stretch>
            <a:fillRect/>
          </a:stretch>
        </p:blipFill>
        <p:spPr/>
      </p:pic>
      <p:pic>
        <p:nvPicPr>
          <p:cNvPr id="9" name="10. Como Protegerse">
            <a:hlinkClick r:id="" action="ppaction://media"/>
            <a:extLst>
              <a:ext uri="{FF2B5EF4-FFF2-40B4-BE49-F238E27FC236}">
                <a16:creationId xmlns:a16="http://schemas.microsoft.com/office/drawing/2014/main" id="{7EEAB604-6B24-48DF-AE27-4406279A38F1}"/>
              </a:ext>
            </a:extLst>
          </p:cNvPr>
          <p:cNvPicPr>
            <a:picLocks noRot="1" noChangeAspect="1"/>
          </p:cNvPicPr>
          <p:nvPr>
            <a:wavAudioFile r:embed="rId1" name="10. Como Protegerse.wav"/>
          </p:nvPr>
        </p:nvPicPr>
        <p:blipFill>
          <a:blip r:embed="rId6">
            <a:extLst>
              <a:ext uri="{28A0092B-C50C-407E-A947-70E740481C1C}">
                <a14:useLocalDpi xmlns:a14="http://schemas.microsoft.com/office/drawing/2010/main" val="0"/>
              </a:ext>
            </a:extLst>
          </a:blip>
          <a:srcRect/>
          <a:stretch>
            <a:fillRect/>
          </a:stretch>
        </p:blipFill>
        <p:spPr bwMode="auto">
          <a:xfrm>
            <a:off x="-1635125" y="20558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ight Notification3 DING">
            <a:hlinkClick r:id="" action="ppaction://media"/>
            <a:extLst>
              <a:ext uri="{FF2B5EF4-FFF2-40B4-BE49-F238E27FC236}">
                <a16:creationId xmlns:a16="http://schemas.microsoft.com/office/drawing/2014/main" id="{7A214D81-82FD-40E8-AD0C-E90265BDA88E}"/>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15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7" fill="hold"/>
                                        <p:tgtEl>
                                          <p:spTgt spid="9"/>
                                        </p:tgtEl>
                                      </p:cBhvr>
                                    </p:cmd>
                                  </p:childTnLst>
                                </p:cTn>
                              </p:par>
                            </p:childTnLst>
                          </p:cTn>
                        </p:par>
                        <p:par>
                          <p:cTn id="7" fill="hold">
                            <p:stCondLst>
                              <p:cond delay="25367"/>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COM PROTEGERSE</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314700"/>
            <a:ext cx="8077200" cy="3170099"/>
          </a:xfrm>
          <a:prstGeom prst="rect">
            <a:avLst/>
          </a:prstGeom>
          <a:noFill/>
        </p:spPr>
        <p:txBody>
          <a:bodyPr wrap="square" rtlCol="0">
            <a:spAutoFit/>
          </a:bodyPr>
          <a:lstStyle/>
          <a:p>
            <a:pPr marL="342900" indent="-342900">
              <a:buFont typeface="Arial" panose="020B0604020202020204" pitchFamily="34" charset="0"/>
              <a:buChar char="•"/>
            </a:pPr>
            <a:r>
              <a:rPr lang="es-ES" sz="4000" dirty="0">
                <a:solidFill>
                  <a:schemeClr val="bg1"/>
                </a:solidFill>
                <a:latin typeface="Brandon Text Regular" panose="020B0503020203060203" pitchFamily="34" charset="0"/>
              </a:rPr>
              <a:t>Evita aparcar en una pendiente</a:t>
            </a:r>
          </a:p>
          <a:p>
            <a:pPr marL="342900" indent="-342900">
              <a:buFont typeface="Arial" panose="020B0604020202020204" pitchFamily="34" charset="0"/>
              <a:buChar char="•"/>
            </a:pPr>
            <a:r>
              <a:rPr lang="es-ES" sz="4000" dirty="0">
                <a:solidFill>
                  <a:schemeClr val="bg1"/>
                </a:solidFill>
                <a:latin typeface="Brandon Text Regular" panose="020B0503020203060203" pitchFamily="34" charset="0"/>
              </a:rPr>
              <a:t>Sin supervisión</a:t>
            </a:r>
          </a:p>
          <a:p>
            <a:pPr marL="342900" indent="-342900">
              <a:buFont typeface="Arial" panose="020B0604020202020204" pitchFamily="34" charset="0"/>
              <a:buChar char="•"/>
            </a:pPr>
            <a:r>
              <a:rPr lang="es-ES" sz="4000" dirty="0">
                <a:solidFill>
                  <a:schemeClr val="bg1"/>
                </a:solidFill>
                <a:latin typeface="Brandon Text Regular" panose="020B0503020203060203" pitchFamily="34" charset="0"/>
              </a:rPr>
              <a:t>Neutral</a:t>
            </a:r>
          </a:p>
          <a:p>
            <a:pPr marL="342900" indent="-342900">
              <a:buFont typeface="Arial" panose="020B0604020202020204" pitchFamily="34" charset="0"/>
              <a:buChar char="•"/>
            </a:pPr>
            <a:r>
              <a:rPr lang="es-ES" sz="4000" dirty="0">
                <a:solidFill>
                  <a:schemeClr val="bg1"/>
                </a:solidFill>
                <a:latin typeface="Brandon Text Regular" panose="020B0503020203060203" pitchFamily="34" charset="0"/>
              </a:rPr>
              <a:t>Freno de estacionamiento</a:t>
            </a:r>
          </a:p>
          <a:p>
            <a:pPr marL="342900" indent="-342900">
              <a:buFont typeface="Arial" panose="020B0604020202020204" pitchFamily="34" charset="0"/>
              <a:buChar char="•"/>
            </a:pPr>
            <a:r>
              <a:rPr lang="es-ES" sz="4000" dirty="0">
                <a:solidFill>
                  <a:schemeClr val="bg1"/>
                </a:solidFill>
                <a:latin typeface="Brandon Text Regular" panose="020B0503020203060203" pitchFamily="34" charset="0"/>
              </a:rPr>
              <a:t>Las horquillas bajaron</a:t>
            </a:r>
            <a:endParaRPr lang="en-US" sz="4000" dirty="0">
              <a:solidFill>
                <a:schemeClr val="bg1"/>
              </a:solidFill>
              <a:latin typeface="Brandon Text Regular" panose="020B0503020203060203" pitchFamily="34" charset="0"/>
            </a:endParaRPr>
          </a:p>
        </p:txBody>
      </p:sp>
      <p:pic>
        <p:nvPicPr>
          <p:cNvPr id="6" name="Picture Placeholder 5" descr="A truck is parked in front of a building&#10;&#10;Description automatically generated">
            <a:extLst>
              <a:ext uri="{FF2B5EF4-FFF2-40B4-BE49-F238E27FC236}">
                <a16:creationId xmlns:a16="http://schemas.microsoft.com/office/drawing/2014/main" id="{547207F8-EDEE-4F09-A57C-851B351FB3F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125" r="3125"/>
          <a:stretch>
            <a:fillRect/>
          </a:stretch>
        </p:blipFill>
        <p:spPr/>
      </p:pic>
      <p:pic>
        <p:nvPicPr>
          <p:cNvPr id="9" name="11. Como Protegerse">
            <a:hlinkClick r:id="" action="ppaction://media"/>
            <a:extLst>
              <a:ext uri="{FF2B5EF4-FFF2-40B4-BE49-F238E27FC236}">
                <a16:creationId xmlns:a16="http://schemas.microsoft.com/office/drawing/2014/main" id="{D21D2D17-099A-44E6-BAF2-B415860C6503}"/>
              </a:ext>
            </a:extLst>
          </p:cNvPr>
          <p:cNvPicPr>
            <a:picLocks noRot="1" noChangeAspect="1"/>
          </p:cNvPicPr>
          <p:nvPr>
            <a:wavAudioFile r:embed="rId1" name="11. Como Protegerse.wav"/>
          </p:nvPr>
        </p:nvPicPr>
        <p:blipFill>
          <a:blip r:embed="rId6">
            <a:extLst>
              <a:ext uri="{28A0092B-C50C-407E-A947-70E740481C1C}">
                <a14:useLocalDpi xmlns:a14="http://schemas.microsoft.com/office/drawing/2010/main" val="0"/>
              </a:ext>
            </a:extLst>
          </a:blip>
          <a:srcRect/>
          <a:stretch>
            <a:fillRect/>
          </a:stretch>
        </p:blipFill>
        <p:spPr bwMode="auto">
          <a:xfrm>
            <a:off x="-2282825" y="17795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ight Notification3 DING">
            <a:hlinkClick r:id="" action="ppaction://media"/>
            <a:extLst>
              <a:ext uri="{FF2B5EF4-FFF2-40B4-BE49-F238E27FC236}">
                <a16:creationId xmlns:a16="http://schemas.microsoft.com/office/drawing/2014/main" id="{48F6A31F-5D23-4575-8EC7-1FFEB1C54844}"/>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259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9" fill="hold"/>
                                        <p:tgtEl>
                                          <p:spTgt spid="9"/>
                                        </p:tgtEl>
                                      </p:cBhvr>
                                    </p:cmd>
                                  </p:childTnLst>
                                </p:cTn>
                              </p:par>
                            </p:childTnLst>
                          </p:cTn>
                        </p:par>
                        <p:par>
                          <p:cTn id="7" fill="hold">
                            <p:stCondLst>
                              <p:cond delay="16079"/>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truck, person, standing, large&#10;&#10;Description automatically generated">
            <a:extLst>
              <a:ext uri="{FF2B5EF4-FFF2-40B4-BE49-F238E27FC236}">
                <a16:creationId xmlns:a16="http://schemas.microsoft.com/office/drawing/2014/main" id="{441E416F-D5DE-4C1D-8063-7947B541823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7547" b="7547"/>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0886" y="18047"/>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err="1">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Conclusión</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3708470"/>
            </a:xfrm>
            <a:prstGeom prst="rect">
              <a:avLst/>
            </a:prstGeom>
            <a:noFill/>
          </p:spPr>
          <p:txBody>
            <a:bodyPr wrap="square" rtlCol="0">
              <a:spAutoFit/>
            </a:bodyPr>
            <a:lstStyle/>
            <a:p>
              <a:pPr algn="ctr"/>
              <a:r>
                <a:rPr lang="es-ES" sz="4800" b="1" dirty="0">
                  <a:solidFill>
                    <a:schemeClr val="bg1"/>
                  </a:solidFill>
                  <a:latin typeface="Brandon Text Bold" panose="020B0803020203060203" pitchFamily="34" charset="0"/>
                </a:rPr>
                <a:t>Los montacargas facilitan las tareas en el lugar de trabajo.</a:t>
              </a:r>
            </a:p>
            <a:p>
              <a:pPr algn="ctr"/>
              <a:r>
                <a:rPr lang="es-ES" sz="4800" b="1" dirty="0">
                  <a:solidFill>
                    <a:schemeClr val="bg1"/>
                  </a:solidFill>
                  <a:latin typeface="Brandon Text Bold" panose="020B0803020203060203" pitchFamily="34" charset="0"/>
                </a:rPr>
                <a:t>Como con cualquier maquinaria, tómese el tiempo necesario para asegurarse de que tiene la formación adecuada y tenga siempre precaución.</a:t>
              </a:r>
            </a:p>
          </p:txBody>
        </p:sp>
      </p:grpSp>
      <p:pic>
        <p:nvPicPr>
          <p:cNvPr id="8" name="12. Conclusion">
            <a:hlinkClick r:id="" action="ppaction://media"/>
            <a:extLst>
              <a:ext uri="{FF2B5EF4-FFF2-40B4-BE49-F238E27FC236}">
                <a16:creationId xmlns:a16="http://schemas.microsoft.com/office/drawing/2014/main" id="{96D8D637-9F81-47D7-9FE2-81227E8E6C8B}"/>
              </a:ext>
            </a:extLst>
          </p:cNvPr>
          <p:cNvPicPr>
            <a:picLocks noRot="1" noChangeAspect="1"/>
          </p:cNvPicPr>
          <p:nvPr>
            <a:wavAudioFile r:embed="rId1" name="12. Conclusion.wav"/>
          </p:nvPr>
        </p:nvPicPr>
        <p:blipFill>
          <a:blip r:embed="rId6">
            <a:extLst>
              <a:ext uri="{28A0092B-C50C-407E-A947-70E740481C1C}">
                <a14:useLocalDpi xmlns:a14="http://schemas.microsoft.com/office/drawing/2010/main" val="0"/>
              </a:ext>
            </a:extLst>
          </a:blip>
          <a:srcRect/>
          <a:stretch>
            <a:fillRect/>
          </a:stretch>
        </p:blipFill>
        <p:spPr bwMode="auto">
          <a:xfrm>
            <a:off x="-2211388" y="185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ight Notification3 DING">
            <a:hlinkClick r:id="" action="ppaction://media"/>
            <a:extLst>
              <a:ext uri="{FF2B5EF4-FFF2-40B4-BE49-F238E27FC236}">
                <a16:creationId xmlns:a16="http://schemas.microsoft.com/office/drawing/2014/main" id="{D6A2CD0D-759E-4526-BC5F-0503BDA37247}"/>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93975" y="2876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41" fill="hold"/>
                                        <p:tgtEl>
                                          <p:spTgt spid="8"/>
                                        </p:tgtEl>
                                      </p:cBhvr>
                                    </p:cmd>
                                  </p:childTnLst>
                                </p:cTn>
                              </p:par>
                            </p:childTnLst>
                          </p:cTn>
                        </p:par>
                        <p:par>
                          <p:cTn id="7" fill="hold">
                            <p:stCondLst>
                              <p:cond delay="136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US" dirty="0">
                <a:latin typeface="Proxima Nova Alt Rg" panose="02000506030000020004" pitchFamily="50" charset="0"/>
              </a:rPr>
              <a:t>NO TRATE LOS MONTACARGAS A LA LIGERA</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6" name="2. No trate los montacargas a la ligera">
            <a:hlinkClick r:id="" action="ppaction://media"/>
            <a:extLst>
              <a:ext uri="{FF2B5EF4-FFF2-40B4-BE49-F238E27FC236}">
                <a16:creationId xmlns:a16="http://schemas.microsoft.com/office/drawing/2014/main" id="{220A315A-80BD-469D-A25C-B635EE367FA1}"/>
              </a:ext>
            </a:extLst>
          </p:cNvPr>
          <p:cNvPicPr>
            <a:picLocks noRot="1" noChangeAspect="1"/>
          </p:cNvPicPr>
          <p:nvPr>
            <a:wavAudioFile r:embed="rId1" name="2. No trate los montacargas a la ligera.wav"/>
          </p:nvPr>
        </p:nvPicPr>
        <p:blipFill>
          <a:blip r:embed="rId6">
            <a:extLst>
              <a:ext uri="{28A0092B-C50C-407E-A947-70E740481C1C}">
                <a14:useLocalDpi xmlns:a14="http://schemas.microsoft.com/office/drawing/2010/main" val="0"/>
              </a:ext>
            </a:extLst>
          </a:blip>
          <a:srcRect/>
          <a:stretch>
            <a:fillRect/>
          </a:stretch>
        </p:blipFill>
        <p:spPr bwMode="auto">
          <a:xfrm>
            <a:off x="-1851025" y="12033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ight Notification3 DING">
            <a:hlinkClick r:id="" action="ppaction://media"/>
            <a:extLst>
              <a:ext uri="{FF2B5EF4-FFF2-40B4-BE49-F238E27FC236}">
                <a16:creationId xmlns:a16="http://schemas.microsoft.com/office/drawing/2014/main" id="{8F6D578E-460B-41E6-BC3D-B86098E72D35}"/>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uilding with a metal fence&#10;&#10;Description automatically generated">
            <a:extLst>
              <a:ext uri="{FF2B5EF4-FFF2-40B4-BE49-F238E27FC236}">
                <a16:creationId xmlns:a16="http://schemas.microsoft.com/office/drawing/2014/main" id="{2C236698-807F-4A7A-8F53-727BF36BB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1075" y="2552700"/>
            <a:ext cx="8705850" cy="58039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 fill="hold"/>
                                        <p:tgtEl>
                                          <p:spTgt spid="6"/>
                                        </p:tgtEl>
                                      </p:cBhvr>
                                    </p:cmd>
                                  </p:childTnLst>
                                </p:cTn>
                              </p:par>
                            </p:childTnLst>
                          </p:cTn>
                        </p:par>
                        <p:par>
                          <p:cTn id="7" fill="hold">
                            <p:stCondLst>
                              <p:cond delay="327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3139321"/>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¿QUÉ ESTÁ EN RIESGO?</a:t>
              </a:r>
            </a:p>
            <a:p>
              <a:pPr algn="ct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16103" y="3238500"/>
              <a:ext cx="5176679" cy="5632311"/>
            </a:xfrm>
            <a:prstGeom prst="rect">
              <a:avLst/>
            </a:prstGeom>
            <a:noFill/>
          </p:spPr>
          <p:txBody>
            <a:bodyPr wrap="square" rtlCol="0">
              <a:spAutoFit/>
            </a:bodyPr>
            <a:lstStyle/>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Lesiones en la carretilla elevadora</a:t>
              </a:r>
            </a:p>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Trabajando o caminando alrededor de los montacargas</a:t>
              </a:r>
            </a:p>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Correctamente entrenado...</a:t>
              </a:r>
            </a:p>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Prácticas de conducción segura</a:t>
              </a:r>
            </a:p>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Procedimientos de carga</a:t>
              </a:r>
            </a:p>
            <a:p>
              <a:pPr marL="571500" indent="-571500">
                <a:buFont typeface="Arial" panose="020B0604020202020204" pitchFamily="34" charset="0"/>
                <a:buChar char="•"/>
              </a:pPr>
              <a:r>
                <a:rPr lang="es-ES" sz="4000" dirty="0">
                  <a:solidFill>
                    <a:schemeClr val="bg2"/>
                  </a:solidFill>
                  <a:latin typeface="Brandon Text Regular" panose="020B0503020203060203" pitchFamily="34" charset="0"/>
                </a:rPr>
                <a:t>El mantenimiento adecuado</a:t>
              </a:r>
            </a:p>
            <a:p>
              <a:endParaRPr lang="en-US" sz="4000" dirty="0">
                <a:solidFill>
                  <a:schemeClr val="bg2"/>
                </a:solidFill>
                <a:latin typeface="Brandon Text Regular" panose="020B0503020203060203" pitchFamily="34" charset="0"/>
              </a:endParaRPr>
            </a:p>
          </p:txBody>
        </p:sp>
      </p:grpSp>
      <p:pic>
        <p:nvPicPr>
          <p:cNvPr id="10" name="3. Que esta en riesgo">
            <a:hlinkClick r:id="" action="ppaction://media"/>
            <a:extLst>
              <a:ext uri="{FF2B5EF4-FFF2-40B4-BE49-F238E27FC236}">
                <a16:creationId xmlns:a16="http://schemas.microsoft.com/office/drawing/2014/main" id="{B403BC37-B58D-43DF-A3A7-AA2BB707D037}"/>
              </a:ext>
            </a:extLst>
          </p:cNvPr>
          <p:cNvPicPr>
            <a:picLocks noRot="1" noChangeAspect="1"/>
          </p:cNvPicPr>
          <p:nvPr>
            <a:wavAudioFile r:embed="rId1" name="3. Que esta en riesgo.wav"/>
          </p:nvPr>
        </p:nvPicPr>
        <p:blipFill>
          <a:blip r:embed="rId5">
            <a:extLst>
              <a:ext uri="{28A0092B-C50C-407E-A947-70E740481C1C}">
                <a14:useLocalDpi xmlns:a14="http://schemas.microsoft.com/office/drawing/2010/main" val="0"/>
              </a:ext>
            </a:extLst>
          </a:blip>
          <a:srcRect/>
          <a:stretch>
            <a:fillRect/>
          </a:stretch>
        </p:blipFill>
        <p:spPr bwMode="auto">
          <a:xfrm>
            <a:off x="-2282825" y="1708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Light Notification3 DING">
            <a:hlinkClick r:id="" action="ppaction://media"/>
            <a:extLst>
              <a:ext uri="{FF2B5EF4-FFF2-40B4-BE49-F238E27FC236}">
                <a16:creationId xmlns:a16="http://schemas.microsoft.com/office/drawing/2014/main" id="{4AB08EFE-47EB-4B14-B541-5E04EC8314BF}"/>
              </a:ext>
            </a:extLst>
          </p:cNvPr>
          <p:cNvPicPr>
            <a:picLocks noRot="1" noChangeAspect="1"/>
          </p:cNvPicPr>
          <p:nvPr>
            <a:wavAudioFile r:embed="rId2" name="Light Notification3 DING.wav"/>
          </p:nvPr>
        </p:nvPicPr>
        <p:blipFill>
          <a:blip r:embed="rId5">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large room&#10;&#10;Description automatically generated">
            <a:extLst>
              <a:ext uri="{FF2B5EF4-FFF2-40B4-BE49-F238E27FC236}">
                <a16:creationId xmlns:a16="http://schemas.microsoft.com/office/drawing/2014/main" id="{29916ED2-3C7B-4384-B16D-C6AB8A187421}"/>
              </a:ext>
            </a:extLst>
          </p:cNvPr>
          <p:cNvPicPr>
            <a:picLocks noChangeAspect="1"/>
          </p:cNvPicPr>
          <p:nvPr/>
        </p:nvPicPr>
        <p:blipFill rotWithShape="1">
          <a:blip r:embed="rId6">
            <a:extLst>
              <a:ext uri="{28A0092B-C50C-407E-A947-70E740481C1C}">
                <a14:useLocalDpi xmlns:a14="http://schemas.microsoft.com/office/drawing/2010/main" val="0"/>
              </a:ext>
            </a:extLst>
          </a:blip>
          <a:srcRect t="8203" b="8203"/>
          <a:stretch/>
        </p:blipFill>
        <p:spPr>
          <a:xfrm>
            <a:off x="9086611" y="1"/>
            <a:ext cx="9229463" cy="1028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84" fill="hold"/>
                                        <p:tgtEl>
                                          <p:spTgt spid="10"/>
                                        </p:tgtEl>
                                      </p:cBhvr>
                                    </p:cmd>
                                  </p:childTnLst>
                                </p:cTn>
                              </p:par>
                            </p:childTnLst>
                          </p:cTn>
                        </p:par>
                        <p:par>
                          <p:cTn id="7" fill="hold">
                            <p:stCondLst>
                              <p:cond delay="2678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8153400" cy="1962076"/>
          </a:xfrm>
        </p:spPr>
        <p:txBody>
          <a:bodyPr/>
          <a:lstStyle/>
          <a:p>
            <a:r>
              <a:rPr lang="en-US" dirty="0">
                <a:latin typeface="Proxima Nova Alt Rg" panose="02000506030000020004" pitchFamily="50" charset="0"/>
              </a:rPr>
              <a:t>¿CUÁL ES EL PELIGRO?</a:t>
            </a:r>
            <a:br>
              <a:rPr lang="en-US" dirty="0">
                <a:latin typeface="Proxima Nova Alt Rg" panose="02000506030000020004" pitchFamily="50" charset="0"/>
              </a:rPr>
            </a:b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004453"/>
            <a:ext cx="8045278" cy="4401205"/>
          </a:xfrm>
          <a:prstGeom prst="rect">
            <a:avLst/>
          </a:prstGeom>
        </p:spPr>
        <p:txBody>
          <a:bodyPr wrap="square">
            <a:spAutoFit/>
          </a:bodyPr>
          <a:lstStyle/>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Manejar una carretilla elevadora incorrectamente puede ser peligroso</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Lesiones</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Inclinar el montacargas</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Dejar caer los materiales</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El montacargas puede volcar</a:t>
            </a:r>
          </a:p>
        </p:txBody>
      </p:sp>
      <p:pic>
        <p:nvPicPr>
          <p:cNvPr id="6" name="Picture Placeholder 5" descr="A picture containing indoor, building, table, room&#10;&#10;Description automatically generated">
            <a:extLst>
              <a:ext uri="{FF2B5EF4-FFF2-40B4-BE49-F238E27FC236}">
                <a16:creationId xmlns:a16="http://schemas.microsoft.com/office/drawing/2014/main" id="{41326A5A-18CA-4626-A98A-8A412F509A39}"/>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5000" b="5000"/>
          <a:stretch>
            <a:fillRect/>
          </a:stretch>
        </p:blipFill>
        <p:spPr/>
      </p:pic>
      <p:pic>
        <p:nvPicPr>
          <p:cNvPr id="9" name="4. Cual es el peligro">
            <a:hlinkClick r:id="" action="ppaction://media"/>
            <a:extLst>
              <a:ext uri="{FF2B5EF4-FFF2-40B4-BE49-F238E27FC236}">
                <a16:creationId xmlns:a16="http://schemas.microsoft.com/office/drawing/2014/main" id="{9B2F799F-8BF3-42C0-B697-B6A51EF97A47}"/>
              </a:ext>
            </a:extLst>
          </p:cNvPr>
          <p:cNvPicPr>
            <a:picLocks noRot="1" noChangeAspect="1"/>
          </p:cNvPicPr>
          <p:nvPr>
            <a:wavAudioFile r:embed="rId1" name="4. Cual es el peligro.wav"/>
          </p:nvPr>
        </p:nvPicPr>
        <p:blipFill>
          <a:blip r:embed="rId6">
            <a:extLst>
              <a:ext uri="{28A0092B-C50C-407E-A947-70E740481C1C}">
                <a14:useLocalDpi xmlns:a14="http://schemas.microsoft.com/office/drawing/2010/main" val="0"/>
              </a:ext>
            </a:extLst>
          </a:blip>
          <a:srcRect/>
          <a:stretch>
            <a:fillRect/>
          </a:stretch>
        </p:blipFill>
        <p:spPr bwMode="auto">
          <a:xfrm>
            <a:off x="-1851025" y="9159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Light Notification3 DING">
            <a:hlinkClick r:id="" action="ppaction://media"/>
            <a:extLst>
              <a:ext uri="{FF2B5EF4-FFF2-40B4-BE49-F238E27FC236}">
                <a16:creationId xmlns:a16="http://schemas.microsoft.com/office/drawing/2014/main" id="{B5FE0D38-04F5-47B6-9A64-4A5DCD8E7610}"/>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7" fill="hold"/>
                                        <p:tgtEl>
                                          <p:spTgt spid="9"/>
                                        </p:tgtEl>
                                      </p:cBhvr>
                                    </p:cmd>
                                  </p:childTnLst>
                                </p:cTn>
                              </p:par>
                            </p:childTnLst>
                          </p:cTn>
                        </p:par>
                        <p:par>
                          <p:cTn id="7" fill="hold">
                            <p:stCondLst>
                              <p:cond delay="25867"/>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011"/>
            <a:ext cx="6438900" cy="1338828"/>
          </a:xfrm>
        </p:spPr>
        <p:txBody>
          <a:bodyPr/>
          <a:lstStyle/>
          <a:p>
            <a:r>
              <a:rPr lang="en-US" dirty="0">
                <a:latin typeface="Proxima Nova Alt Rg" panose="02000506030000020004" pitchFamily="50" charset="0"/>
              </a:rPr>
              <a:t>EJEMPLO</a:t>
            </a:r>
            <a:br>
              <a:rPr lang="en-US" dirty="0">
                <a:latin typeface="Proxima Nova Alt Rg" panose="02000506030000020004" pitchFamily="50" charset="0"/>
              </a:rPr>
            </a:b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49361" y="3189119"/>
            <a:ext cx="8045278" cy="3600986"/>
          </a:xfrm>
          <a:prstGeom prst="rect">
            <a:avLst/>
          </a:prstGeom>
        </p:spPr>
        <p:txBody>
          <a:bodyPr wrap="square">
            <a:spAutoFit/>
          </a:bodyPr>
          <a:lstStyle/>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Conduciendo con sus horquillas hacia arriba</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No logra hacer sonar su bocina...</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Golpea a un compañero de trabajo</a:t>
            </a:r>
          </a:p>
          <a:p>
            <a:pPr marL="457200" indent="-457200">
              <a:buFont typeface="Arial" panose="020B0604020202020204" pitchFamily="34" charset="0"/>
              <a:buChar char="•"/>
            </a:pPr>
            <a:r>
              <a:rPr lang="es-ES" sz="4000" dirty="0">
                <a:solidFill>
                  <a:schemeClr val="bg2"/>
                </a:solidFill>
                <a:latin typeface="Brandon Text Regular" panose="020B0503020203060203" pitchFamily="34" charset="0"/>
              </a:rPr>
              <a:t>Inconsciente</a:t>
            </a:r>
          </a:p>
          <a:p>
            <a:endParaRPr lang="en-US" sz="2800" dirty="0">
              <a:solidFill>
                <a:schemeClr val="bg2"/>
              </a:solidFill>
              <a:latin typeface="Brandon Text Regular" panose="020B0503020203060203" pitchFamily="34" charset="0"/>
            </a:endParaRPr>
          </a:p>
        </p:txBody>
      </p:sp>
      <p:pic>
        <p:nvPicPr>
          <p:cNvPr id="5" name="Picture Placeholder 4" descr="A picture containing indoor, building, table, room&#10;&#10;Description automatically generated">
            <a:extLst>
              <a:ext uri="{FF2B5EF4-FFF2-40B4-BE49-F238E27FC236}">
                <a16:creationId xmlns:a16="http://schemas.microsoft.com/office/drawing/2014/main" id="{40CF349C-7D77-4111-991C-00BADF8273B9}"/>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5000" b="5000"/>
          <a:stretch>
            <a:fillRect/>
          </a:stretch>
        </p:blipFill>
        <p:spPr>
          <a:xfrm>
            <a:off x="9144000" y="2208312"/>
            <a:ext cx="9144000" cy="5486400"/>
          </a:xfrm>
        </p:spPr>
      </p:pic>
      <p:pic>
        <p:nvPicPr>
          <p:cNvPr id="9" name="5. Ejemplo">
            <a:hlinkClick r:id="" action="ppaction://media"/>
            <a:extLst>
              <a:ext uri="{FF2B5EF4-FFF2-40B4-BE49-F238E27FC236}">
                <a16:creationId xmlns:a16="http://schemas.microsoft.com/office/drawing/2014/main" id="{02219FA9-26E6-49BF-9CB5-BA35EB8814D5}"/>
              </a:ext>
            </a:extLst>
          </p:cNvPr>
          <p:cNvPicPr>
            <a:picLocks noRot="1" noChangeAspect="1"/>
          </p:cNvPicPr>
          <p:nvPr>
            <a:wavAudioFile r:embed="rId1" name="5. Ejemplo.wav"/>
          </p:nvPr>
        </p:nvPicPr>
        <p:blipFill>
          <a:blip r:embed="rId6">
            <a:extLst>
              <a:ext uri="{28A0092B-C50C-407E-A947-70E740481C1C}">
                <a14:useLocalDpi xmlns:a14="http://schemas.microsoft.com/office/drawing/2010/main" val="0"/>
              </a:ext>
            </a:extLst>
          </a:blip>
          <a:srcRect/>
          <a:stretch>
            <a:fillRect/>
          </a:stretch>
        </p:blipFill>
        <p:spPr bwMode="auto">
          <a:xfrm>
            <a:off x="-2427288" y="1058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Light Notification3 DING">
            <a:hlinkClick r:id="" action="ppaction://media"/>
            <a:extLst>
              <a:ext uri="{FF2B5EF4-FFF2-40B4-BE49-F238E27FC236}">
                <a16:creationId xmlns:a16="http://schemas.microsoft.com/office/drawing/2014/main" id="{EC3E4CAD-1922-447D-A492-59B58EAE1BB6}"/>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40" fill="hold"/>
                                        <p:tgtEl>
                                          <p:spTgt spid="9"/>
                                        </p:tgtEl>
                                      </p:cBhvr>
                                    </p:cmd>
                                  </p:childTnLst>
                                </p:cTn>
                              </p:par>
                            </p:childTnLst>
                          </p:cTn>
                        </p:par>
                        <p:par>
                          <p:cTn id="7" fill="hold">
                            <p:stCondLst>
                              <p:cond delay="14640"/>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1338828"/>
          </a:xfrm>
        </p:spPr>
        <p:txBody>
          <a:bodyPr/>
          <a:lstStyle/>
          <a:p>
            <a:r>
              <a:rPr lang="en-US" dirty="0">
                <a:latin typeface="Proxima Nova Alt Rg" panose="02000506030000020004" pitchFamily="50" charset="0"/>
              </a:rPr>
              <a:t>COMO PROTEGERSE</a:t>
            </a:r>
            <a:br>
              <a:rPr lang="en-US" dirty="0">
                <a:latin typeface="Proxima Nova Alt Rg" panose="02000506030000020004" pitchFamily="50" charset="0"/>
              </a:rPr>
            </a:b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8057" y="2898287"/>
              <a:ext cx="8077200" cy="3477875"/>
            </a:xfrm>
            <a:prstGeom prst="rect">
              <a:avLst/>
            </a:prstGeom>
            <a:noFill/>
          </p:spPr>
          <p:txBody>
            <a:bodyPr wrap="square" rtlCol="0">
              <a:spAutoFit/>
            </a:bodyPr>
            <a:lstStyle/>
            <a:p>
              <a:pPr marL="457200" indent="-457200">
                <a:buFont typeface="Arial" panose="020B0604020202020204" pitchFamily="34" charset="0"/>
                <a:buChar char="•"/>
              </a:pPr>
              <a:r>
                <a:rPr lang="es-ES" sz="3200" dirty="0">
                  <a:solidFill>
                    <a:schemeClr val="bg2"/>
                  </a:solidFill>
                  <a:latin typeface="Brandon Text Regular" panose="020B0503020203060203" pitchFamily="34" charset="0"/>
                </a:rPr>
                <a:t>Habilidades especiales y práctica</a:t>
              </a:r>
            </a:p>
            <a:p>
              <a:pPr marL="457200" indent="-457200">
                <a:buFont typeface="Arial" panose="020B0604020202020204" pitchFamily="34" charset="0"/>
                <a:buChar char="•"/>
              </a:pPr>
              <a:r>
                <a:rPr lang="es-ES" sz="3200" dirty="0">
                  <a:solidFill>
                    <a:schemeClr val="bg2"/>
                  </a:solidFill>
                  <a:latin typeface="Brandon Text Regular" panose="020B0503020203060203" pitchFamily="34" charset="0"/>
                </a:rPr>
                <a:t>Usa el sentido común y sé consciente</a:t>
              </a:r>
            </a:p>
            <a:p>
              <a:pPr marL="457200" indent="-457200">
                <a:buFont typeface="Arial" panose="020B0604020202020204" pitchFamily="34" charset="0"/>
                <a:buChar char="•"/>
              </a:pPr>
              <a:r>
                <a:rPr lang="es-ES" sz="3200" dirty="0">
                  <a:solidFill>
                    <a:schemeClr val="bg2"/>
                  </a:solidFill>
                  <a:latin typeface="Brandon Text Regular" panose="020B0503020203060203" pitchFamily="34" charset="0"/>
                </a:rPr>
                <a:t>Aligera tu carga de peligro:</a:t>
              </a:r>
            </a:p>
            <a:p>
              <a:pPr marL="1143000" lvl="1" indent="-457200">
                <a:buFont typeface="Arial" panose="020B0604020202020204" pitchFamily="34" charset="0"/>
                <a:buChar char="•"/>
              </a:pPr>
              <a:r>
                <a:rPr lang="es-ES" sz="3200" dirty="0">
                  <a:solidFill>
                    <a:schemeClr val="bg2"/>
                  </a:solidFill>
                  <a:latin typeface="Brandon Text Regular" panose="020B0503020203060203" pitchFamily="34" charset="0"/>
                </a:rPr>
                <a:t>Inspeccione su montacargas</a:t>
              </a:r>
            </a:p>
            <a:p>
              <a:pPr marL="1143000" lvl="1" indent="-457200">
                <a:buFont typeface="Arial" panose="020B0604020202020204" pitchFamily="34" charset="0"/>
                <a:buChar char="•"/>
              </a:pPr>
              <a:r>
                <a:rPr lang="es-ES" sz="3200" dirty="0">
                  <a:solidFill>
                    <a:schemeClr val="bg2"/>
                  </a:solidFill>
                  <a:latin typeface="Brandon Text Regular" panose="020B0503020203060203" pitchFamily="34" charset="0"/>
                </a:rPr>
                <a:t>Revisar los neumáticos</a:t>
              </a:r>
            </a:p>
            <a:p>
              <a:pPr marL="1143000" lvl="1" indent="-457200">
                <a:buFont typeface="Arial" panose="020B0604020202020204" pitchFamily="34" charset="0"/>
                <a:buChar char="•"/>
              </a:pPr>
              <a:r>
                <a:rPr lang="es-ES" sz="3200" dirty="0">
                  <a:solidFill>
                    <a:schemeClr val="bg2"/>
                  </a:solidFill>
                  <a:latin typeface="Brandon Text Regular" panose="020B0503020203060203" pitchFamily="34" charset="0"/>
                </a:rPr>
                <a:t>Pruebe los frenos</a:t>
              </a:r>
              <a:r>
                <a:rPr lang="es-ES" sz="2800" dirty="0">
                  <a:solidFill>
                    <a:schemeClr val="bg2"/>
                  </a:solidFill>
                  <a:latin typeface="Brandon Text Regular" panose="020B0503020203060203" pitchFamily="34" charset="0"/>
                </a:rPr>
                <a:t>, las señales de advertencia y las luces</a:t>
              </a:r>
            </a:p>
          </p:txBody>
        </p:sp>
      </p:grpSp>
      <p:pic>
        <p:nvPicPr>
          <p:cNvPr id="8" name="6. Como Protegerse">
            <a:hlinkClick r:id="" action="ppaction://media"/>
            <a:extLst>
              <a:ext uri="{FF2B5EF4-FFF2-40B4-BE49-F238E27FC236}">
                <a16:creationId xmlns:a16="http://schemas.microsoft.com/office/drawing/2014/main" id="{EBB86AFB-ED6F-4967-89E8-41FA3DCB9D7C}"/>
              </a:ext>
            </a:extLst>
          </p:cNvPr>
          <p:cNvPicPr>
            <a:picLocks noRot="1" noChangeAspect="1"/>
          </p:cNvPicPr>
          <p:nvPr>
            <a:wavAudioFile r:embed="rId1" name="6. Como Protegerse.wav"/>
          </p:nvPr>
        </p:nvPicPr>
        <p:blipFill>
          <a:blip r:embed="rId5">
            <a:extLst>
              <a:ext uri="{28A0092B-C50C-407E-A947-70E740481C1C}">
                <a14:useLocalDpi xmlns:a14="http://schemas.microsoft.com/office/drawing/2010/main" val="0"/>
              </a:ext>
            </a:extLst>
          </a:blip>
          <a:srcRect/>
          <a:stretch>
            <a:fillRect/>
          </a:stretch>
        </p:blipFill>
        <p:spPr bwMode="auto">
          <a:xfrm>
            <a:off x="-2139950" y="10588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ight Notification3 DING">
            <a:hlinkClick r:id="" action="ppaction://media"/>
            <a:extLst>
              <a:ext uri="{FF2B5EF4-FFF2-40B4-BE49-F238E27FC236}">
                <a16:creationId xmlns:a16="http://schemas.microsoft.com/office/drawing/2014/main" id="{2808123C-442A-48D0-83DD-96E733A8C851}"/>
              </a:ext>
            </a:extLst>
          </p:cNvPr>
          <p:cNvPicPr>
            <a:picLocks noRot="1" noChangeAspect="1"/>
          </p:cNvPicPr>
          <p:nvPr>
            <a:wavAudioFile r:embed="rId2" name="Light Notification3 DING.wav"/>
          </p:nvPr>
        </p:nvPicPr>
        <p:blipFill>
          <a:blip r:embed="rId5">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truck driving down a dirt road&#10;&#10;Description automatically generated">
            <a:extLst>
              <a:ext uri="{FF2B5EF4-FFF2-40B4-BE49-F238E27FC236}">
                <a16:creationId xmlns:a16="http://schemas.microsoft.com/office/drawing/2014/main" id="{C590D786-5A82-43E7-8BCB-B087EBB0F6DA}"/>
              </a:ext>
            </a:extLst>
          </p:cNvPr>
          <p:cNvPicPr>
            <a:picLocks noChangeAspect="1"/>
          </p:cNvPicPr>
          <p:nvPr/>
        </p:nvPicPr>
        <p:blipFill rotWithShape="1">
          <a:blip r:embed="rId6">
            <a:extLst>
              <a:ext uri="{28A0092B-C50C-407E-A947-70E740481C1C}">
                <a14:useLocalDpi xmlns:a14="http://schemas.microsoft.com/office/drawing/2010/main" val="0"/>
              </a:ext>
            </a:extLst>
          </a:blip>
          <a:srcRect r="6371"/>
          <a:stretch/>
        </p:blipFill>
        <p:spPr>
          <a:xfrm>
            <a:off x="9067800" y="2552700"/>
            <a:ext cx="9220200" cy="5539294"/>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5" fill="hold"/>
                                        <p:tgtEl>
                                          <p:spTgt spid="8"/>
                                        </p:tgtEl>
                                      </p:cBhvr>
                                    </p:cmd>
                                  </p:childTnLst>
                                </p:cTn>
                              </p:par>
                            </p:childTnLst>
                          </p:cTn>
                        </p:par>
                        <p:par>
                          <p:cTn id="7" fill="hold">
                            <p:stCondLst>
                              <p:cond delay="2819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COMO PROTEGERSE</a:t>
            </a:r>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677400" y="3390900"/>
            <a:ext cx="8305800" cy="3170099"/>
          </a:xfrm>
          <a:prstGeom prst="rect">
            <a:avLst/>
          </a:prstGeom>
          <a:noFill/>
        </p:spPr>
        <p:txBody>
          <a:bodyPr wrap="square" rtlCol="0">
            <a:spAutoFit/>
          </a:bodyPr>
          <a:lstStyle/>
          <a:p>
            <a:pPr marL="457200" indent="-457200">
              <a:buFont typeface="Arial" panose="020B0604020202020204" pitchFamily="34" charset="0"/>
              <a:buChar char="•"/>
            </a:pPr>
            <a:r>
              <a:rPr lang="es-ES" sz="4000" b="1" dirty="0">
                <a:solidFill>
                  <a:schemeClr val="bg2"/>
                </a:solidFill>
                <a:latin typeface="Brandon Text Bold" panose="020B0803020203060203" pitchFamily="34" charset="0"/>
              </a:rPr>
              <a:t>Dirección</a:t>
            </a:r>
          </a:p>
          <a:p>
            <a:pPr marL="457200" indent="-457200">
              <a:buFont typeface="Arial" panose="020B0604020202020204" pitchFamily="34" charset="0"/>
              <a:buChar char="•"/>
            </a:pPr>
            <a:r>
              <a:rPr lang="es-ES" sz="4000" b="1" dirty="0">
                <a:solidFill>
                  <a:schemeClr val="bg2"/>
                </a:solidFill>
                <a:latin typeface="Brandon Text Bold" panose="020B0803020203060203" pitchFamily="34" charset="0"/>
              </a:rPr>
              <a:t>Sistema de elevación</a:t>
            </a:r>
          </a:p>
          <a:p>
            <a:pPr marL="457200" indent="-457200">
              <a:buFont typeface="Arial" panose="020B0604020202020204" pitchFamily="34" charset="0"/>
              <a:buChar char="•"/>
            </a:pPr>
            <a:r>
              <a:rPr lang="es-ES" sz="4000" b="1" dirty="0">
                <a:solidFill>
                  <a:schemeClr val="bg2"/>
                </a:solidFill>
                <a:latin typeface="Brandon Text Bold" panose="020B0803020203060203" pitchFamily="34" charset="0"/>
              </a:rPr>
              <a:t>Mástil</a:t>
            </a:r>
          </a:p>
          <a:p>
            <a:pPr marL="457200" indent="-457200">
              <a:buFont typeface="Arial" panose="020B0604020202020204" pitchFamily="34" charset="0"/>
              <a:buChar char="•"/>
            </a:pPr>
            <a:r>
              <a:rPr lang="es-ES" sz="4000" b="1" dirty="0">
                <a:solidFill>
                  <a:schemeClr val="bg2"/>
                </a:solidFill>
                <a:latin typeface="Brandon Text Bold" panose="020B0803020203060203" pitchFamily="34" charset="0"/>
              </a:rPr>
              <a:t>Combustible, agua, petróleo</a:t>
            </a:r>
          </a:p>
          <a:p>
            <a:pPr marL="457200" indent="-457200">
              <a:buFont typeface="Arial" panose="020B0604020202020204" pitchFamily="34" charset="0"/>
              <a:buChar char="•"/>
            </a:pPr>
            <a:r>
              <a:rPr lang="es-ES" sz="4000" b="1" dirty="0">
                <a:solidFill>
                  <a:schemeClr val="bg2"/>
                </a:solidFill>
                <a:latin typeface="Brandon Text Bold" panose="020B0803020203060203" pitchFamily="34" charset="0"/>
              </a:rPr>
              <a:t>Batería cargada</a:t>
            </a:r>
          </a:p>
        </p:txBody>
      </p:sp>
      <p:pic>
        <p:nvPicPr>
          <p:cNvPr id="6" name="Picture Placeholder 5" descr="A picture containing person, building, outdoor, person&#10;&#10;Description automatically generated">
            <a:extLst>
              <a:ext uri="{FF2B5EF4-FFF2-40B4-BE49-F238E27FC236}">
                <a16:creationId xmlns:a16="http://schemas.microsoft.com/office/drawing/2014/main" id="{34030906-0D58-4D45-939B-6FBB0E8109EA}"/>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125" r="3125"/>
          <a:stretch>
            <a:fillRect/>
          </a:stretch>
        </p:blipFill>
        <p:spPr/>
      </p:pic>
      <p:pic>
        <p:nvPicPr>
          <p:cNvPr id="9" name="7. Como Protegerse">
            <a:hlinkClick r:id="" action="ppaction://media"/>
            <a:extLst>
              <a:ext uri="{FF2B5EF4-FFF2-40B4-BE49-F238E27FC236}">
                <a16:creationId xmlns:a16="http://schemas.microsoft.com/office/drawing/2014/main" id="{2E33EA67-3D11-4A0B-9555-93B7B44CDBE9}"/>
              </a:ext>
            </a:extLst>
          </p:cNvPr>
          <p:cNvPicPr>
            <a:picLocks noRot="1" noChangeAspect="1"/>
          </p:cNvPicPr>
          <p:nvPr>
            <a:wavAudioFile r:embed="rId1" name="7. Como Protegerse.wav"/>
          </p:nvPr>
        </p:nvPicPr>
        <p:blipFill>
          <a:blip r:embed="rId6">
            <a:extLst>
              <a:ext uri="{28A0092B-C50C-407E-A947-70E740481C1C}">
                <a14:useLocalDpi xmlns:a14="http://schemas.microsoft.com/office/drawing/2010/main" val="0"/>
              </a:ext>
            </a:extLst>
          </a:blip>
          <a:srcRect/>
          <a:stretch>
            <a:fillRect/>
          </a:stretch>
        </p:blipFill>
        <p:spPr bwMode="auto">
          <a:xfrm>
            <a:off x="-1995488" y="11318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Light Notification3 DING">
            <a:hlinkClick r:id="" action="ppaction://media"/>
            <a:extLst>
              <a:ext uri="{FF2B5EF4-FFF2-40B4-BE49-F238E27FC236}">
                <a16:creationId xmlns:a16="http://schemas.microsoft.com/office/drawing/2014/main" id="{4B10A00D-22E6-4C01-ADAC-3C66422A3A88}"/>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9" fill="hold"/>
                                        <p:tgtEl>
                                          <p:spTgt spid="9"/>
                                        </p:tgtEl>
                                      </p:cBhvr>
                                    </p:cmd>
                                  </p:childTnLst>
                                </p:cTn>
                              </p:par>
                            </p:childTnLst>
                          </p:cTn>
                        </p:par>
                        <p:par>
                          <p:cTn id="7" fill="hold">
                            <p:stCondLst>
                              <p:cond delay="21559"/>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COMO PROTEGERSE</a:t>
            </a:r>
          </a:p>
        </p:txBody>
      </p:sp>
      <p:sp>
        <p:nvSpPr>
          <p:cNvPr id="7" name="TextBox 6">
            <a:extLst>
              <a:ext uri="{FF2B5EF4-FFF2-40B4-BE49-F238E27FC236}">
                <a16:creationId xmlns:a16="http://schemas.microsoft.com/office/drawing/2014/main" id="{B0369C6B-D18C-4CCF-81D5-91F16F2021B5}"/>
              </a:ext>
            </a:extLst>
          </p:cNvPr>
          <p:cNvSpPr txBox="1"/>
          <p:nvPr/>
        </p:nvSpPr>
        <p:spPr>
          <a:xfrm>
            <a:off x="876300" y="2696676"/>
            <a:ext cx="8077200" cy="5016758"/>
          </a:xfrm>
          <a:prstGeom prst="rect">
            <a:avLst/>
          </a:prstGeom>
          <a:noFill/>
        </p:spPr>
        <p:txBody>
          <a:bodyPr wrap="square" rtlCol="0">
            <a:spAutoFit/>
          </a:bodyPr>
          <a:lstStyle/>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Usar equipo de protección personal (EPP)</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Casco</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Calzado de seguridad</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EPP adicional</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Usar el montacargas adecuado para el trabajo</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Ubicación</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Límites de capacidad</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Peligros potenciales</a:t>
            </a:r>
          </a:p>
          <a:p>
            <a:pPr marL="514350" indent="-514350">
              <a:buFont typeface="Arial" panose="020B0604020202020204" pitchFamily="34" charset="0"/>
              <a:buChar char="•"/>
            </a:pPr>
            <a:r>
              <a:rPr lang="es-ES" sz="3200" dirty="0">
                <a:solidFill>
                  <a:schemeClr val="bg1"/>
                </a:solidFill>
                <a:latin typeface="Brandon Text Regular" panose="020B0503020203060203" pitchFamily="34" charset="0"/>
              </a:rPr>
              <a:t>Requerimiento de carga</a:t>
            </a:r>
            <a:endParaRPr lang="en-US" sz="2400" dirty="0">
              <a:solidFill>
                <a:schemeClr val="bg1"/>
              </a:solidFill>
              <a:latin typeface="Brandon Text Regular" panose="020B0503020203060203" pitchFamily="34" charset="0"/>
            </a:endParaRPr>
          </a:p>
        </p:txBody>
      </p:sp>
      <p:pic>
        <p:nvPicPr>
          <p:cNvPr id="6" name="Picture Placeholder 5" descr="A picture containing building, truck, green, blue&#10;&#10;Description automatically generated">
            <a:extLst>
              <a:ext uri="{FF2B5EF4-FFF2-40B4-BE49-F238E27FC236}">
                <a16:creationId xmlns:a16="http://schemas.microsoft.com/office/drawing/2014/main" id="{617A2F52-045A-470B-B96E-804C88B42F15}"/>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145" b="1145"/>
          <a:stretch>
            <a:fillRect/>
          </a:stretch>
        </p:blipFill>
        <p:spPr/>
      </p:pic>
      <p:pic>
        <p:nvPicPr>
          <p:cNvPr id="9" name="8. Como Protegerse">
            <a:hlinkClick r:id="" action="ppaction://media"/>
            <a:extLst>
              <a:ext uri="{FF2B5EF4-FFF2-40B4-BE49-F238E27FC236}">
                <a16:creationId xmlns:a16="http://schemas.microsoft.com/office/drawing/2014/main" id="{27CAD690-F1F0-46B5-8B62-C88E8A424AD6}"/>
              </a:ext>
            </a:extLst>
          </p:cNvPr>
          <p:cNvPicPr>
            <a:picLocks noRot="1" noChangeAspect="1"/>
          </p:cNvPicPr>
          <p:nvPr>
            <a:wavAudioFile r:embed="rId1" name="8. Como Protegerse.wav"/>
          </p:nvPr>
        </p:nvPicPr>
        <p:blipFill>
          <a:blip r:embed="rId6">
            <a:extLst>
              <a:ext uri="{28A0092B-C50C-407E-A947-70E740481C1C}">
                <a14:useLocalDpi xmlns:a14="http://schemas.microsoft.com/office/drawing/2010/main" val="0"/>
              </a:ext>
            </a:extLst>
          </a:blip>
          <a:srcRect/>
          <a:stretch>
            <a:fillRect/>
          </a:stretch>
        </p:blipFill>
        <p:spPr bwMode="auto">
          <a:xfrm>
            <a:off x="-2063750" y="24780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ight Notification3 DING">
            <a:hlinkClick r:id="" action="ppaction://media"/>
            <a:extLst>
              <a:ext uri="{FF2B5EF4-FFF2-40B4-BE49-F238E27FC236}">
                <a16:creationId xmlns:a16="http://schemas.microsoft.com/office/drawing/2014/main" id="{577D91C8-C9E2-480C-99C6-B6911604DF58}"/>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498725" y="3187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6" fill="hold"/>
                                        <p:tgtEl>
                                          <p:spTgt spid="9"/>
                                        </p:tgtEl>
                                      </p:cBhvr>
                                    </p:cmd>
                                  </p:childTnLst>
                                </p:cTn>
                              </p:par>
                            </p:childTnLst>
                          </p:cTn>
                        </p:par>
                        <p:par>
                          <p:cTn id="7" fill="hold">
                            <p:stCondLst>
                              <p:cond delay="21896"/>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COMO PROTEGERSE</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2827190"/>
            <a:ext cx="8077200" cy="5078313"/>
          </a:xfrm>
          <a:prstGeom prst="rect">
            <a:avLst/>
          </a:prstGeom>
          <a:noFill/>
        </p:spPr>
        <p:txBody>
          <a:bodyPr wrap="square" rtlCol="0">
            <a:spAutoFit/>
          </a:bodyPr>
          <a:lstStyle/>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Nunca levante cargas por encima de la cabeza</a:t>
            </a:r>
          </a:p>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Conduzca siempre con cuidado.</a:t>
            </a:r>
          </a:p>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Toque su bocina</a:t>
            </a:r>
          </a:p>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Pare antes de todas las puertas</a:t>
            </a:r>
          </a:p>
          <a:p>
            <a:pPr marL="457200" indent="-457200">
              <a:buFont typeface="Arial" panose="020B0604020202020204" pitchFamily="34" charset="0"/>
              <a:buChar char="•"/>
            </a:pPr>
            <a:r>
              <a:rPr lang="es-ES" sz="3600" dirty="0" err="1">
                <a:solidFill>
                  <a:schemeClr val="bg1"/>
                </a:solidFill>
                <a:latin typeface="Brandon Text Regular" panose="020B0503020203060203" pitchFamily="34" charset="0"/>
              </a:rPr>
              <a:t>Mantengase</a:t>
            </a:r>
            <a:r>
              <a:rPr lang="es-ES" sz="3600" dirty="0">
                <a:solidFill>
                  <a:schemeClr val="bg1"/>
                </a:solidFill>
                <a:latin typeface="Brandon Text Regular" panose="020B0503020203060203" pitchFamily="34" charset="0"/>
              </a:rPr>
              <a:t> a la derecha</a:t>
            </a:r>
          </a:p>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Nunca lleve pasajeros</a:t>
            </a:r>
          </a:p>
          <a:p>
            <a:pPr marL="457200" indent="-457200">
              <a:buFont typeface="Arial" panose="020B0604020202020204" pitchFamily="34" charset="0"/>
              <a:buChar char="•"/>
            </a:pPr>
            <a:r>
              <a:rPr lang="es-ES" sz="3600" dirty="0">
                <a:solidFill>
                  <a:schemeClr val="bg1"/>
                </a:solidFill>
                <a:latin typeface="Brandon Text Regular" panose="020B0503020203060203" pitchFamily="34" charset="0"/>
              </a:rPr>
              <a:t>Tengan cuidado con los peatones</a:t>
            </a:r>
          </a:p>
          <a:p>
            <a:pPr marL="457200" indent="-457200">
              <a:buFont typeface="Arial" panose="020B0604020202020204" pitchFamily="34" charset="0"/>
              <a:buChar char="•"/>
            </a:pPr>
            <a:endParaRPr lang="en-US" sz="3600" dirty="0">
              <a:solidFill>
                <a:schemeClr val="bg1"/>
              </a:solidFill>
              <a:latin typeface="Brandon Text Regular" panose="020B0503020203060203" pitchFamily="34" charset="0"/>
            </a:endParaRPr>
          </a:p>
        </p:txBody>
      </p:sp>
      <p:pic>
        <p:nvPicPr>
          <p:cNvPr id="6" name="Picture Placeholder 5" descr="A picture containing scene, building, book, shelf&#10;&#10;Description automatically generated">
            <a:extLst>
              <a:ext uri="{FF2B5EF4-FFF2-40B4-BE49-F238E27FC236}">
                <a16:creationId xmlns:a16="http://schemas.microsoft.com/office/drawing/2014/main" id="{607C6ECA-17A4-4792-A914-08D8DD23A8DD}"/>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0" b="130"/>
          <a:stretch>
            <a:fillRect/>
          </a:stretch>
        </p:blipFill>
        <p:spPr/>
      </p:pic>
      <p:pic>
        <p:nvPicPr>
          <p:cNvPr id="9" name="9. Como Protegerse">
            <a:hlinkClick r:id="" action="ppaction://media"/>
            <a:extLst>
              <a:ext uri="{FF2B5EF4-FFF2-40B4-BE49-F238E27FC236}">
                <a16:creationId xmlns:a16="http://schemas.microsoft.com/office/drawing/2014/main" id="{AE6C7E70-87F0-4720-92CE-980C8EB74BDE}"/>
              </a:ext>
            </a:extLst>
          </p:cNvPr>
          <p:cNvPicPr>
            <a:picLocks noRot="1" noChangeAspect="1"/>
          </p:cNvPicPr>
          <p:nvPr>
            <a:wavAudioFile r:embed="rId1" name="9. Como Protegerse.wav"/>
          </p:nvPr>
        </p:nvPicPr>
        <p:blipFill>
          <a:blip r:embed="rId6">
            <a:extLst>
              <a:ext uri="{28A0092B-C50C-407E-A947-70E740481C1C}">
                <a14:useLocalDpi xmlns:a14="http://schemas.microsoft.com/office/drawing/2010/main" val="0"/>
              </a:ext>
            </a:extLst>
          </a:blip>
          <a:srcRect/>
          <a:stretch>
            <a:fillRect/>
          </a:stretch>
        </p:blipFill>
        <p:spPr bwMode="auto">
          <a:xfrm>
            <a:off x="-2876550" y="149163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Light Notification3 DING">
            <a:hlinkClick r:id="" action="ppaction://media"/>
            <a:extLst>
              <a:ext uri="{FF2B5EF4-FFF2-40B4-BE49-F238E27FC236}">
                <a16:creationId xmlns:a16="http://schemas.microsoft.com/office/drawing/2014/main" id="{00EA17D6-72F5-4E5E-B71F-F585F9B667D6}"/>
              </a:ext>
            </a:extLst>
          </p:cNvPr>
          <p:cNvPicPr>
            <a:picLocks noRot="1" noChangeAspect="1"/>
          </p:cNvPicPr>
          <p:nvPr>
            <a:wavAudioFile r:embed="rId2" name="Light Notification3 DING.wav"/>
          </p:nvPr>
        </p:nvPicPr>
        <p:blipFill>
          <a:blip r:embed="rId6">
            <a:extLst>
              <a:ext uri="{28A0092B-C50C-407E-A947-70E740481C1C}">
                <a14:useLocalDpi xmlns:a14="http://schemas.microsoft.com/office/drawing/2010/main" val="0"/>
              </a:ext>
            </a:extLst>
          </a:blip>
          <a:srcRect/>
          <a:stretch>
            <a:fillRect/>
          </a:stretch>
        </p:blipFill>
        <p:spPr bwMode="auto">
          <a:xfrm>
            <a:off x="-2571750" y="26431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6685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9"/>
                                        </p:tgtEl>
                                      </p:cBhvr>
                                    </p:cmd>
                                  </p:childTnLst>
                                </p:cTn>
                              </p:par>
                            </p:childTnLst>
                          </p:cTn>
                        </p:par>
                        <p:par>
                          <p:cTn id="7" fill="hold">
                            <p:stCondLst>
                              <p:cond delay="30882"/>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7939</TotalTime>
  <Words>479</Words>
  <Application>Microsoft Office PowerPoint</Application>
  <PresentationFormat>Custom</PresentationFormat>
  <Paragraphs>88</Paragraphs>
  <Slides>12</Slides>
  <Notes>12</Notes>
  <HiddenSlides>0</HiddenSlides>
  <MMClips>22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NO TRATE LOS MONTACARGAS A LA LIGERA</vt:lpstr>
      <vt:lpstr>PowerPoint Presentation</vt:lpstr>
      <vt:lpstr>¿CUÁL ES EL PELIGRO? </vt:lpstr>
      <vt:lpstr>EJEMPLO </vt:lpstr>
      <vt:lpstr>COMO PROTEGERSE </vt:lpstr>
      <vt:lpstr>COMO PROTEGERSE</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1007</cp:revision>
  <dcterms:created xsi:type="dcterms:W3CDTF">2015-01-20T11:47:48Z</dcterms:created>
  <dcterms:modified xsi:type="dcterms:W3CDTF">2020-09-30T23:44:11Z</dcterms:modified>
</cp:coreProperties>
</file>