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6" r:id="rId9"/>
    <p:sldId id="623" r:id="rId10"/>
    <p:sldId id="624"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9" autoAdjust="0"/>
    <p:restoredTop sz="63767" autoAdjust="0"/>
  </p:normalViewPr>
  <p:slideViewPr>
    <p:cSldViewPr>
      <p:cViewPr>
        <p:scale>
          <a:sx n="40" d="100"/>
          <a:sy n="40" d="100"/>
        </p:scale>
        <p:origin x="1458" y="348"/>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4E2E0609-EE52-47BA-9786-A9675C8833D1}"/>
    <pc:docChg chg="undo custSel modSld">
      <pc:chgData name="Edwin Landivar" userId="ae2ac59f40d9f62d" providerId="LiveId" clId="{4E2E0609-EE52-47BA-9786-A9675C8833D1}" dt="2020-05-02T19:51:28.298" v="44" actId="14100"/>
      <pc:docMkLst>
        <pc:docMk/>
      </pc:docMkLst>
      <pc:sldChg chg="addSp delSp modSp mod">
        <pc:chgData name="Edwin Landivar" userId="ae2ac59f40d9f62d" providerId="LiveId" clId="{4E2E0609-EE52-47BA-9786-A9675C8833D1}" dt="2020-05-02T19:42:55.046" v="13" actId="1076"/>
        <pc:sldMkLst>
          <pc:docMk/>
          <pc:sldMk cId="837056114" sldId="613"/>
        </pc:sldMkLst>
        <pc:spChg chg="del mod">
          <ac:chgData name="Edwin Landivar" userId="ae2ac59f40d9f62d" providerId="LiveId" clId="{4E2E0609-EE52-47BA-9786-A9675C8833D1}" dt="2020-05-02T19:42:37.985" v="9" actId="478"/>
          <ac:spMkLst>
            <pc:docMk/>
            <pc:sldMk cId="837056114" sldId="613"/>
            <ac:spMk id="3" creationId="{806D41CC-0B2D-4B90-B456-FE1D5A4B822F}"/>
          </ac:spMkLst>
        </pc:spChg>
        <pc:spChg chg="mod">
          <ac:chgData name="Edwin Landivar" userId="ae2ac59f40d9f62d" providerId="LiveId" clId="{4E2E0609-EE52-47BA-9786-A9675C8833D1}" dt="2020-05-02T19:42:55.046" v="13" actId="1076"/>
          <ac:spMkLst>
            <pc:docMk/>
            <pc:sldMk cId="837056114" sldId="613"/>
            <ac:spMk id="15" creationId="{00000000-0000-0000-0000-000000000000}"/>
          </ac:spMkLst>
        </pc:spChg>
        <pc:grpChg chg="mod">
          <ac:chgData name="Edwin Landivar" userId="ae2ac59f40d9f62d" providerId="LiveId" clId="{4E2E0609-EE52-47BA-9786-A9675C8833D1}" dt="2020-05-02T19:42:21.265" v="5" actId="1076"/>
          <ac:grpSpMkLst>
            <pc:docMk/>
            <pc:sldMk cId="837056114" sldId="613"/>
            <ac:grpSpMk id="21" creationId="{00000000-0000-0000-0000-000000000000}"/>
          </ac:grpSpMkLst>
        </pc:grpChg>
        <pc:picChg chg="add mod">
          <ac:chgData name="Edwin Landivar" userId="ae2ac59f40d9f62d" providerId="LiveId" clId="{4E2E0609-EE52-47BA-9786-A9675C8833D1}" dt="2020-05-02T19:42:50.081" v="12" actId="1076"/>
          <ac:picMkLst>
            <pc:docMk/>
            <pc:sldMk cId="837056114" sldId="613"/>
            <ac:picMk id="1026" creationId="{9DC786B0-A092-44FD-896E-405778B00F32}"/>
          </ac:picMkLst>
        </pc:picChg>
      </pc:sldChg>
      <pc:sldChg chg="addSp delSp modSp mod">
        <pc:chgData name="Edwin Landivar" userId="ae2ac59f40d9f62d" providerId="LiveId" clId="{4E2E0609-EE52-47BA-9786-A9675C8833D1}" dt="2020-05-02T19:51:28.298" v="44" actId="14100"/>
        <pc:sldMkLst>
          <pc:docMk/>
          <pc:sldMk cId="3481045880" sldId="622"/>
        </pc:sldMkLst>
        <pc:spChg chg="del">
          <ac:chgData name="Edwin Landivar" userId="ae2ac59f40d9f62d" providerId="LiveId" clId="{4E2E0609-EE52-47BA-9786-A9675C8833D1}" dt="2020-05-02T19:51:01.373" v="37" actId="478"/>
          <ac:spMkLst>
            <pc:docMk/>
            <pc:sldMk cId="3481045880" sldId="622"/>
            <ac:spMk id="3" creationId="{624121AA-9E2A-4B3D-B7FE-F8001CB03555}"/>
          </ac:spMkLst>
        </pc:spChg>
        <pc:spChg chg="add del mod">
          <ac:chgData name="Edwin Landivar" userId="ae2ac59f40d9f62d" providerId="LiveId" clId="{4E2E0609-EE52-47BA-9786-A9675C8833D1}" dt="2020-05-02T19:51:20.743" v="42" actId="1076"/>
          <ac:spMkLst>
            <pc:docMk/>
            <pc:sldMk cId="3481045880" sldId="622"/>
            <ac:spMk id="15" creationId="{00000000-0000-0000-0000-000000000000}"/>
          </ac:spMkLst>
        </pc:spChg>
        <pc:grpChg chg="mod">
          <ac:chgData name="Edwin Landivar" userId="ae2ac59f40d9f62d" providerId="LiveId" clId="{4E2E0609-EE52-47BA-9786-A9675C8833D1}" dt="2020-05-02T19:51:28.298" v="44" actId="14100"/>
          <ac:grpSpMkLst>
            <pc:docMk/>
            <pc:sldMk cId="3481045880" sldId="622"/>
            <ac:grpSpMk id="21" creationId="{00000000-0000-0000-0000-000000000000}"/>
          </ac:grpSpMkLst>
        </pc:grpChg>
        <pc:picChg chg="add mod">
          <ac:chgData name="Edwin Landivar" userId="ae2ac59f40d9f62d" providerId="LiveId" clId="{4E2E0609-EE52-47BA-9786-A9675C8833D1}" dt="2020-05-02T19:51:17.253" v="41" actId="167"/>
          <ac:picMkLst>
            <pc:docMk/>
            <pc:sldMk cId="3481045880" sldId="622"/>
            <ac:picMk id="4098" creationId="{6757C0F1-33CE-41D3-A78F-730A8EC87C41}"/>
          </ac:picMkLst>
        </pc:picChg>
      </pc:sldChg>
      <pc:sldChg chg="addSp delSp modSp mod">
        <pc:chgData name="Edwin Landivar" userId="ae2ac59f40d9f62d" providerId="LiveId" clId="{4E2E0609-EE52-47BA-9786-A9675C8833D1}" dt="2020-05-02T19:44:32.329" v="19" actId="478"/>
        <pc:sldMkLst>
          <pc:docMk/>
          <pc:sldMk cId="784784973" sldId="623"/>
        </pc:sldMkLst>
        <pc:spChg chg="del mod">
          <ac:chgData name="Edwin Landivar" userId="ae2ac59f40d9f62d" providerId="LiveId" clId="{4E2E0609-EE52-47BA-9786-A9675C8833D1}" dt="2020-05-02T19:44:32.329" v="19" actId="478"/>
          <ac:spMkLst>
            <pc:docMk/>
            <pc:sldMk cId="784784973" sldId="623"/>
            <ac:spMk id="3" creationId="{E6F4D3DD-6073-43D1-AB7B-5D5BC63A64F3}"/>
          </ac:spMkLst>
        </pc:spChg>
        <pc:picChg chg="add mod">
          <ac:chgData name="Edwin Landivar" userId="ae2ac59f40d9f62d" providerId="LiveId" clId="{4E2E0609-EE52-47BA-9786-A9675C8833D1}" dt="2020-05-02T19:44:26.496" v="17" actId="167"/>
          <ac:picMkLst>
            <pc:docMk/>
            <pc:sldMk cId="784784973" sldId="623"/>
            <ac:picMk id="2050" creationId="{82E4AAC6-6648-494D-BB75-AB4544B34746}"/>
          </ac:picMkLst>
        </pc:picChg>
      </pc:sldChg>
      <pc:sldChg chg="addSp modSp mod">
        <pc:chgData name="Edwin Landivar" userId="ae2ac59f40d9f62d" providerId="LiveId" clId="{4E2E0609-EE52-47BA-9786-A9675C8833D1}" dt="2020-05-02T19:48:53.643" v="30" actId="1076"/>
        <pc:sldMkLst>
          <pc:docMk/>
          <pc:sldMk cId="2689693971" sldId="624"/>
        </pc:sldMkLst>
        <pc:spChg chg="mod">
          <ac:chgData name="Edwin Landivar" userId="ae2ac59f40d9f62d" providerId="LiveId" clId="{4E2E0609-EE52-47BA-9786-A9675C8833D1}" dt="2020-05-02T19:48:41.228" v="28" actId="1076"/>
          <ac:spMkLst>
            <pc:docMk/>
            <pc:sldMk cId="2689693971" sldId="624"/>
            <ac:spMk id="7" creationId="{1867828F-492D-4BF1-8A4E-822DF2FD5B9B}"/>
          </ac:spMkLst>
        </pc:spChg>
        <pc:spChg chg="mod">
          <ac:chgData name="Edwin Landivar" userId="ae2ac59f40d9f62d" providerId="LiveId" clId="{4E2E0609-EE52-47BA-9786-A9675C8833D1}" dt="2020-05-02T19:48:53.643" v="30" actId="1076"/>
          <ac:spMkLst>
            <pc:docMk/>
            <pc:sldMk cId="2689693971" sldId="624"/>
            <ac:spMk id="8" creationId="{00000000-0000-0000-0000-000000000000}"/>
          </ac:spMkLst>
        </pc:spChg>
        <pc:spChg chg="mod">
          <ac:chgData name="Edwin Landivar" userId="ae2ac59f40d9f62d" providerId="LiveId" clId="{4E2E0609-EE52-47BA-9786-A9675C8833D1}" dt="2020-05-02T19:48:34.434" v="27" actId="1076"/>
          <ac:spMkLst>
            <pc:docMk/>
            <pc:sldMk cId="2689693971" sldId="624"/>
            <ac:spMk id="10" creationId="{00000000-0000-0000-0000-000000000000}"/>
          </ac:spMkLst>
        </pc:spChg>
        <pc:picChg chg="add mod">
          <ac:chgData name="Edwin Landivar" userId="ae2ac59f40d9f62d" providerId="LiveId" clId="{4E2E0609-EE52-47BA-9786-A9675C8833D1}" dt="2020-05-02T19:47:55.952" v="21" actId="1076"/>
          <ac:picMkLst>
            <pc:docMk/>
            <pc:sldMk cId="2689693971" sldId="624"/>
            <ac:picMk id="3074" creationId="{66C6B9B3-F504-4306-872C-B2D596C258E6}"/>
          </ac:picMkLst>
        </pc:pic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02.05.2020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‹Nº›</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Basics of Forklift Safety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Text here</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Despite the overall positive contribution of forklifts to industry, there have been times when things have gone terribly wrong.</a:t>
            </a:r>
          </a:p>
          <a:p>
            <a:r>
              <a:rPr lang="en-US" sz="1200" kern="1200" dirty="0">
                <a:solidFill>
                  <a:schemeClr val="tx1"/>
                </a:solidFill>
                <a:effectLst/>
                <a:latin typeface="+mn-lt"/>
                <a:ea typeface="+mn-ea"/>
                <a:cs typeface="+mn-cs"/>
              </a:rPr>
              <a:t>Here are some examples: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Innocent by-standers have been pinned by the forks.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Unsuspecting workers have been run over.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Elevated loads have fallen.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Unauthorized “hitchhikers” have been crushed under wheels.</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Follow safe speed limits</a:t>
            </a:r>
            <a:r>
              <a:rPr lang="en-US" sz="1200" kern="1200" dirty="0">
                <a:solidFill>
                  <a:schemeClr val="tx1"/>
                </a:solidFill>
                <a:effectLst/>
                <a:latin typeface="+mn-lt"/>
                <a:ea typeface="+mn-ea"/>
                <a:cs typeface="+mn-cs"/>
              </a:rPr>
              <a:t> – Drive only fast as you can comfortably walk. Forklifts can’t travel safely at high speeds. Without loads, they aren’t weighted and are especially unstable.</a:t>
            </a:r>
          </a:p>
          <a:p>
            <a:r>
              <a:rPr lang="en-US" sz="1200" b="1" kern="1200" dirty="0">
                <a:solidFill>
                  <a:schemeClr val="tx1"/>
                </a:solidFill>
                <a:effectLst/>
                <a:latin typeface="+mn-lt"/>
                <a:ea typeface="+mn-ea"/>
                <a:cs typeface="+mn-cs"/>
              </a:rPr>
              <a:t>Keep the load low</a:t>
            </a:r>
            <a:r>
              <a:rPr lang="en-US" sz="1200" kern="1200" dirty="0">
                <a:solidFill>
                  <a:schemeClr val="tx1"/>
                </a:solidFill>
                <a:effectLst/>
                <a:latin typeface="+mn-lt"/>
                <a:ea typeface="+mn-ea"/>
                <a:cs typeface="+mn-cs"/>
              </a:rPr>
              <a:t> – While moving, forks should be low, with the mast tilted slightly back.</a:t>
            </a:r>
          </a:p>
          <a:p>
            <a:r>
              <a:rPr lang="en-US" sz="1200" b="1" kern="1200" dirty="0">
                <a:solidFill>
                  <a:schemeClr val="tx1"/>
                </a:solidFill>
                <a:effectLst/>
                <a:latin typeface="+mn-lt"/>
                <a:ea typeface="+mn-ea"/>
                <a:cs typeface="+mn-cs"/>
              </a:rPr>
              <a:t>Maintain good visibility</a:t>
            </a:r>
            <a:r>
              <a:rPr lang="en-US" sz="1200" kern="1200" dirty="0">
                <a:solidFill>
                  <a:schemeClr val="tx1"/>
                </a:solidFill>
                <a:effectLst/>
                <a:latin typeface="+mn-lt"/>
                <a:ea typeface="+mn-ea"/>
                <a:cs typeface="+mn-cs"/>
              </a:rPr>
              <a:t> – If a load blocks forward vision, drive backwards.</a:t>
            </a:r>
          </a:p>
          <a:p>
            <a:r>
              <a:rPr lang="en-US" sz="1200" b="1" kern="1200" dirty="0">
                <a:solidFill>
                  <a:schemeClr val="tx1"/>
                </a:solidFill>
                <a:effectLst/>
                <a:latin typeface="+mn-lt"/>
                <a:ea typeface="+mn-ea"/>
                <a:cs typeface="+mn-cs"/>
              </a:rPr>
              <a:t>Watch the slope</a:t>
            </a:r>
            <a:r>
              <a:rPr lang="en-US" sz="1200" kern="1200" dirty="0">
                <a:solidFill>
                  <a:schemeClr val="tx1"/>
                </a:solidFill>
                <a:effectLst/>
                <a:latin typeface="+mn-lt"/>
                <a:ea typeface="+mn-ea"/>
                <a:cs typeface="+mn-cs"/>
              </a:rPr>
              <a:t> – Back down slopes that have an incline greater than10 percent. Make sure your back up alarm is working properly.</a:t>
            </a:r>
          </a:p>
          <a:p>
            <a:r>
              <a:rPr lang="en-US" sz="1200" b="1" kern="1200" dirty="0">
                <a:solidFill>
                  <a:schemeClr val="tx1"/>
                </a:solidFill>
                <a:effectLst/>
                <a:latin typeface="+mn-lt"/>
                <a:ea typeface="+mn-ea"/>
                <a:cs typeface="+mn-cs"/>
              </a:rPr>
              <a:t>Never carry hitchhikers</a:t>
            </a:r>
            <a:r>
              <a:rPr lang="en-US" sz="1200" kern="1200" dirty="0">
                <a:solidFill>
                  <a:schemeClr val="tx1"/>
                </a:solidFill>
                <a:effectLst/>
                <a:latin typeface="+mn-lt"/>
                <a:ea typeface="+mn-ea"/>
                <a:cs typeface="+mn-cs"/>
              </a:rPr>
              <a:t> – They are unsecured and can easily fall off and be injured.</a:t>
            </a:r>
          </a:p>
          <a:p>
            <a:r>
              <a:rPr lang="en-US" sz="1200" b="1" kern="1200" dirty="0">
                <a:solidFill>
                  <a:schemeClr val="tx1"/>
                </a:solidFill>
                <a:effectLst/>
                <a:latin typeface="+mn-lt"/>
                <a:ea typeface="+mn-ea"/>
                <a:cs typeface="+mn-cs"/>
              </a:rPr>
              <a:t>Leave aisle room</a:t>
            </a:r>
            <a:r>
              <a:rPr lang="en-US" sz="1200" kern="1200" dirty="0">
                <a:solidFill>
                  <a:schemeClr val="tx1"/>
                </a:solidFill>
                <a:effectLst/>
                <a:latin typeface="+mn-lt"/>
                <a:ea typeface="+mn-ea"/>
                <a:cs typeface="+mn-cs"/>
              </a:rPr>
              <a:t> – Allow space for pedestrian and other traffic. Be alert at intersections. Honk your horn before and while you enter an intersection, even if it doesn’t appear to be busy.</a:t>
            </a:r>
          </a:p>
          <a:p>
            <a:r>
              <a:rPr lang="en-US" sz="1200" b="1" kern="1200" dirty="0">
                <a:solidFill>
                  <a:schemeClr val="tx1"/>
                </a:solidFill>
                <a:effectLst/>
                <a:latin typeface="+mn-lt"/>
                <a:ea typeface="+mn-ea"/>
                <a:cs typeface="+mn-cs"/>
              </a:rPr>
              <a:t>Park safely</a:t>
            </a:r>
            <a:r>
              <a:rPr lang="en-US" sz="1200" kern="1200" dirty="0">
                <a:solidFill>
                  <a:schemeClr val="tx1"/>
                </a:solidFill>
                <a:effectLst/>
                <a:latin typeface="+mn-lt"/>
                <a:ea typeface="+mn-ea"/>
                <a:cs typeface="+mn-cs"/>
              </a:rPr>
              <a:t> – On a hill, always block the wheels, lower forks and set the parking brake.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FINDING THE REAL CAUSES OF INJURIES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The Most Common On-the-Job Work Injuries">
            <a:extLst>
              <a:ext uri="{FF2B5EF4-FFF2-40B4-BE49-F238E27FC236}">
                <a16:creationId xmlns:a16="http://schemas.microsoft.com/office/drawing/2014/main" id="{886A33BD-C83A-4811-AF0F-03C23AE29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640700"/>
            <a:ext cx="8974396"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Work-Related Injury, Exactly?">
            <a:extLst>
              <a:ext uri="{FF2B5EF4-FFF2-40B4-BE49-F238E27FC236}">
                <a16:creationId xmlns:a16="http://schemas.microsoft.com/office/drawing/2014/main" id="{9DC786B0-A092-44FD-896E-405778B00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4" y="31615"/>
            <a:ext cx="15411236" cy="10287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11" y="-31615"/>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9279850" y="-31615"/>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4229100"/>
              <a:ext cx="5176679" cy="2554545"/>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Injuries of employees cause economic-down time, replacement costs and lower productivity. </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448800" y="2552700"/>
            <a:ext cx="8045278" cy="6124754"/>
          </a:xfrm>
          <a:prstGeom prst="rect">
            <a:avLst/>
          </a:prstGeom>
        </p:spPr>
        <p:txBody>
          <a:bodyPr wrap="square">
            <a:spAutoFit/>
          </a:bodyPr>
          <a:lstStyle/>
          <a:p>
            <a:r>
              <a:rPr lang="en-US" sz="2800" dirty="0">
                <a:solidFill>
                  <a:schemeClr val="bg2"/>
                </a:solidFill>
                <a:latin typeface="Brandon Text Regular" panose="020B0503020203060203" pitchFamily="34" charset="0"/>
              </a:rPr>
              <a:t>Dangerous conditions which employees face are:</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Stacking meat crates one of them fell, striking a man in the face.</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Injured was painting the ceiling and the ladder fell with injured on it.</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Man was assisting a crane lifting pallets. While helping to free the pallet from under a pipe, it swung free and pinned the man against another stationary pallet.</a:t>
            </a:r>
          </a:p>
          <a:p>
            <a:pPr marL="457200" indent="-457200">
              <a:buFont typeface="Arial" panose="020B0604020202020204" pitchFamily="34" charset="0"/>
              <a:buChar char="•"/>
            </a:pPr>
            <a:r>
              <a:rPr lang="en-US" sz="2800" dirty="0">
                <a:solidFill>
                  <a:schemeClr val="bg2"/>
                </a:solidFill>
                <a:latin typeface="Brandon Text Regular" panose="020B0503020203060203" pitchFamily="34" charset="0"/>
              </a:rPr>
              <a:t>Woman was holding a locker next to the wall so it could be bolted in place. A man setting a second locker down next to the first. The second locker slipped and fell on the woman's left foot.</a:t>
            </a:r>
          </a:p>
          <a:p>
            <a:endParaRPr lang="en-US" sz="2800" dirty="0">
              <a:solidFill>
                <a:schemeClr val="bg2"/>
              </a:solidFill>
              <a:latin typeface="Brandon Text Regular" panose="020B0503020203060203" pitchFamily="34" charset="0"/>
            </a:endParaRPr>
          </a:p>
        </p:txBody>
      </p:sp>
      <p:pic>
        <p:nvPicPr>
          <p:cNvPr id="2050" name="Picture 2" descr="En Español - Henen Law Corporation">
            <a:extLst>
              <a:ext uri="{FF2B5EF4-FFF2-40B4-BE49-F238E27FC236}">
                <a16:creationId xmlns:a16="http://schemas.microsoft.com/office/drawing/2014/main" id="{F466BD3D-D6FD-4624-8CD9-4474FAB1DC8B}"/>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467" r="467"/>
          <a:stretch>
            <a:fillRect/>
          </a:stretch>
        </p:blipFill>
        <p:spPr bwMode="auto">
          <a:xfrm>
            <a:off x="0" y="2400300"/>
            <a:ext cx="9144000"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753600" y="3390900"/>
            <a:ext cx="8305800" cy="2585323"/>
          </a:xfrm>
          <a:prstGeom prst="rect">
            <a:avLst/>
          </a:prstGeom>
          <a:noFill/>
        </p:spPr>
        <p:txBody>
          <a:bodyPr wrap="square" rtlCol="0">
            <a:spAutoFit/>
          </a:bodyPr>
          <a:lstStyle/>
          <a:p>
            <a:r>
              <a:rPr lang="en-US" dirty="0">
                <a:solidFill>
                  <a:schemeClr val="bg2"/>
                </a:solidFill>
                <a:latin typeface="Brandon Text Regular" panose="020B0503020203060203" pitchFamily="34" charset="0"/>
              </a:rPr>
              <a:t>Three areas to delve into the examination of injury reports due to accidents. </a:t>
            </a:r>
          </a:p>
          <a:p>
            <a:pPr marL="514350" indent="-514350">
              <a:buFont typeface="+mj-lt"/>
              <a:buAutoNum type="arabicPeriod"/>
            </a:pPr>
            <a:r>
              <a:rPr lang="en-US" dirty="0">
                <a:solidFill>
                  <a:schemeClr val="bg2"/>
                </a:solidFill>
                <a:latin typeface="Brandon Text Regular" panose="020B0503020203060203" pitchFamily="34" charset="0"/>
              </a:rPr>
              <a:t>Patterns</a:t>
            </a:r>
          </a:p>
          <a:p>
            <a:pPr marL="514350" indent="-514350">
              <a:buFont typeface="+mj-lt"/>
              <a:buAutoNum type="arabicPeriod"/>
            </a:pPr>
            <a:r>
              <a:rPr lang="en-US" dirty="0">
                <a:solidFill>
                  <a:schemeClr val="bg2"/>
                </a:solidFill>
                <a:latin typeface="Brandon Text Regular" panose="020B0503020203060203" pitchFamily="34" charset="0"/>
              </a:rPr>
              <a:t>Attitudes</a:t>
            </a:r>
          </a:p>
          <a:p>
            <a:pPr marL="514350" indent="-514350">
              <a:buFont typeface="+mj-lt"/>
              <a:buAutoNum type="arabicPeriod"/>
            </a:pPr>
            <a:r>
              <a:rPr lang="en-US" dirty="0">
                <a:solidFill>
                  <a:schemeClr val="bg2"/>
                </a:solidFill>
                <a:latin typeface="Brandon Text Regular" panose="020B0503020203060203" pitchFamily="34" charset="0"/>
              </a:rPr>
              <a:t>Personal responsibility</a:t>
            </a:r>
          </a:p>
          <a:p>
            <a:endParaRPr lang="en-US" dirty="0">
              <a:solidFill>
                <a:schemeClr val="bg2"/>
              </a:solidFill>
              <a:latin typeface="Brandon Text Regular" panose="020B0503020203060203" pitchFamily="34" charset="0"/>
            </a:endParaRPr>
          </a:p>
        </p:txBody>
      </p:sp>
      <p:pic>
        <p:nvPicPr>
          <p:cNvPr id="3078" name="Picture 6" descr="Objetivo de la Higiene Industrial Ocupacional | Cenea">
            <a:extLst>
              <a:ext uri="{FF2B5EF4-FFF2-40B4-BE49-F238E27FC236}">
                <a16:creationId xmlns:a16="http://schemas.microsoft.com/office/drawing/2014/main" id="{0CAD1025-ED9B-442C-8746-11D25EC3EFE3}"/>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18605" b="186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2E4AAC6-6648-494D-BB75-AB4544B34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202" y="2438400"/>
            <a:ext cx="12659868" cy="541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00100" y="3581906"/>
            <a:ext cx="8077200" cy="3046988"/>
          </a:xfrm>
          <a:prstGeom prst="rect">
            <a:avLst/>
          </a:prstGeom>
          <a:noFill/>
        </p:spPr>
        <p:txBody>
          <a:bodyPr wrap="square" rtlCol="0">
            <a:spAutoFit/>
          </a:bodyPr>
          <a:lstStyle/>
          <a:p>
            <a:r>
              <a:rPr lang="en-US" sz="2400" dirty="0">
                <a:solidFill>
                  <a:schemeClr val="bg1"/>
                </a:solidFill>
                <a:latin typeface="Brandon Text Regular" panose="020B0503020203060203" pitchFamily="34" charset="0"/>
              </a:rPr>
              <a:t>Safety specialists look for patterns they might see a certain type of equipment is involved in a number of injuries. They see attitudes expressed in the injury reports. </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Apathy toward safety</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Resentment at being told how to do a task </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Risk-taking</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Impatience</a:t>
            </a:r>
          </a:p>
          <a:p>
            <a:endParaRPr lang="en-US" sz="2400" dirty="0">
              <a:solidFill>
                <a:schemeClr val="bg1"/>
              </a:solidFill>
              <a:latin typeface="Brandon Text Regular" panose="020B0503020203060203" pitchFamily="34" charset="0"/>
            </a:endParaRPr>
          </a:p>
        </p:txBody>
      </p:sp>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73689" y="699824"/>
            <a:ext cx="7658101"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831420" y="1748790"/>
            <a:ext cx="8456580" cy="853821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10129330" y="1748790"/>
            <a:ext cx="7860760" cy="9233297"/>
          </a:xfrm>
          <a:prstGeom prst="rect">
            <a:avLst/>
          </a:prstGeom>
          <a:noFill/>
        </p:spPr>
        <p:txBody>
          <a:bodyPr wrap="square" rtlCol="0">
            <a:spAutoFit/>
          </a:bodyPr>
          <a:lstStyle/>
          <a:p>
            <a:pPr>
              <a:lnSpc>
                <a:spcPct val="150000"/>
              </a:lnSpc>
            </a:pPr>
            <a:r>
              <a:rPr lang="en-US" dirty="0">
                <a:solidFill>
                  <a:schemeClr val="bg2"/>
                </a:solidFill>
                <a:latin typeface="Brandon Text Regular" panose="020B0503020203060203" pitchFamily="34" charset="0"/>
              </a:rPr>
              <a:t>Look at the explanations of injuries at the beginning of this safety talk. What pattern do you see? </a:t>
            </a:r>
          </a:p>
          <a:p>
            <a:pPr marL="457200" indent="-457200">
              <a:lnSpc>
                <a:spcPct val="150000"/>
              </a:lnSpc>
              <a:buFont typeface="Arial" panose="020B0604020202020204" pitchFamily="34" charset="0"/>
              <a:buChar char="•"/>
            </a:pPr>
            <a:r>
              <a:rPr lang="en-US" dirty="0">
                <a:solidFill>
                  <a:schemeClr val="bg2"/>
                </a:solidFill>
                <a:latin typeface="Brandon Text Regular" panose="020B0503020203060203" pitchFamily="34" charset="0"/>
              </a:rPr>
              <a:t>In every case somebody did something wrong and the objects either followed the natural laws of motion or the unintentional directions of the worker. </a:t>
            </a:r>
          </a:p>
          <a:p>
            <a:pPr marL="457200" indent="-457200">
              <a:lnSpc>
                <a:spcPct val="150000"/>
              </a:lnSpc>
              <a:buFont typeface="Arial" panose="020B0604020202020204" pitchFamily="34" charset="0"/>
              <a:buChar char="•"/>
            </a:pPr>
            <a:r>
              <a:rPr lang="en-US" dirty="0">
                <a:solidFill>
                  <a:schemeClr val="bg2"/>
                </a:solidFill>
                <a:latin typeface="Brandon Text Regular" panose="020B0503020203060203" pitchFamily="34" charset="0"/>
              </a:rPr>
              <a:t>We ask why the object behaved as it did, and in each case, we will discover a human-made cause.</a:t>
            </a:r>
          </a:p>
          <a:p>
            <a:pPr marL="457200" indent="-457200">
              <a:lnSpc>
                <a:spcPct val="150000"/>
              </a:lnSpc>
              <a:buFont typeface="Arial" panose="020B0604020202020204" pitchFamily="34" charset="0"/>
              <a:buChar char="•"/>
            </a:pPr>
            <a:r>
              <a:rPr lang="en-US" dirty="0">
                <a:solidFill>
                  <a:schemeClr val="bg2"/>
                </a:solidFill>
                <a:latin typeface="Brandon Text Regular" panose="020B0503020203060203" pitchFamily="34" charset="0"/>
              </a:rPr>
              <a:t>Injury incidents result because people did something wrong, or the omission of things they should have done. Some are caused by unsafe conditions or environment, but in most of these cases, the situation came about due to unsafe personal actions or omissions.</a:t>
            </a:r>
          </a:p>
          <a:p>
            <a:endParaRPr lang="en-US" dirty="0">
              <a:solidFill>
                <a:schemeClr val="bg2"/>
              </a:solidFill>
              <a:latin typeface="Brandon Text Regular" panose="020B0503020203060203" pitchFamily="34" charset="0"/>
            </a:endParaRPr>
          </a:p>
        </p:txBody>
      </p:sp>
      <p:sp>
        <p:nvSpPr>
          <p:cNvPr id="3" name="Marcador de posición de imagen 2">
            <a:extLst>
              <a:ext uri="{FF2B5EF4-FFF2-40B4-BE49-F238E27FC236}">
                <a16:creationId xmlns:a16="http://schemas.microsoft.com/office/drawing/2014/main" id="{1D689734-52FD-4C7F-99C9-7A9443487ABB}"/>
              </a:ext>
            </a:extLst>
          </p:cNvPr>
          <p:cNvSpPr>
            <a:spLocks noGrp="1"/>
          </p:cNvSpPr>
          <p:nvPr>
            <p:ph type="pic" sz="quarter" idx="11"/>
          </p:nvPr>
        </p:nvSpPr>
        <p:spPr>
          <a:xfrm>
            <a:off x="0" y="2400300"/>
            <a:ext cx="9144000" cy="6137910"/>
          </a:xfrm>
        </p:spPr>
      </p:sp>
      <p:pic>
        <p:nvPicPr>
          <p:cNvPr id="3074" name="Picture 2" descr="HAVS (Hand Arm Vibration Syndrome) explained">
            <a:extLst>
              <a:ext uri="{FF2B5EF4-FFF2-40B4-BE49-F238E27FC236}">
                <a16:creationId xmlns:a16="http://schemas.microsoft.com/office/drawing/2014/main" id="{66C6B9B3-F504-4306-872C-B2D596C25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0" y="1748790"/>
            <a:ext cx="97536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o Prevent Injuries at Work: 8 Safety Tips You Can Use - Metro ...">
            <a:extLst>
              <a:ext uri="{FF2B5EF4-FFF2-40B4-BE49-F238E27FC236}">
                <a16:creationId xmlns:a16="http://schemas.microsoft.com/office/drawing/2014/main" id="{6757C0F1-33CE-41D3-A78F-730A8EC87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4475"/>
            <a:ext cx="13781265" cy="10335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4011" y="-1"/>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4011" y="-48950"/>
            <a:ext cx="18288000" cy="10335949"/>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329057"/>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5879282"/>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Instead of blaming injuries on conditions or things, let's look at what people did to cause them. When we are personally responsible, we can determine what to do to prevent injuries. Get the real facts on the underlying causes into the injury reports, and the right answers can be found. And, perhaps most important of all, take a look at attitudes. They make the difference between injuries and safety.</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12145</TotalTime>
  <Words>834</Words>
  <Application>Microsoft Office PowerPoint</Application>
  <PresentationFormat>Personalizado</PresentationFormat>
  <Paragraphs>64</Paragraphs>
  <Slides>8</Slides>
  <Notes>8</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8</vt:i4>
      </vt:variant>
    </vt:vector>
  </HeadingPairs>
  <TitlesOfParts>
    <vt:vector size="18" baseType="lpstr">
      <vt:lpstr>Arial</vt:lpstr>
      <vt:lpstr>Brandon Text Bold</vt:lpstr>
      <vt:lpstr>Brandon Text Regular</vt:lpstr>
      <vt:lpstr>Calibri</vt:lpstr>
      <vt:lpstr>Proxima Nova Alt Rg</vt:lpstr>
      <vt:lpstr>Roboto</vt:lpstr>
      <vt:lpstr>GENARAL LAYOUTS</vt:lpstr>
      <vt:lpstr>TEAM SLIDES</vt:lpstr>
      <vt:lpstr>SLIDES WITH IMAGES</vt:lpstr>
      <vt:lpstr>PORTFOLIO</vt:lpstr>
      <vt:lpstr>Presentación de PowerPoint</vt:lpstr>
      <vt:lpstr>FINDING THE REAL CAUSES OF INJURIES</vt:lpstr>
      <vt:lpstr>Presentación de PowerPoint</vt:lpstr>
      <vt:lpstr>What’s the Danger?</vt:lpstr>
      <vt:lpstr>How to Protect Yourself</vt:lpstr>
      <vt:lpstr>Presentación de PowerPoint</vt:lpstr>
      <vt:lpstr>How to Protect Yourself</vt:lpstr>
      <vt:lpstr>Presentación de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Ana Boylan</cp:lastModifiedBy>
  <cp:revision>1009</cp:revision>
  <dcterms:created xsi:type="dcterms:W3CDTF">2015-01-20T11:47:48Z</dcterms:created>
  <dcterms:modified xsi:type="dcterms:W3CDTF">2020-05-02T19:51:39Z</dcterms:modified>
</cp:coreProperties>
</file>