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4"/>
  </p:notesMasterIdLst>
  <p:sldIdLst>
    <p:sldId id="269" r:id="rId5"/>
    <p:sldId id="606" r:id="rId6"/>
    <p:sldId id="613" r:id="rId7"/>
    <p:sldId id="614" r:id="rId8"/>
    <p:sldId id="623" r:id="rId9"/>
    <p:sldId id="619" r:id="rId10"/>
    <p:sldId id="616" r:id="rId11"/>
    <p:sldId id="618" r:id="rId12"/>
    <p:sldId id="622" r:id="rId13"/>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09" autoAdjust="0"/>
    <p:restoredTop sz="63767" autoAdjust="0"/>
  </p:normalViewPr>
  <p:slideViewPr>
    <p:cSldViewPr>
      <p:cViewPr varScale="1">
        <p:scale>
          <a:sx n="38" d="100"/>
          <a:sy n="38" d="100"/>
        </p:scale>
        <p:origin x="2232" y="72"/>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13.09.2019</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Basics of Forklift Safety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at Stake?</a:t>
            </a:r>
          </a:p>
          <a:p>
            <a:r>
              <a:rPr lang="en-US" sz="1200" kern="1200" dirty="0">
                <a:solidFill>
                  <a:schemeClr val="tx1"/>
                </a:solidFill>
                <a:effectLst/>
                <a:latin typeface="+mn-lt"/>
                <a:ea typeface="+mn-ea"/>
                <a:cs typeface="+mn-cs"/>
              </a:rPr>
              <a:t>Text here</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the Danger?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Despite the overall positive contribution of forklifts to industry, there have been times when things have gone terribly wrong.</a:t>
            </a:r>
          </a:p>
          <a:p>
            <a:r>
              <a:rPr lang="en-US" sz="1200" kern="1200" dirty="0">
                <a:solidFill>
                  <a:schemeClr val="tx1"/>
                </a:solidFill>
                <a:effectLst/>
                <a:latin typeface="+mn-lt"/>
                <a:ea typeface="+mn-ea"/>
                <a:cs typeface="+mn-cs"/>
              </a:rPr>
              <a:t>Here are some examples: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Innocent by-standers have been pinned by the forks.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Unsuspecting workers have been run over.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Elevated loads have fallen.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Unauthorized “hitchhikers” have been crushed under wheels.</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the Danger?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this real-life incident…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senior rig </a:t>
            </a:r>
            <a:r>
              <a:rPr lang="en-US" sz="1200" kern="1200" dirty="0" err="1">
                <a:solidFill>
                  <a:schemeClr val="tx1"/>
                </a:solidFill>
                <a:effectLst/>
                <a:latin typeface="+mn-lt"/>
                <a:ea typeface="+mn-ea"/>
                <a:cs typeface="+mn-cs"/>
              </a:rPr>
              <a:t>toolpusher</a:t>
            </a:r>
            <a:r>
              <a:rPr lang="en-US" sz="1200" kern="1200" dirty="0">
                <a:solidFill>
                  <a:schemeClr val="tx1"/>
                </a:solidFill>
                <a:effectLst/>
                <a:latin typeface="+mn-lt"/>
                <a:ea typeface="+mn-ea"/>
                <a:cs typeface="+mn-cs"/>
              </a:rPr>
              <a:t> operating a forklift discovered a hydraulic leak of the lift controller for the forks. The load was raised about 10 feet (three meters) high and he began to repair the leak. He stood under the load and was attempting to tighten the fitting when it broke completely off the hydraulic line. This caused the load to drop, trapping the </a:t>
            </a:r>
            <a:r>
              <a:rPr lang="en-US" sz="1200" kern="1200" dirty="0" err="1">
                <a:solidFill>
                  <a:schemeClr val="tx1"/>
                </a:solidFill>
                <a:effectLst/>
                <a:latin typeface="+mn-lt"/>
                <a:ea typeface="+mn-ea"/>
                <a:cs typeface="+mn-cs"/>
              </a:rPr>
              <a:t>toolpusher</a:t>
            </a:r>
            <a:r>
              <a:rPr lang="en-US" sz="1200" kern="1200" dirty="0">
                <a:solidFill>
                  <a:schemeClr val="tx1"/>
                </a:solidFill>
                <a:effectLst/>
                <a:latin typeface="+mn-lt"/>
                <a:ea typeface="+mn-ea"/>
                <a:cs typeface="+mn-cs"/>
              </a:rPr>
              <a:t> under the load. He was killed immediately.</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214623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r>
              <a:rPr lang="en-US" sz="1200" kern="1200" dirty="0">
                <a:solidFill>
                  <a:schemeClr val="tx1"/>
                </a:solidFill>
                <a:effectLst/>
                <a:latin typeface="+mn-lt"/>
                <a:ea typeface="+mn-ea"/>
                <a:cs typeface="+mn-cs"/>
              </a:rPr>
              <a:t>Machines of every description have standard operating procedures which include a “checklist” for its safe operation. Forklifts are no exception. There are procedures and protocols for the safe and effective use of the forklift.</a:t>
            </a:r>
          </a:p>
          <a:p>
            <a:r>
              <a:rPr lang="en-US" sz="1200" kern="1200" dirty="0">
                <a:solidFill>
                  <a:schemeClr val="tx1"/>
                </a:solidFill>
                <a:effectLst/>
                <a:latin typeface="+mn-lt"/>
                <a:ea typeface="+mn-ea"/>
                <a:cs typeface="+mn-cs"/>
              </a:rPr>
              <a:t>These operating procedures are rooted out of common sense but are too often ignored or forgotten.</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r>
              <a:rPr lang="en-US" sz="1200" b="1" kern="1200" dirty="0">
                <a:solidFill>
                  <a:schemeClr val="tx1"/>
                </a:solidFill>
                <a:effectLst/>
                <a:latin typeface="+mn-lt"/>
                <a:ea typeface="+mn-ea"/>
                <a:cs typeface="+mn-cs"/>
              </a:rPr>
              <a:t>Follow safe speed limits</a:t>
            </a:r>
            <a:r>
              <a:rPr lang="en-US" sz="1200" kern="1200" dirty="0">
                <a:solidFill>
                  <a:schemeClr val="tx1"/>
                </a:solidFill>
                <a:effectLst/>
                <a:latin typeface="+mn-lt"/>
                <a:ea typeface="+mn-ea"/>
                <a:cs typeface="+mn-cs"/>
              </a:rPr>
              <a:t> – Drive only fast as you can comfortably walk. Forklifts can’t travel safely at high speeds. Without loads, they aren’t weighted and are especially unstable.</a:t>
            </a:r>
          </a:p>
          <a:p>
            <a:r>
              <a:rPr lang="en-US" sz="1200" b="1" kern="1200" dirty="0">
                <a:solidFill>
                  <a:schemeClr val="tx1"/>
                </a:solidFill>
                <a:effectLst/>
                <a:latin typeface="+mn-lt"/>
                <a:ea typeface="+mn-ea"/>
                <a:cs typeface="+mn-cs"/>
              </a:rPr>
              <a:t>Keep the load low</a:t>
            </a:r>
            <a:r>
              <a:rPr lang="en-US" sz="1200" kern="1200" dirty="0">
                <a:solidFill>
                  <a:schemeClr val="tx1"/>
                </a:solidFill>
                <a:effectLst/>
                <a:latin typeface="+mn-lt"/>
                <a:ea typeface="+mn-ea"/>
                <a:cs typeface="+mn-cs"/>
              </a:rPr>
              <a:t> – While moving, forks should be low, with the mast tilted slightly back.</a:t>
            </a:r>
          </a:p>
          <a:p>
            <a:r>
              <a:rPr lang="en-US" sz="1200" b="1" kern="1200" dirty="0">
                <a:solidFill>
                  <a:schemeClr val="tx1"/>
                </a:solidFill>
                <a:effectLst/>
                <a:latin typeface="+mn-lt"/>
                <a:ea typeface="+mn-ea"/>
                <a:cs typeface="+mn-cs"/>
              </a:rPr>
              <a:t>Maintain good visibility</a:t>
            </a:r>
            <a:r>
              <a:rPr lang="en-US" sz="1200" kern="1200" dirty="0">
                <a:solidFill>
                  <a:schemeClr val="tx1"/>
                </a:solidFill>
                <a:effectLst/>
                <a:latin typeface="+mn-lt"/>
                <a:ea typeface="+mn-ea"/>
                <a:cs typeface="+mn-cs"/>
              </a:rPr>
              <a:t> – If a load blocks forward vision, drive backwards.</a:t>
            </a:r>
          </a:p>
          <a:p>
            <a:r>
              <a:rPr lang="en-US" sz="1200" b="1" kern="1200" dirty="0">
                <a:solidFill>
                  <a:schemeClr val="tx1"/>
                </a:solidFill>
                <a:effectLst/>
                <a:latin typeface="+mn-lt"/>
                <a:ea typeface="+mn-ea"/>
                <a:cs typeface="+mn-cs"/>
              </a:rPr>
              <a:t>Watch the slope</a:t>
            </a:r>
            <a:r>
              <a:rPr lang="en-US" sz="1200" kern="1200" dirty="0">
                <a:solidFill>
                  <a:schemeClr val="tx1"/>
                </a:solidFill>
                <a:effectLst/>
                <a:latin typeface="+mn-lt"/>
                <a:ea typeface="+mn-ea"/>
                <a:cs typeface="+mn-cs"/>
              </a:rPr>
              <a:t> – Back down slopes that have an incline greater than10 percent. Make sure your back up alarm is working properly.</a:t>
            </a:r>
          </a:p>
          <a:p>
            <a:r>
              <a:rPr lang="en-US" sz="1200" b="1" kern="1200" dirty="0">
                <a:solidFill>
                  <a:schemeClr val="tx1"/>
                </a:solidFill>
                <a:effectLst/>
                <a:latin typeface="+mn-lt"/>
                <a:ea typeface="+mn-ea"/>
                <a:cs typeface="+mn-cs"/>
              </a:rPr>
              <a:t>Never carry hitchhikers</a:t>
            </a:r>
            <a:r>
              <a:rPr lang="en-US" sz="1200" kern="1200" dirty="0">
                <a:solidFill>
                  <a:schemeClr val="tx1"/>
                </a:solidFill>
                <a:effectLst/>
                <a:latin typeface="+mn-lt"/>
                <a:ea typeface="+mn-ea"/>
                <a:cs typeface="+mn-cs"/>
              </a:rPr>
              <a:t> – They are unsecured and can easily fall off and be injured.</a:t>
            </a:r>
          </a:p>
          <a:p>
            <a:r>
              <a:rPr lang="en-US" sz="1200" b="1" kern="1200" dirty="0">
                <a:solidFill>
                  <a:schemeClr val="tx1"/>
                </a:solidFill>
                <a:effectLst/>
                <a:latin typeface="+mn-lt"/>
                <a:ea typeface="+mn-ea"/>
                <a:cs typeface="+mn-cs"/>
              </a:rPr>
              <a:t>Leave aisle room</a:t>
            </a:r>
            <a:r>
              <a:rPr lang="en-US" sz="1200" kern="1200" dirty="0">
                <a:solidFill>
                  <a:schemeClr val="tx1"/>
                </a:solidFill>
                <a:effectLst/>
                <a:latin typeface="+mn-lt"/>
                <a:ea typeface="+mn-ea"/>
                <a:cs typeface="+mn-cs"/>
              </a:rPr>
              <a:t> – Allow space for pedestrian and other traffic. Be alert at intersections. Honk your horn before and while you enter an intersection, even if it doesn’t appear to be busy.</a:t>
            </a:r>
          </a:p>
          <a:p>
            <a:r>
              <a:rPr lang="en-US" sz="1200" b="1" kern="1200" dirty="0">
                <a:solidFill>
                  <a:schemeClr val="tx1"/>
                </a:solidFill>
                <a:effectLst/>
                <a:latin typeface="+mn-lt"/>
                <a:ea typeface="+mn-ea"/>
                <a:cs typeface="+mn-cs"/>
              </a:rPr>
              <a:t>Park safely</a:t>
            </a:r>
            <a:r>
              <a:rPr lang="en-US" sz="1200" kern="1200" dirty="0">
                <a:solidFill>
                  <a:schemeClr val="tx1"/>
                </a:solidFill>
                <a:effectLst/>
                <a:latin typeface="+mn-lt"/>
                <a:ea typeface="+mn-ea"/>
                <a:cs typeface="+mn-cs"/>
              </a:rPr>
              <a:t> – On a hill, always block the wheels, lower forks and set the parking brake.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pPr rtl="0"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769588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23382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latin typeface="Proxima Nova Alt Rg" panose="02000506030000020004" pitchFamily="50" charset="0"/>
              </a:rPr>
              <a:t>Click anywhere to get started</a:t>
            </a:r>
            <a:r>
              <a:rPr lang="mr-IN" sz="3600" dirty="0">
                <a:solidFill>
                  <a:schemeClr val="tx2"/>
                </a:solidFill>
                <a:latin typeface="Proxima Nova Alt Rg" panose="02000506030000020004" pitchFamily="50" charset="0"/>
              </a:rPr>
              <a:t>…</a:t>
            </a:r>
            <a:endParaRPr lang="en-US" sz="3600" dirty="0">
              <a:solidFill>
                <a:schemeClr val="tx2"/>
              </a:solidFill>
              <a:latin typeface="Proxima Nova Alt Rg" panose="02000506030000020004" pitchFamily="50" charset="0"/>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29174"/>
          </a:xfrm>
        </p:spPr>
        <p:txBody>
          <a:bodyPr/>
          <a:lstStyle/>
          <a:p>
            <a:r>
              <a:rPr lang="en-US" dirty="0">
                <a:latin typeface="Proxima Nova Alt Rg" panose="02000506030000020004" pitchFamily="50" charset="0"/>
              </a:rPr>
              <a:t>TITLE HERE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pic>
        <p:nvPicPr>
          <p:cNvPr id="8" name="Picture 7" descr="A person jumping in the air&#10;&#10;Description generated with very high confidence">
            <a:extLst>
              <a:ext uri="{FF2B5EF4-FFF2-40B4-BE49-F238E27FC236}">
                <a16:creationId xmlns:a16="http://schemas.microsoft.com/office/drawing/2014/main" id="{3E1D25CB-B271-419E-A5A4-86298B65FE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2247900"/>
            <a:ext cx="8278368" cy="6705600"/>
          </a:xfrm>
          <a:prstGeom prst="rect">
            <a:avLst/>
          </a:prstGeom>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pic>
        <p:nvPicPr>
          <p:cNvPr id="24" name="Picture Placeholder 23" descr="A view of a city at night&#10;&#10;Description generated with very high confidence">
            <a:extLst>
              <a:ext uri="{FF2B5EF4-FFF2-40B4-BE49-F238E27FC236}">
                <a16:creationId xmlns:a16="http://schemas.microsoft.com/office/drawing/2014/main" id="{11EA7A57-D85A-4D34-934C-CB3A6C53232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7813" b="7813"/>
          <a:stretch>
            <a:fillRect/>
          </a:stretch>
        </p:blipFill>
        <p:spPr/>
      </p:pic>
      <p:grpSp>
        <p:nvGrpSpPr>
          <p:cNvPr id="21" name="Group 20"/>
          <p:cNvGrpSpPr/>
          <p:nvPr/>
        </p:nvGrpSpPr>
        <p:grpSpPr>
          <a:xfrm>
            <a:off x="-12198"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612061" y="2555756"/>
              <a:ext cx="5176679" cy="707886"/>
            </a:xfrm>
            <a:prstGeom prst="rect">
              <a:avLst/>
            </a:prstGeom>
            <a:noFill/>
          </p:spPr>
          <p:txBody>
            <a:bodyPr wrap="square" rtlCol="0">
              <a:spAutoFit/>
            </a:bodyPr>
            <a:lstStyle/>
            <a:p>
              <a:r>
                <a:rPr lang="en-US" sz="4000" dirty="0">
                  <a:solidFill>
                    <a:schemeClr val="bg2"/>
                  </a:solidFill>
                  <a:latin typeface="Brandon Text Regular" panose="020B0503020203060203" pitchFamily="34" charset="0"/>
                </a:rPr>
                <a:t>Text here</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693361" y="3004453"/>
            <a:ext cx="8045278" cy="3970318"/>
          </a:xfrm>
          <a:prstGeom prst="rect">
            <a:avLst/>
          </a:prstGeom>
        </p:spPr>
        <p:txBody>
          <a:bodyPr wrap="square">
            <a:spAutoFit/>
          </a:bodyPr>
          <a:lstStyle/>
          <a:p>
            <a:r>
              <a:rPr lang="en-US" sz="2800" dirty="0">
                <a:solidFill>
                  <a:schemeClr val="bg2"/>
                </a:solidFill>
                <a:latin typeface="Brandon Text Regular" panose="020B0503020203060203" pitchFamily="34" charset="0"/>
              </a:rPr>
              <a:t>Despite the overall positive contribution of forklifts to industry, there have been times when things have gone terribly wrong.</a:t>
            </a:r>
          </a:p>
          <a:p>
            <a:endParaRPr lang="en-US" sz="2800" dirty="0">
              <a:solidFill>
                <a:schemeClr val="bg2"/>
              </a:solidFill>
              <a:latin typeface="Brandon Text Regular" panose="020B0503020203060203" pitchFamily="34" charset="0"/>
            </a:endParaRPr>
          </a:p>
          <a:p>
            <a:r>
              <a:rPr lang="en-US" sz="2800" dirty="0">
                <a:solidFill>
                  <a:schemeClr val="bg2"/>
                </a:solidFill>
                <a:latin typeface="Brandon Text Regular" panose="020B0503020203060203" pitchFamily="34" charset="0"/>
              </a:rPr>
              <a:t>Examples:</a:t>
            </a:r>
          </a:p>
          <a:p>
            <a:pPr marL="171450" lvl="0" indent="-171450">
              <a:buFont typeface="Arial" panose="020B0604020202020204" pitchFamily="34" charset="0"/>
              <a:buChar char="•"/>
            </a:pPr>
            <a:r>
              <a:rPr lang="en-US" sz="2800" dirty="0">
                <a:solidFill>
                  <a:schemeClr val="bg2"/>
                </a:solidFill>
                <a:latin typeface="Brandon Text Regular" panose="020B0503020203060203" pitchFamily="34" charset="0"/>
              </a:rPr>
              <a:t>Innocent by-standers pinned forks.</a:t>
            </a:r>
          </a:p>
          <a:p>
            <a:pPr marL="171450" lvl="0" indent="-171450">
              <a:buFont typeface="Arial" panose="020B0604020202020204" pitchFamily="34" charset="0"/>
              <a:buChar char="•"/>
            </a:pPr>
            <a:r>
              <a:rPr lang="en-US" sz="2800" dirty="0">
                <a:solidFill>
                  <a:schemeClr val="bg2"/>
                </a:solidFill>
                <a:latin typeface="Brandon Text Regular" panose="020B0503020203060203" pitchFamily="34" charset="0"/>
              </a:rPr>
              <a:t>Unsuspecting workers run over.</a:t>
            </a:r>
          </a:p>
          <a:p>
            <a:pPr marL="171450" lvl="0" indent="-171450">
              <a:buFont typeface="Arial" panose="020B0604020202020204" pitchFamily="34" charset="0"/>
              <a:buChar char="•"/>
            </a:pPr>
            <a:r>
              <a:rPr lang="en-US" sz="2800" dirty="0">
                <a:solidFill>
                  <a:schemeClr val="bg2"/>
                </a:solidFill>
                <a:latin typeface="Brandon Text Regular" panose="020B0503020203060203" pitchFamily="34" charset="0"/>
              </a:rPr>
              <a:t>Elevated loads have fallen. </a:t>
            </a:r>
          </a:p>
          <a:p>
            <a:pPr marL="171450" lvl="0" indent="-171450">
              <a:buFont typeface="Arial" panose="020B0604020202020204" pitchFamily="34" charset="0"/>
              <a:buChar char="•"/>
            </a:pPr>
            <a:r>
              <a:rPr lang="en-US" sz="2800" dirty="0">
                <a:solidFill>
                  <a:schemeClr val="bg2"/>
                </a:solidFill>
                <a:latin typeface="Brandon Text Regular" panose="020B0503020203060203" pitchFamily="34" charset="0"/>
              </a:rPr>
              <a:t>Unauthorized “hitchhikers” crushed.</a:t>
            </a:r>
          </a:p>
        </p:txBody>
      </p:sp>
      <p:pic>
        <p:nvPicPr>
          <p:cNvPr id="17" name="Picture Placeholder 16" descr="A bowl of green grass&#10;&#10;Description generated with high confidence">
            <a:extLst>
              <a:ext uri="{FF2B5EF4-FFF2-40B4-BE49-F238E27FC236}">
                <a16:creationId xmlns:a16="http://schemas.microsoft.com/office/drawing/2014/main" id="{BB2F1B59-08DA-4B78-9205-ABD22DCFC46B}"/>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4988" b="4988"/>
          <a:stretch>
            <a:fillRect/>
          </a:stretch>
        </p:blipFill>
        <p:spPr/>
      </p:pic>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800011"/>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0" y="2246412"/>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539633" y="3004453"/>
            <a:ext cx="8045278" cy="4401205"/>
          </a:xfrm>
          <a:prstGeom prst="rect">
            <a:avLst/>
          </a:prstGeom>
        </p:spPr>
        <p:txBody>
          <a:bodyPr wrap="square">
            <a:spAutoFit/>
          </a:bodyPr>
          <a:lstStyle/>
          <a:p>
            <a:r>
              <a:rPr lang="en-US" sz="2800" dirty="0">
                <a:solidFill>
                  <a:schemeClr val="bg2"/>
                </a:solidFill>
                <a:latin typeface="Brandon Text Regular" panose="020B0503020203060203" pitchFamily="34" charset="0"/>
              </a:rPr>
              <a:t>Real-life incident…</a:t>
            </a:r>
          </a:p>
          <a:p>
            <a:pPr lvl="0" defTabSz="914400">
              <a:defRPr/>
            </a:pPr>
            <a:r>
              <a:rPr lang="en-US" sz="2800" dirty="0">
                <a:solidFill>
                  <a:schemeClr val="bg2"/>
                </a:solidFill>
                <a:latin typeface="Brandon Text Regular" panose="020B0503020203060203" pitchFamily="34" charset="0"/>
              </a:rPr>
              <a:t>A senior rig </a:t>
            </a:r>
            <a:r>
              <a:rPr lang="en-US" sz="2800" dirty="0" err="1">
                <a:solidFill>
                  <a:schemeClr val="bg2"/>
                </a:solidFill>
                <a:latin typeface="Brandon Text Regular" panose="020B0503020203060203" pitchFamily="34" charset="0"/>
              </a:rPr>
              <a:t>toolpusher</a:t>
            </a:r>
            <a:r>
              <a:rPr lang="en-US" sz="2800" dirty="0">
                <a:solidFill>
                  <a:schemeClr val="bg2"/>
                </a:solidFill>
                <a:latin typeface="Brandon Text Regular" panose="020B0503020203060203" pitchFamily="34" charset="0"/>
              </a:rPr>
              <a:t> operating a forklift discovered a hydraulic leak of the lift controller for the forks. The load was raised about 10 feet (three meters) high and he began to repair the leak. He stood under the load and was attempting to tighten the fitting when it broke completely off the hydraulic line. This caused the load to drop, trapping the </a:t>
            </a:r>
            <a:r>
              <a:rPr lang="en-US" sz="2800" dirty="0" err="1">
                <a:solidFill>
                  <a:schemeClr val="bg2"/>
                </a:solidFill>
                <a:latin typeface="Brandon Text Regular" panose="020B0503020203060203" pitchFamily="34" charset="0"/>
              </a:rPr>
              <a:t>toolpusher</a:t>
            </a:r>
            <a:r>
              <a:rPr lang="en-US" sz="2800" dirty="0">
                <a:solidFill>
                  <a:schemeClr val="bg2"/>
                </a:solidFill>
                <a:latin typeface="Brandon Text Regular" panose="020B0503020203060203" pitchFamily="34" charset="0"/>
              </a:rPr>
              <a:t> under the load. He was killed immediately.</a:t>
            </a:r>
          </a:p>
        </p:txBody>
      </p:sp>
      <p:pic>
        <p:nvPicPr>
          <p:cNvPr id="17" name="Picture Placeholder 16" descr="A bowl of green grass&#10;&#10;Description generated with high confidence">
            <a:extLst>
              <a:ext uri="{FF2B5EF4-FFF2-40B4-BE49-F238E27FC236}">
                <a16:creationId xmlns:a16="http://schemas.microsoft.com/office/drawing/2014/main" id="{BB2F1B59-08DA-4B78-9205-ABD22DCFC46B}"/>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4988" b="4988"/>
          <a:stretch>
            <a:fillRect/>
          </a:stretch>
        </p:blipFill>
        <p:spPr>
          <a:xfrm>
            <a:off x="9144000" y="2246412"/>
            <a:ext cx="9144000" cy="5486400"/>
          </a:xfrm>
        </p:spPr>
      </p:pic>
    </p:spTree>
    <p:extLst>
      <p:ext uri="{BB962C8B-B14F-4D97-AF65-F5344CB8AC3E}">
        <p14:creationId xmlns:p14="http://schemas.microsoft.com/office/powerpoint/2010/main" val="3966637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76300" y="571411"/>
            <a:ext cx="7124700" cy="723211"/>
          </a:xfrm>
        </p:spPr>
        <p:txBody>
          <a:bodyPr/>
          <a:lstStyle/>
          <a:p>
            <a:r>
              <a:rPr lang="en-US" dirty="0">
                <a:latin typeface="Proxima Nova Alt Rg" panose="02000506030000020004" pitchFamily="50" charset="0"/>
              </a:rPr>
              <a:t>How to Protect Yourself</a:t>
            </a:r>
            <a:endParaRPr lang="uk-UA" dirty="0">
              <a:solidFill>
                <a:schemeClr val="accent1"/>
              </a:solidFill>
            </a:endParaRPr>
          </a:p>
        </p:txBody>
      </p:sp>
      <p:grpSp>
        <p:nvGrpSpPr>
          <p:cNvPr id="3" name="Group 2"/>
          <p:cNvGrpSpPr/>
          <p:nvPr/>
        </p:nvGrpSpPr>
        <p:grpSpPr>
          <a:xfrm>
            <a:off x="0" y="2552700"/>
            <a:ext cx="9144000" cy="5486400"/>
            <a:chOff x="10535474" y="2060087"/>
            <a:chExt cx="9144000" cy="5486400"/>
          </a:xfrm>
        </p:grpSpPr>
        <p:sp>
          <p:nvSpPr>
            <p:cNvPr id="4" name="Rectangle 3"/>
            <p:cNvSpPr/>
            <p:nvPr/>
          </p:nvSpPr>
          <p:spPr>
            <a:xfrm>
              <a:off x="10535474" y="2060087"/>
              <a:ext cx="9144000" cy="5486400"/>
            </a:xfrm>
            <a:prstGeom prst="rect">
              <a:avLst/>
            </a:prstGeom>
            <a:solidFill>
              <a:schemeClr val="tx1"/>
            </a:solidFill>
            <a:ln w="63500">
              <a:noFill/>
            </a:ln>
            <a:effectLst>
              <a:outerShdw blurRad="2921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27" name="TextBox 26"/>
            <p:cNvSpPr txBox="1"/>
            <p:nvPr/>
          </p:nvSpPr>
          <p:spPr>
            <a:xfrm>
              <a:off x="11098057" y="2898287"/>
              <a:ext cx="8077200" cy="3970318"/>
            </a:xfrm>
            <a:prstGeom prst="rect">
              <a:avLst/>
            </a:prstGeom>
            <a:noFill/>
          </p:spPr>
          <p:txBody>
            <a:bodyPr wrap="square" rtlCol="0">
              <a:spAutoFit/>
            </a:bodyPr>
            <a:lstStyle/>
            <a:p>
              <a:r>
                <a:rPr lang="en-US" sz="2800" dirty="0">
                  <a:solidFill>
                    <a:schemeClr val="bg2"/>
                  </a:solidFill>
                  <a:latin typeface="Brandon Text Regular" panose="020B0503020203060203" pitchFamily="34" charset="0"/>
                </a:rPr>
                <a:t>Machines of every description have standard operating procedures which include a “checklist” for its safe operation. Forklifts are no exception. There are procedures and protocols for the safe and effective use of the forklift.</a:t>
              </a:r>
            </a:p>
            <a:p>
              <a:endParaRPr lang="en-US" sz="2800" dirty="0">
                <a:solidFill>
                  <a:schemeClr val="bg2"/>
                </a:solidFill>
                <a:latin typeface="Brandon Text Regular" panose="020B0503020203060203" pitchFamily="34" charset="0"/>
              </a:endParaRPr>
            </a:p>
            <a:p>
              <a:r>
                <a:rPr lang="en-US" sz="2800" dirty="0">
                  <a:solidFill>
                    <a:schemeClr val="bg2"/>
                  </a:solidFill>
                  <a:latin typeface="Brandon Text Regular" panose="020B0503020203060203" pitchFamily="34" charset="0"/>
                </a:rPr>
                <a:t>These operating procedures are rooted out of common sense but are too often ignored or forgotten.</a:t>
              </a:r>
            </a:p>
          </p:txBody>
        </p:sp>
      </p:grpSp>
      <p:pic>
        <p:nvPicPr>
          <p:cNvPr id="5" name="Picture 4" descr="A picture containing sky, thing, outdoor, measuring stick&#10;&#10;Description generated with high confidence">
            <a:extLst>
              <a:ext uri="{FF2B5EF4-FFF2-40B4-BE49-F238E27FC236}">
                <a16:creationId xmlns:a16="http://schemas.microsoft.com/office/drawing/2014/main" id="{3CB745E9-B77D-4F09-90AA-B75D3894F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2552700"/>
            <a:ext cx="9144000" cy="5486400"/>
          </a:xfrm>
          <a:prstGeom prst="rect">
            <a:avLst/>
          </a:prstGeom>
        </p:spPr>
      </p:pic>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pic>
        <p:nvPicPr>
          <p:cNvPr id="5" name="Picture Placeholder 4">
            <a:extLst>
              <a:ext uri="{FF2B5EF4-FFF2-40B4-BE49-F238E27FC236}">
                <a16:creationId xmlns:a16="http://schemas.microsoft.com/office/drawing/2014/main" id="{FA21193C-B770-4E1C-A6B9-95B91058AB45}"/>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5047" b="5047"/>
          <a:stretch>
            <a:fillRect/>
          </a:stretch>
        </p:blipFill>
        <p:spPr/>
      </p:pic>
      <p:sp>
        <p:nvSpPr>
          <p:cNvPr id="7" name="TextBox 6">
            <a:extLst>
              <a:ext uri="{FF2B5EF4-FFF2-40B4-BE49-F238E27FC236}">
                <a16:creationId xmlns:a16="http://schemas.microsoft.com/office/drawing/2014/main" id="{1867828F-492D-4BF1-8A4E-822DF2FD5B9B}"/>
              </a:ext>
            </a:extLst>
          </p:cNvPr>
          <p:cNvSpPr txBox="1"/>
          <p:nvPr/>
        </p:nvSpPr>
        <p:spPr>
          <a:xfrm>
            <a:off x="9677400" y="2405743"/>
            <a:ext cx="8305800" cy="5493812"/>
          </a:xfrm>
          <a:prstGeom prst="rect">
            <a:avLst/>
          </a:prstGeom>
          <a:noFill/>
        </p:spPr>
        <p:txBody>
          <a:bodyPr wrap="square" rtlCol="0">
            <a:spAutoFit/>
          </a:bodyPr>
          <a:lstStyle/>
          <a:p>
            <a:r>
              <a:rPr lang="en-US" b="1" dirty="0">
                <a:solidFill>
                  <a:schemeClr val="bg2"/>
                </a:solidFill>
                <a:latin typeface="Brandon Text Bold" panose="020B0803020203060203" pitchFamily="34" charset="0"/>
              </a:rPr>
              <a:t>Follow safe speed limits</a:t>
            </a:r>
            <a:r>
              <a:rPr lang="en-US" dirty="0">
                <a:solidFill>
                  <a:schemeClr val="bg2"/>
                </a:solidFill>
                <a:latin typeface="Brandon Text Bold" panose="020B0803020203060203" pitchFamily="34" charset="0"/>
              </a:rPr>
              <a:t> </a:t>
            </a:r>
            <a:r>
              <a:rPr lang="en-US" dirty="0">
                <a:solidFill>
                  <a:schemeClr val="bg2"/>
                </a:solidFill>
                <a:latin typeface="Brandon Grotesque Regular" panose="020B0503020203060202" pitchFamily="34" charset="0"/>
              </a:rPr>
              <a:t>– </a:t>
            </a:r>
            <a:r>
              <a:rPr lang="en-US" dirty="0">
                <a:solidFill>
                  <a:schemeClr val="bg2"/>
                </a:solidFill>
                <a:latin typeface="Brandon Text Regular" panose="020B0503020203060203" pitchFamily="34" charset="0"/>
              </a:rPr>
              <a:t>Drive only fast as you can comfortably walk.  </a:t>
            </a:r>
          </a:p>
          <a:p>
            <a:r>
              <a:rPr lang="en-US" b="1" dirty="0">
                <a:solidFill>
                  <a:schemeClr val="bg2"/>
                </a:solidFill>
                <a:latin typeface="Brandon Text Bold" panose="020B0803020203060203" pitchFamily="34" charset="0"/>
              </a:rPr>
              <a:t>Keep the load low</a:t>
            </a:r>
            <a:r>
              <a:rPr lang="en-US" dirty="0">
                <a:solidFill>
                  <a:schemeClr val="bg2"/>
                </a:solidFill>
                <a:latin typeface="Brandon Text Bold" panose="020B0803020203060203" pitchFamily="34" charset="0"/>
              </a:rPr>
              <a:t> </a:t>
            </a:r>
            <a:r>
              <a:rPr lang="en-US" dirty="0">
                <a:solidFill>
                  <a:schemeClr val="bg2"/>
                </a:solidFill>
                <a:latin typeface="Brandon Text Regular" panose="020B0503020203060203" pitchFamily="34" charset="0"/>
              </a:rPr>
              <a:t>– Forks should be low, with the mast tilted slightly back.</a:t>
            </a:r>
          </a:p>
          <a:p>
            <a:r>
              <a:rPr lang="en-US" b="1" dirty="0">
                <a:solidFill>
                  <a:schemeClr val="bg2"/>
                </a:solidFill>
                <a:latin typeface="Brandon Text Bold" panose="020B0803020203060203" pitchFamily="34" charset="0"/>
              </a:rPr>
              <a:t>Maintain good visibility</a:t>
            </a:r>
            <a:r>
              <a:rPr lang="en-US" dirty="0">
                <a:solidFill>
                  <a:schemeClr val="bg2"/>
                </a:solidFill>
                <a:latin typeface="Brandon Text Bold" panose="020B0803020203060203" pitchFamily="34" charset="0"/>
              </a:rPr>
              <a:t> </a:t>
            </a:r>
            <a:r>
              <a:rPr lang="en-US" dirty="0">
                <a:solidFill>
                  <a:schemeClr val="bg2"/>
                </a:solidFill>
                <a:latin typeface="Brandon Text Regular" panose="020B0503020203060203" pitchFamily="34" charset="0"/>
              </a:rPr>
              <a:t>– If a load blocks forward vision, drive backwards.</a:t>
            </a:r>
          </a:p>
          <a:p>
            <a:r>
              <a:rPr lang="en-US" b="1" dirty="0">
                <a:solidFill>
                  <a:schemeClr val="bg2"/>
                </a:solidFill>
                <a:latin typeface="Brandon Text Bold" panose="020B0803020203060203" pitchFamily="34" charset="0"/>
              </a:rPr>
              <a:t>Watch the slope</a:t>
            </a:r>
            <a:r>
              <a:rPr lang="en-US" dirty="0">
                <a:solidFill>
                  <a:schemeClr val="bg2"/>
                </a:solidFill>
                <a:latin typeface="Brandon Text Bold" panose="020B0803020203060203" pitchFamily="34" charset="0"/>
              </a:rPr>
              <a:t> </a:t>
            </a:r>
            <a:r>
              <a:rPr lang="en-US" dirty="0">
                <a:solidFill>
                  <a:schemeClr val="bg2"/>
                </a:solidFill>
                <a:latin typeface="Brandon Text Regular" panose="020B0503020203060203" pitchFamily="34" charset="0"/>
              </a:rPr>
              <a:t>– Back down slopes that have an incline greater than10 percent. </a:t>
            </a:r>
          </a:p>
          <a:p>
            <a:r>
              <a:rPr lang="en-US" b="1" dirty="0">
                <a:solidFill>
                  <a:schemeClr val="bg2"/>
                </a:solidFill>
                <a:latin typeface="Brandon Text Bold" panose="020B0803020203060203" pitchFamily="34" charset="0"/>
              </a:rPr>
              <a:t>Never carry hitchhikers</a:t>
            </a:r>
            <a:r>
              <a:rPr lang="en-US" dirty="0">
                <a:solidFill>
                  <a:schemeClr val="bg2"/>
                </a:solidFill>
                <a:latin typeface="Brandon Text Bold" panose="020B0803020203060203" pitchFamily="34" charset="0"/>
              </a:rPr>
              <a:t> </a:t>
            </a:r>
          </a:p>
          <a:p>
            <a:r>
              <a:rPr lang="en-US" b="1" dirty="0">
                <a:solidFill>
                  <a:schemeClr val="bg2"/>
                </a:solidFill>
                <a:latin typeface="Brandon Text Bold" panose="020B0803020203060203" pitchFamily="34" charset="0"/>
              </a:rPr>
              <a:t>Leave aisle room </a:t>
            </a:r>
            <a:r>
              <a:rPr lang="en-US" dirty="0">
                <a:solidFill>
                  <a:schemeClr val="bg2"/>
                </a:solidFill>
                <a:latin typeface="Brandon Text Regular" panose="020B0503020203060203" pitchFamily="34" charset="0"/>
              </a:rPr>
              <a:t>– Allow space for pedestrian and other traffic.</a:t>
            </a:r>
          </a:p>
          <a:p>
            <a:r>
              <a:rPr lang="en-US" b="1" dirty="0">
                <a:solidFill>
                  <a:schemeClr val="bg2"/>
                </a:solidFill>
                <a:latin typeface="Brandon Text Bold" panose="020B0803020203060203" pitchFamily="34" charset="0"/>
              </a:rPr>
              <a:t>Park safely</a:t>
            </a:r>
            <a:r>
              <a:rPr lang="en-US" dirty="0">
                <a:solidFill>
                  <a:schemeClr val="bg2"/>
                </a:solidFill>
                <a:latin typeface="Brandon Text Bold" panose="020B0803020203060203" pitchFamily="34" charset="0"/>
              </a:rPr>
              <a:t> </a:t>
            </a:r>
            <a:r>
              <a:rPr lang="en-US" dirty="0">
                <a:solidFill>
                  <a:schemeClr val="bg2"/>
                </a:solidFill>
                <a:latin typeface="Brandon Text Regular" panose="020B0503020203060203" pitchFamily="34" charset="0"/>
              </a:rPr>
              <a:t>– On a hill, always block the wheels, lower forks and set the parking brake.</a:t>
            </a:r>
          </a:p>
        </p:txBody>
      </p:sp>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pic>
        <p:nvPicPr>
          <p:cNvPr id="5" name="Picture Placeholder 4" descr="A group of people swimming in a pool of water&#10;&#10;Description generated with very high confidence">
            <a:extLst>
              <a:ext uri="{FF2B5EF4-FFF2-40B4-BE49-F238E27FC236}">
                <a16:creationId xmlns:a16="http://schemas.microsoft.com/office/drawing/2014/main" id="{17F8332A-CCEF-4DD5-996E-47AA0B8AF3BE}"/>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3739" b="13739"/>
          <a:stretch>
            <a:fillRect/>
          </a:stretch>
        </p:blipFill>
        <p:spPr>
          <a:xfrm>
            <a:off x="9144000" y="2362200"/>
            <a:ext cx="9144000" cy="5486400"/>
          </a:xfrm>
        </p:spPr>
      </p:pic>
      <p:sp>
        <p:nvSpPr>
          <p:cNvPr id="7" name="TextBox 6">
            <a:extLst>
              <a:ext uri="{FF2B5EF4-FFF2-40B4-BE49-F238E27FC236}">
                <a16:creationId xmlns:a16="http://schemas.microsoft.com/office/drawing/2014/main" id="{B0369C6B-D18C-4CCF-81D5-91F16F2021B5}"/>
              </a:ext>
            </a:extLst>
          </p:cNvPr>
          <p:cNvSpPr txBox="1"/>
          <p:nvPr/>
        </p:nvSpPr>
        <p:spPr>
          <a:xfrm>
            <a:off x="876300" y="2696676"/>
            <a:ext cx="8077200" cy="1200329"/>
          </a:xfrm>
          <a:prstGeom prst="rect">
            <a:avLst/>
          </a:prstGeom>
          <a:noFill/>
        </p:spPr>
        <p:txBody>
          <a:bodyPr wrap="square" rtlCol="0">
            <a:spAutoFit/>
          </a:bodyPr>
          <a:lstStyle/>
          <a:p>
            <a:pPr marL="514350" indent="-514350">
              <a:lnSpc>
                <a:spcPct val="150000"/>
              </a:lnSpc>
              <a:buFont typeface="+mj-lt"/>
              <a:buAutoNum type="arabicPeriod"/>
            </a:pPr>
            <a:r>
              <a:rPr lang="en-US" sz="3200" dirty="0">
                <a:solidFill>
                  <a:schemeClr val="bg1"/>
                </a:solidFill>
                <a:latin typeface="Brandon Text Regular" panose="020B0503020203060203" pitchFamily="34" charset="0"/>
              </a:rPr>
              <a:t> Wow I never knew that stuff</a:t>
            </a:r>
          </a:p>
          <a:p>
            <a:pPr marL="457200" indent="-457200">
              <a:buFont typeface="+mj-lt"/>
              <a:buAutoNum type="arabicPeriod" startAt="10"/>
            </a:pPr>
            <a:endParaRPr lang="en-US" sz="2400" dirty="0">
              <a:solidFill>
                <a:schemeClr val="bg1"/>
              </a:solidFill>
              <a:latin typeface="Brandon Text Regular" panose="020B0503020203060203" pitchFamily="34" charset="0"/>
            </a:endParaRPr>
          </a:p>
        </p:txBody>
      </p:sp>
    </p:spTree>
    <p:extLst>
      <p:ext uri="{BB962C8B-B14F-4D97-AF65-F5344CB8AC3E}">
        <p14:creationId xmlns:p14="http://schemas.microsoft.com/office/powerpoint/2010/main" val="154235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pic>
        <p:nvPicPr>
          <p:cNvPr id="17" name="Picture Placeholder 16">
            <a:extLst>
              <a:ext uri="{FF2B5EF4-FFF2-40B4-BE49-F238E27FC236}">
                <a16:creationId xmlns:a16="http://schemas.microsoft.com/office/drawing/2014/main" id="{296CE8A5-2F56-483A-838B-6C7DD97D484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1875" b="21875"/>
          <a:stretch>
            <a:fillRect/>
          </a:stretch>
        </p:blipFill>
        <p:spPr/>
      </p:pic>
      <p:grpSp>
        <p:nvGrpSpPr>
          <p:cNvPr id="21" name="Group 20"/>
          <p:cNvGrpSpPr/>
          <p:nvPr/>
        </p:nvGrpSpPr>
        <p:grpSpPr>
          <a:xfrm>
            <a:off x="0" y="-56382"/>
            <a:ext cx="18288000" cy="10343382"/>
            <a:chOff x="-1216240" y="116805"/>
            <a:chExt cx="7617040" cy="10132502"/>
          </a:xfrm>
        </p:grpSpPr>
        <p:sp>
          <p:nvSpPr>
            <p:cNvPr id="5" name="Rectangle 4"/>
            <p:cNvSpPr/>
            <p:nvPr/>
          </p:nvSpPr>
          <p:spPr>
            <a:xfrm>
              <a:off x="-1216240" y="116805"/>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Final</a:t>
              </a:r>
              <a:r>
                <a:rPr lang="en-US" sz="6600" b="1" dirty="0">
                  <a:solidFill>
                    <a:schemeClr val="bg1"/>
                  </a:solidFill>
                  <a:ea typeface="Roboto Condensed" panose="02000000000000000000" pitchFamily="2" charset="0"/>
                  <a:cs typeface="Lato Semibold" panose="020F0502020204030203" pitchFamily="34" charset="0"/>
                </a:rPr>
                <a:t>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303369"/>
              <a:ext cx="6004997" cy="1537658"/>
            </a:xfrm>
            <a:prstGeom prst="rect">
              <a:avLst/>
            </a:prstGeom>
            <a:noFill/>
          </p:spPr>
          <p:txBody>
            <a:bodyPr wrap="square" rtlCol="0">
              <a:spAutoFit/>
            </a:bodyPr>
            <a:lstStyle/>
            <a:p>
              <a:pPr algn="ctr"/>
              <a:r>
                <a:rPr lang="en-US" sz="4800" b="1" dirty="0">
                  <a:solidFill>
                    <a:schemeClr val="bg1"/>
                  </a:solidFill>
                  <a:latin typeface="Brandon Text Bold" panose="020B0803020203060203" pitchFamily="34" charset="0"/>
                </a:rPr>
                <a:t>And some final words and update the background image</a:t>
              </a: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7915</TotalTime>
  <Words>645</Words>
  <Application>Microsoft Office PowerPoint</Application>
  <PresentationFormat>Custom</PresentationFormat>
  <Paragraphs>66</Paragraphs>
  <Slides>9</Slides>
  <Notes>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9</vt:i4>
      </vt:variant>
    </vt:vector>
  </HeadingPairs>
  <TitlesOfParts>
    <vt:vector size="20" baseType="lpstr">
      <vt:lpstr>Arial</vt:lpstr>
      <vt:lpstr>Brandon Grotesque Regular</vt:lpstr>
      <vt:lpstr>Brandon Text Bold</vt:lpstr>
      <vt:lpstr>Brandon Text Regular</vt:lpstr>
      <vt:lpstr>Calibri</vt:lpstr>
      <vt:lpstr>Proxima Nova Alt Rg</vt:lpstr>
      <vt:lpstr>Roboto</vt:lpstr>
      <vt:lpstr>GENARAL LAYOUTS</vt:lpstr>
      <vt:lpstr>TEAM SLIDES</vt:lpstr>
      <vt:lpstr>SLIDES WITH IMAGES</vt:lpstr>
      <vt:lpstr>PORTFOLIO</vt:lpstr>
      <vt:lpstr>PowerPoint Presentation</vt:lpstr>
      <vt:lpstr>TITLE HERE</vt:lpstr>
      <vt:lpstr>PowerPoint Presentation</vt:lpstr>
      <vt:lpstr>What’s the Danger?</vt:lpstr>
      <vt:lpstr>What’s the Danger?</vt:lpstr>
      <vt:lpstr>How to Protect Yourself</vt:lpstr>
      <vt:lpstr>How to Protect Yourself</vt:lpstr>
      <vt:lpstr>PowerPoint Presentation</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Vicky Pickford</cp:lastModifiedBy>
  <cp:revision>1003</cp:revision>
  <dcterms:created xsi:type="dcterms:W3CDTF">2015-01-20T11:47:48Z</dcterms:created>
  <dcterms:modified xsi:type="dcterms:W3CDTF">2019-09-13T23:54:50Z</dcterms:modified>
</cp:coreProperties>
</file>