
<file path=[Content_Types].xml><?xml version="1.0" encoding="utf-8"?>
<Types xmlns="http://schemas.openxmlformats.org/package/2006/content-types">
  <Default Extension="bin" ContentType="audio/unknown"/>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9" r:id="rId9"/>
    <p:sldId id="616" r:id="rId10"/>
    <p:sldId id="618"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36" autoAdjust="0"/>
    <p:restoredTop sz="87573" autoAdjust="0"/>
  </p:normalViewPr>
  <p:slideViewPr>
    <p:cSldViewPr>
      <p:cViewPr>
        <p:scale>
          <a:sx n="30" d="100"/>
          <a:sy n="30" d="100"/>
        </p:scale>
        <p:origin x="1878" y="68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F527401C-9106-43B4-9ADA-6390DDFB6A42}"/>
    <pc:docChg chg="modSld">
      <pc:chgData name="edwin landivar" userId="ae2ac59f40d9f62d" providerId="LiveId" clId="{F527401C-9106-43B4-9ADA-6390DDFB6A42}" dt="2018-09-19T23:35:15.060" v="15"/>
      <pc:docMkLst>
        <pc:docMk/>
      </pc:docMkLst>
      <pc:sldChg chg="modSp">
        <pc:chgData name="edwin landivar" userId="ae2ac59f40d9f62d" providerId="LiveId" clId="{F527401C-9106-43B4-9ADA-6390DDFB6A42}" dt="2018-09-19T23:33:24.514" v="12" actId="20577"/>
        <pc:sldMkLst>
          <pc:docMk/>
          <pc:sldMk cId="518851696" sldId="269"/>
        </pc:sldMkLst>
        <pc:spChg chg="mod">
          <ac:chgData name="edwin landivar" userId="ae2ac59f40d9f62d" providerId="LiveId" clId="{F527401C-9106-43B4-9ADA-6390DDFB6A42}" dt="2018-09-19T23:33:24.514" v="12" actId="20577"/>
          <ac:spMkLst>
            <pc:docMk/>
            <pc:sldMk cId="518851696" sldId="269"/>
            <ac:spMk id="12" creationId="{00000000-0000-0000-0000-000000000000}"/>
          </ac:spMkLst>
        </pc:spChg>
      </pc:sldChg>
      <pc:sldChg chg="modSp">
        <pc:chgData name="edwin landivar" userId="ae2ac59f40d9f62d" providerId="LiveId" clId="{F527401C-9106-43B4-9ADA-6390DDFB6A42}" dt="2018-09-19T23:35:15.060" v="15"/>
        <pc:sldMkLst>
          <pc:docMk/>
          <pc:sldMk cId="3481045880" sldId="622"/>
        </pc:sldMkLst>
        <pc:spChg chg="mod">
          <ac:chgData name="edwin landivar" userId="ae2ac59f40d9f62d" providerId="LiveId" clId="{F527401C-9106-43B4-9ADA-6390DDFB6A42}" dt="2018-09-19T23:35:15.060" v="15"/>
          <ac:spMkLst>
            <pc:docMk/>
            <pc:sldMk cId="3481045880" sldId="622"/>
            <ac:spMk id="7" creationId="{00000000-0000-0000-0000-000000000000}"/>
          </ac:spMkLst>
        </pc:spChg>
        <pc:grpChg chg="mod">
          <ac:chgData name="edwin landivar" userId="ae2ac59f40d9f62d" providerId="LiveId" clId="{F527401C-9106-43B4-9ADA-6390DDFB6A42}" dt="2018-09-19T23:35:12.513" v="14"/>
          <ac:grpSpMkLst>
            <pc:docMk/>
            <pc:sldMk cId="3481045880" sldId="622"/>
            <ac:grpSpMk id="21" creationId="{00000000-0000-0000-0000-000000000000}"/>
          </ac:grpSpMkLst>
        </pc:grpChg>
      </pc:sldChg>
    </pc:docChg>
  </pc:docChgLst>
  <pc:docChgLst>
    <pc:chgData name="Edwin Landivar" userId="ae2ac59f40d9f62d" providerId="LiveId" clId="{DD6D9CA7-DD51-4D00-AFF2-BE1CCB7954A4}"/>
    <pc:docChg chg="custSel modSld">
      <pc:chgData name="Edwin Landivar" userId="ae2ac59f40d9f62d" providerId="LiveId" clId="{DD6D9CA7-DD51-4D00-AFF2-BE1CCB7954A4}" dt="2020-04-19T19:35:50.167" v="58"/>
      <pc:docMkLst>
        <pc:docMk/>
      </pc:docMkLst>
      <pc:sldChg chg="modSp">
        <pc:chgData name="Edwin Landivar" userId="ae2ac59f40d9f62d" providerId="LiveId" clId="{DD6D9CA7-DD51-4D00-AFF2-BE1CCB7954A4}" dt="2020-04-19T19:32:34.317" v="8" actId="20577"/>
        <pc:sldMkLst>
          <pc:docMk/>
          <pc:sldMk cId="518851696" sldId="269"/>
        </pc:sldMkLst>
        <pc:spChg chg="mod">
          <ac:chgData name="Edwin Landivar" userId="ae2ac59f40d9f62d" providerId="LiveId" clId="{DD6D9CA7-DD51-4D00-AFF2-BE1CCB7954A4}" dt="2020-04-19T19:32:34.317" v="8" actId="20577"/>
          <ac:spMkLst>
            <pc:docMk/>
            <pc:sldMk cId="518851696" sldId="269"/>
            <ac:spMk id="12" creationId="{00000000-0000-0000-0000-000000000000}"/>
          </ac:spMkLst>
        </pc:spChg>
      </pc:sldChg>
      <pc:sldChg chg="addSp delSp modSp delAnim modAnim">
        <pc:chgData name="Edwin Landivar" userId="ae2ac59f40d9f62d" providerId="LiveId" clId="{DD6D9CA7-DD51-4D00-AFF2-BE1CCB7954A4}" dt="2020-04-19T19:33:47.025" v="15"/>
        <pc:sldMkLst>
          <pc:docMk/>
          <pc:sldMk cId="3378895467" sldId="606"/>
        </pc:sldMkLst>
        <pc:picChg chg="del">
          <ac:chgData name="Edwin Landivar" userId="ae2ac59f40d9f62d" providerId="LiveId" clId="{DD6D9CA7-DD51-4D00-AFF2-BE1CCB7954A4}" dt="2020-04-19T05:25:56.733" v="1" actId="478"/>
          <ac:picMkLst>
            <pc:docMk/>
            <pc:sldMk cId="3378895467" sldId="606"/>
            <ac:picMk id="2" creationId="{2B81A9C8-BBC3-F648-8BDD-4F90EFBEE0C5}"/>
          </ac:picMkLst>
        </pc:picChg>
        <pc:picChg chg="add mod">
          <ac:chgData name="Edwin Landivar" userId="ae2ac59f40d9f62d" providerId="LiveId" clId="{DD6D9CA7-DD51-4D00-AFF2-BE1CCB7954A4}" dt="2020-04-19T19:33:32.670" v="9"/>
          <ac:picMkLst>
            <pc:docMk/>
            <pc:sldMk cId="3378895467" sldId="606"/>
            <ac:picMk id="2" creationId="{E6A34BAD-ED54-481E-A4E9-91A43E78380E}"/>
          </ac:picMkLst>
        </pc:picChg>
        <pc:picChg chg="add mod">
          <ac:chgData name="Edwin Landivar" userId="ae2ac59f40d9f62d" providerId="LiveId" clId="{DD6D9CA7-DD51-4D00-AFF2-BE1CCB7954A4}" dt="2020-04-19T19:33:43.515" v="13" actId="1076"/>
          <ac:picMkLst>
            <pc:docMk/>
            <pc:sldMk cId="3378895467" sldId="606"/>
            <ac:picMk id="4" creationId="{E455105D-0FF8-4E39-8C86-859D9DC89EA2}"/>
          </ac:picMkLst>
        </pc:picChg>
      </pc:sldChg>
      <pc:sldChg chg="addSp delSp modSp delAnim modAnim">
        <pc:chgData name="Edwin Landivar" userId="ae2ac59f40d9f62d" providerId="LiveId" clId="{DD6D9CA7-DD51-4D00-AFF2-BE1CCB7954A4}" dt="2020-04-19T19:34:04.367" v="22"/>
        <pc:sldMkLst>
          <pc:docMk/>
          <pc:sldMk cId="837056114" sldId="613"/>
        </pc:sldMkLst>
        <pc:picChg chg="add mod">
          <ac:chgData name="Edwin Landivar" userId="ae2ac59f40d9f62d" providerId="LiveId" clId="{DD6D9CA7-DD51-4D00-AFF2-BE1CCB7954A4}" dt="2020-04-19T19:33:52.645" v="16"/>
          <ac:picMkLst>
            <pc:docMk/>
            <pc:sldMk cId="837056114" sldId="613"/>
            <ac:picMk id="2" creationId="{5774DA40-6E76-487F-91D4-AB5AD5789087}"/>
          </ac:picMkLst>
        </pc:picChg>
        <pc:picChg chg="add mod">
          <ac:chgData name="Edwin Landivar" userId="ae2ac59f40d9f62d" providerId="LiveId" clId="{DD6D9CA7-DD51-4D00-AFF2-BE1CCB7954A4}" dt="2020-04-19T19:34:01.088" v="20" actId="1076"/>
          <ac:picMkLst>
            <pc:docMk/>
            <pc:sldMk cId="837056114" sldId="613"/>
            <ac:picMk id="3" creationId="{A67A86E0-38D9-41D4-9010-CFD6F47005A0}"/>
          </ac:picMkLst>
        </pc:picChg>
        <pc:picChg chg="del">
          <ac:chgData name="Edwin Landivar" userId="ae2ac59f40d9f62d" providerId="LiveId" clId="{DD6D9CA7-DD51-4D00-AFF2-BE1CCB7954A4}" dt="2020-04-19T05:25:59.784" v="2" actId="478"/>
          <ac:picMkLst>
            <pc:docMk/>
            <pc:sldMk cId="837056114" sldId="613"/>
            <ac:picMk id="9" creationId="{CBDCFC88-7EF0-9A4A-9979-680EAC5BE4D2}"/>
          </ac:picMkLst>
        </pc:picChg>
      </pc:sldChg>
      <pc:sldChg chg="addSp delSp modSp delAnim modAnim">
        <pc:chgData name="Edwin Landivar" userId="ae2ac59f40d9f62d" providerId="LiveId" clId="{DD6D9CA7-DD51-4D00-AFF2-BE1CCB7954A4}" dt="2020-04-19T19:34:22.152" v="29"/>
        <pc:sldMkLst>
          <pc:docMk/>
          <pc:sldMk cId="1479977622" sldId="614"/>
        </pc:sldMkLst>
        <pc:picChg chg="del">
          <ac:chgData name="Edwin Landivar" userId="ae2ac59f40d9f62d" providerId="LiveId" clId="{DD6D9CA7-DD51-4D00-AFF2-BE1CCB7954A4}" dt="2020-04-19T05:26:02.918" v="3" actId="478"/>
          <ac:picMkLst>
            <pc:docMk/>
            <pc:sldMk cId="1479977622" sldId="614"/>
            <ac:picMk id="2" creationId="{9D0938F8-D485-7F4E-8BA9-17A3D29404C0}"/>
          </ac:picMkLst>
        </pc:picChg>
        <pc:picChg chg="add mod">
          <ac:chgData name="Edwin Landivar" userId="ae2ac59f40d9f62d" providerId="LiveId" clId="{DD6D9CA7-DD51-4D00-AFF2-BE1CCB7954A4}" dt="2020-04-19T19:34:10.365" v="23"/>
          <ac:picMkLst>
            <pc:docMk/>
            <pc:sldMk cId="1479977622" sldId="614"/>
            <ac:picMk id="2" creationId="{B9016316-E420-41C3-9EDE-FFB947F76468}"/>
          </ac:picMkLst>
        </pc:picChg>
        <pc:picChg chg="add mod">
          <ac:chgData name="Edwin Landivar" userId="ae2ac59f40d9f62d" providerId="LiveId" clId="{DD6D9CA7-DD51-4D00-AFF2-BE1CCB7954A4}" dt="2020-04-19T19:34:18.960" v="27" actId="1076"/>
          <ac:picMkLst>
            <pc:docMk/>
            <pc:sldMk cId="1479977622" sldId="614"/>
            <ac:picMk id="3" creationId="{C331E35C-B5FF-409C-AC93-51807ECE243E}"/>
          </ac:picMkLst>
        </pc:picChg>
      </pc:sldChg>
      <pc:sldChg chg="addSp delSp modSp delAnim modAnim">
        <pc:chgData name="Edwin Landivar" userId="ae2ac59f40d9f62d" providerId="LiveId" clId="{DD6D9CA7-DD51-4D00-AFF2-BE1CCB7954A4}" dt="2020-04-19T19:35:10.279" v="44"/>
        <pc:sldMkLst>
          <pc:docMk/>
          <pc:sldMk cId="668194125" sldId="616"/>
        </pc:sldMkLst>
        <pc:picChg chg="add mod">
          <ac:chgData name="Edwin Landivar" userId="ae2ac59f40d9f62d" providerId="LiveId" clId="{DD6D9CA7-DD51-4D00-AFF2-BE1CCB7954A4}" dt="2020-04-19T19:34:52.137" v="38"/>
          <ac:picMkLst>
            <pc:docMk/>
            <pc:sldMk cId="668194125" sldId="616"/>
            <ac:picMk id="2" creationId="{0FA9D8A2-9F02-40BC-A8CD-810BE461654E}"/>
          </ac:picMkLst>
        </pc:picChg>
        <pc:picChg chg="del">
          <ac:chgData name="Edwin Landivar" userId="ae2ac59f40d9f62d" providerId="LiveId" clId="{DD6D9CA7-DD51-4D00-AFF2-BE1CCB7954A4}" dt="2020-04-19T05:25:52.816" v="0" actId="478"/>
          <ac:picMkLst>
            <pc:docMk/>
            <pc:sldMk cId="668194125" sldId="616"/>
            <ac:picMk id="2" creationId="{5EA9B99F-5CB7-6A4E-86E6-0B0CCD3057A6}"/>
          </ac:picMkLst>
        </pc:picChg>
        <pc:picChg chg="add mod">
          <ac:chgData name="Edwin Landivar" userId="ae2ac59f40d9f62d" providerId="LiveId" clId="{DD6D9CA7-DD51-4D00-AFF2-BE1CCB7954A4}" dt="2020-04-19T19:35:05.136" v="42" actId="1076"/>
          <ac:picMkLst>
            <pc:docMk/>
            <pc:sldMk cId="668194125" sldId="616"/>
            <ac:picMk id="3" creationId="{04AF5064-1E20-4C0F-ACA2-312270B6AB60}"/>
          </ac:picMkLst>
        </pc:picChg>
      </pc:sldChg>
      <pc:sldChg chg="addSp delSp modSp delAnim modAnim">
        <pc:chgData name="Edwin Landivar" userId="ae2ac59f40d9f62d" providerId="LiveId" clId="{DD6D9CA7-DD51-4D00-AFF2-BE1CCB7954A4}" dt="2020-04-19T19:35:31.966" v="51"/>
        <pc:sldMkLst>
          <pc:docMk/>
          <pc:sldMk cId="1542355900" sldId="618"/>
        </pc:sldMkLst>
        <pc:picChg chg="add mod">
          <ac:chgData name="Edwin Landivar" userId="ae2ac59f40d9f62d" providerId="LiveId" clId="{DD6D9CA7-DD51-4D00-AFF2-BE1CCB7954A4}" dt="2020-04-19T19:35:19.285" v="45"/>
          <ac:picMkLst>
            <pc:docMk/>
            <pc:sldMk cId="1542355900" sldId="618"/>
            <ac:picMk id="2" creationId="{1817B71C-7FE6-458B-B2E2-D82D7E1DA0F6}"/>
          </ac:picMkLst>
        </pc:picChg>
        <pc:picChg chg="add mod">
          <ac:chgData name="Edwin Landivar" userId="ae2ac59f40d9f62d" providerId="LiveId" clId="{DD6D9CA7-DD51-4D00-AFF2-BE1CCB7954A4}" dt="2020-04-19T19:35:28.439" v="49" actId="1076"/>
          <ac:picMkLst>
            <pc:docMk/>
            <pc:sldMk cId="1542355900" sldId="618"/>
            <ac:picMk id="3" creationId="{9BEED3B1-601C-40D7-9078-E1FD02B3392F}"/>
          </ac:picMkLst>
        </pc:picChg>
        <pc:picChg chg="del">
          <ac:chgData name="Edwin Landivar" userId="ae2ac59f40d9f62d" providerId="LiveId" clId="{DD6D9CA7-DD51-4D00-AFF2-BE1CCB7954A4}" dt="2020-04-19T05:26:11.013" v="5" actId="478"/>
          <ac:picMkLst>
            <pc:docMk/>
            <pc:sldMk cId="1542355900" sldId="618"/>
            <ac:picMk id="4" creationId="{1D552A3A-60AE-1742-A193-8C399D6FBDB4}"/>
          </ac:picMkLst>
        </pc:picChg>
      </pc:sldChg>
      <pc:sldChg chg="addSp delSp modSp delAnim modAnim">
        <pc:chgData name="Edwin Landivar" userId="ae2ac59f40d9f62d" providerId="LiveId" clId="{DD6D9CA7-DD51-4D00-AFF2-BE1CCB7954A4}" dt="2020-04-19T19:34:43.480" v="37"/>
        <pc:sldMkLst>
          <pc:docMk/>
          <pc:sldMk cId="2599265895" sldId="619"/>
        </pc:sldMkLst>
        <pc:picChg chg="add mod">
          <ac:chgData name="Edwin Landivar" userId="ae2ac59f40d9f62d" providerId="LiveId" clId="{DD6D9CA7-DD51-4D00-AFF2-BE1CCB7954A4}" dt="2020-04-19T19:34:34.985" v="33" actId="1076"/>
          <ac:picMkLst>
            <pc:docMk/>
            <pc:sldMk cId="2599265895" sldId="619"/>
            <ac:picMk id="2" creationId="{0D7E9DE3-4FFF-4401-BB35-6A3FF09DAE7A}"/>
          </ac:picMkLst>
        </pc:picChg>
        <pc:picChg chg="del">
          <ac:chgData name="Edwin Landivar" userId="ae2ac59f40d9f62d" providerId="LiveId" clId="{DD6D9CA7-DD51-4D00-AFF2-BE1CCB7954A4}" dt="2020-04-19T05:26:06.183" v="4" actId="478"/>
          <ac:picMkLst>
            <pc:docMk/>
            <pc:sldMk cId="2599265895" sldId="619"/>
            <ac:picMk id="2" creationId="{2BB71111-B218-BA4A-9051-CD4B567B2394}"/>
          </ac:picMkLst>
        </pc:picChg>
        <pc:picChg chg="add mod">
          <ac:chgData name="Edwin Landivar" userId="ae2ac59f40d9f62d" providerId="LiveId" clId="{DD6D9CA7-DD51-4D00-AFF2-BE1CCB7954A4}" dt="2020-04-19T19:34:40.385" v="35" actId="1076"/>
          <ac:picMkLst>
            <pc:docMk/>
            <pc:sldMk cId="2599265895" sldId="619"/>
            <ac:picMk id="6" creationId="{F50D82BB-7322-46BA-B9A6-03DDC4B7A0B2}"/>
          </ac:picMkLst>
        </pc:picChg>
      </pc:sldChg>
      <pc:sldChg chg="addSp delSp modSp delAnim modAnim">
        <pc:chgData name="Edwin Landivar" userId="ae2ac59f40d9f62d" providerId="LiveId" clId="{DD6D9CA7-DD51-4D00-AFF2-BE1CCB7954A4}" dt="2020-04-19T19:35:50.167" v="58"/>
        <pc:sldMkLst>
          <pc:docMk/>
          <pc:sldMk cId="3481045880" sldId="622"/>
        </pc:sldMkLst>
        <pc:picChg chg="add mod">
          <ac:chgData name="Edwin Landivar" userId="ae2ac59f40d9f62d" providerId="LiveId" clId="{DD6D9CA7-DD51-4D00-AFF2-BE1CCB7954A4}" dt="2020-04-19T19:35:38.651" v="52"/>
          <ac:picMkLst>
            <pc:docMk/>
            <pc:sldMk cId="3481045880" sldId="622"/>
            <ac:picMk id="2" creationId="{2EFC1DBF-AEC8-4740-8AFC-ECDD55F436F5}"/>
          </ac:picMkLst>
        </pc:picChg>
        <pc:picChg chg="del">
          <ac:chgData name="Edwin Landivar" userId="ae2ac59f40d9f62d" providerId="LiveId" clId="{DD6D9CA7-DD51-4D00-AFF2-BE1CCB7954A4}" dt="2020-04-19T05:26:14.844" v="6" actId="478"/>
          <ac:picMkLst>
            <pc:docMk/>
            <pc:sldMk cId="3481045880" sldId="622"/>
            <ac:picMk id="2" creationId="{61A80F14-C6E0-684B-840B-F6283E769F0D}"/>
          </ac:picMkLst>
        </pc:picChg>
        <pc:picChg chg="add mod">
          <ac:chgData name="Edwin Landivar" userId="ae2ac59f40d9f62d" providerId="LiveId" clId="{DD6D9CA7-DD51-4D00-AFF2-BE1CCB7954A4}" dt="2020-04-19T19:35:47.289" v="56" actId="1076"/>
          <ac:picMkLst>
            <pc:docMk/>
            <pc:sldMk cId="3481045880" sldId="622"/>
            <ac:picMk id="3" creationId="{C6503F4B-6D5E-460A-A951-A0EA23E6EDF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19.04.2020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‹Nº›</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Look Out for New Workers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What’s at Stake?</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You’ve likely heard the sports metaphors… “There is no I in team” … Sports has showed us that success is often generated by players working together for a common goal. And much like a team, you have veteran workers and rookies – either because of their age, their experience, in many cases, both. Veterans help the rookies learn the ropes in both sports and at work and the rookies will be watching you – what lessons are they learning?  </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workplace can be scary and full of unknown hazards for our rookie workers; full of strange equipment, unfamiliar chemicals, and complicated tasks. It’s likely they are trying to do as much as they can without asking for help – and this can often lead to mistakes, risky behavior, and injuries. Consider these real-life stories…</a:t>
            </a:r>
          </a:p>
          <a:p>
            <a:pPr marL="628650" lvl="1" indent="-171450">
              <a:buFont typeface="Wingdings" pitchFamily="2" charset="2"/>
              <a:buChar char="Ø"/>
            </a:pPr>
            <a:r>
              <a:rPr lang="en-US" sz="1200" kern="1200" dirty="0">
                <a:solidFill>
                  <a:schemeClr val="tx1"/>
                </a:solidFill>
                <a:effectLst/>
                <a:latin typeface="+mn-lt"/>
                <a:ea typeface="+mn-ea"/>
                <a:cs typeface="+mn-cs"/>
              </a:rPr>
              <a:t>An 18-year-old worker died after becoming entangled in a portable mortar mixer at a residential construction site. The victim was cleaning the mixer at the end of his shift to prepare it for the following day. </a:t>
            </a:r>
          </a:p>
          <a:p>
            <a:pPr marL="628650" lvl="1" indent="-171450">
              <a:buFont typeface="Wingdings" pitchFamily="2" charset="2"/>
              <a:buChar char="Ø"/>
            </a:pPr>
            <a:r>
              <a:rPr lang="en-US" sz="1200" kern="1200" dirty="0">
                <a:solidFill>
                  <a:schemeClr val="tx1"/>
                </a:solidFill>
                <a:effectLst/>
                <a:latin typeface="+mn-lt"/>
                <a:ea typeface="+mn-ea"/>
                <a:cs typeface="+mn-cs"/>
              </a:rPr>
              <a:t>A 17-year-old assistant pool manager was electrocuted when she contacted an ungrounded electric motor. She was adding soda ash to the water while standing barefoot on the wet concrete floor of the pump room. </a:t>
            </a:r>
          </a:p>
          <a:p>
            <a:pPr marL="628650" lvl="1" indent="-171450">
              <a:buFont typeface="Wingdings" pitchFamily="2" charset="2"/>
              <a:buChar char="Ø"/>
            </a:pPr>
            <a:r>
              <a:rPr lang="en-US" sz="1200" kern="1200" dirty="0">
                <a:solidFill>
                  <a:schemeClr val="tx1"/>
                </a:solidFill>
                <a:effectLst/>
                <a:latin typeface="+mn-lt"/>
                <a:ea typeface="+mn-ea"/>
                <a:cs typeface="+mn-cs"/>
              </a:rPr>
              <a:t>A 20-year-old carpenter was working for a construction company that was building an apartment building. While he was trying to install temporary supports for the roof trusses, he fell through the second story stairway opening and landed on the first-floor concrete walkway.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r>
              <a:rPr lang="en-US" sz="1200" kern="1200" dirty="0">
                <a:solidFill>
                  <a:schemeClr val="tx1"/>
                </a:solidFill>
                <a:effectLst/>
                <a:latin typeface="+mn-lt"/>
                <a:ea typeface="+mn-ea"/>
                <a:cs typeface="+mn-cs"/>
              </a:rPr>
              <a:t>Here are 9 ways you can help new and younger workers settle in safely with their new environment:</a:t>
            </a:r>
          </a:p>
          <a:p>
            <a:pPr marL="228600" lvl="0" indent="-228600">
              <a:buFont typeface="Arial" panose="020B0604020202020204" pitchFamily="34" charset="0"/>
              <a:buChar char="•"/>
            </a:pPr>
            <a:r>
              <a:rPr lang="en-US" sz="1200" kern="1200" dirty="0">
                <a:solidFill>
                  <a:schemeClr val="tx1"/>
                </a:solidFill>
                <a:effectLst/>
                <a:latin typeface="+mn-lt"/>
                <a:ea typeface="+mn-ea"/>
                <a:cs typeface="+mn-cs"/>
              </a:rPr>
              <a:t>Set a good example by following the safety rules and procedures you’ve been trained on. </a:t>
            </a:r>
          </a:p>
          <a:p>
            <a:pPr marL="228600" lvl="0" indent="-228600">
              <a:buFont typeface="Arial" panose="020B0604020202020204" pitchFamily="34" charset="0"/>
              <a:buChar char="•"/>
            </a:pPr>
            <a:r>
              <a:rPr lang="en-US" sz="1200" kern="1200" dirty="0">
                <a:solidFill>
                  <a:schemeClr val="tx1"/>
                </a:solidFill>
                <a:effectLst/>
                <a:latin typeface="+mn-lt"/>
                <a:ea typeface="+mn-ea"/>
                <a:cs typeface="+mn-cs"/>
              </a:rPr>
              <a:t>Show them where to obtain safety materials and instructions. </a:t>
            </a:r>
          </a:p>
          <a:p>
            <a:pPr marL="228600" lvl="0" indent="-228600">
              <a:buFont typeface="Arial" panose="020B0604020202020204" pitchFamily="34" charset="0"/>
              <a:buChar char="•"/>
            </a:pPr>
            <a:r>
              <a:rPr lang="en-US" sz="1200" kern="1200" dirty="0">
                <a:solidFill>
                  <a:schemeClr val="tx1"/>
                </a:solidFill>
                <a:effectLst/>
                <a:latin typeface="+mn-lt"/>
                <a:ea typeface="+mn-ea"/>
                <a:cs typeface="+mn-cs"/>
              </a:rPr>
              <a:t>If they aren’t wearing the right PPE or wearing PPE in the right way, let them know and help them make it right. </a:t>
            </a:r>
          </a:p>
          <a:p>
            <a:pPr marL="228600" lvl="0" indent="-228600">
              <a:buFont typeface="Arial" panose="020B0604020202020204" pitchFamily="34" charset="0"/>
              <a:buChar char="•"/>
            </a:pPr>
            <a:r>
              <a:rPr lang="en-US" sz="1200" kern="1200" dirty="0">
                <a:solidFill>
                  <a:schemeClr val="tx1"/>
                </a:solidFill>
                <a:effectLst/>
                <a:latin typeface="+mn-lt"/>
                <a:ea typeface="+mn-ea"/>
                <a:cs typeface="+mn-cs"/>
              </a:rPr>
              <a:t>Remind them where the emergency eyewash and safety shower are in your work area.</a:t>
            </a: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them find and read the Safety Data Sheets (SDS). It may be the first time they’ve ever had to work with them outside of their new hire training.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Point out the location of fire extinguishers, alarm boxes and other emergency equipment and first aid supplies.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were likely told about injury reporting during their new hire training but may be fearful or embarrassed to report an injury. If you see a rookie worker get injured, or they tell you about a near miss or injury, encourage them to report it.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Lead by example and show them the importance of leaving machine guards in place to prevent accidental contact with moving equipment and stock.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Finally, if you see a new worker making a “rookie mistake” or any worker doing something unsafe, speak up.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advice to a new co-worker is not a replacement for proper safety orientation, training and supervision. However, you can help make sure he or she picks up the information necessary to work safely, because working together safely is a team effort.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11.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para comenzar</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571411"/>
            <a:ext cx="17183100" cy="715581"/>
          </a:xfrm>
        </p:spPr>
        <p:txBody>
          <a:bodyPr/>
          <a:lstStyle/>
          <a:p>
            <a:r>
              <a:rPr lang="es-ES" dirty="0"/>
              <a:t>Cuidado con los Nuevos Trabajadores</a:t>
            </a:r>
            <a:endParaRPr lang="uk-UA" dirty="0"/>
          </a:p>
        </p:txBody>
      </p:sp>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3000" y="2842544"/>
            <a:ext cx="8278368" cy="5516311"/>
          </a:xfrm>
          <a:prstGeom prst="rect">
            <a:avLst/>
          </a:prstGeom>
        </p:spPr>
      </p:pic>
      <p:pic>
        <p:nvPicPr>
          <p:cNvPr id="2" name="slide 2">
            <a:hlinkClick r:id="" action="ppaction://media"/>
            <a:extLst>
              <a:ext uri="{FF2B5EF4-FFF2-40B4-BE49-F238E27FC236}">
                <a16:creationId xmlns:a16="http://schemas.microsoft.com/office/drawing/2014/main" id="{E6A34BAD-ED54-481E-A4E9-91A43E7838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934363" y="2090738"/>
            <a:ext cx="609600" cy="609600"/>
          </a:xfrm>
          <a:prstGeom prst="rect">
            <a:avLst/>
          </a:prstGeom>
        </p:spPr>
      </p:pic>
      <p:pic>
        <p:nvPicPr>
          <p:cNvPr id="4" name="Light Notification3 DING">
            <a:hlinkClick r:id="" action="ppaction://media"/>
            <a:extLst>
              <a:ext uri="{FF2B5EF4-FFF2-40B4-BE49-F238E27FC236}">
                <a16:creationId xmlns:a16="http://schemas.microsoft.com/office/drawing/2014/main" id="{E455105D-0FF8-4E39-8C86-859D9DC89EA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934363" y="6362700"/>
            <a:ext cx="609600" cy="609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2" fill="hold"/>
                                        <p:tgtEl>
                                          <p:spTgt spid="2"/>
                                        </p:tgtEl>
                                      </p:cBhvr>
                                    </p:cmd>
                                  </p:childTnLst>
                                </p:cTn>
                              </p:par>
                            </p:childTnLst>
                          </p:cTn>
                        </p:par>
                        <p:par>
                          <p:cTn id="7" fill="hold">
                            <p:stCondLst>
                              <p:cond delay="2142"/>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a:stretch/>
        </p:blipFill>
        <p:spPr>
          <a:xfrm>
            <a:off x="7391401" y="0"/>
            <a:ext cx="10896600" cy="10287000"/>
          </a:xfrm>
        </p:spPr>
      </p:pic>
      <p:grpSp>
        <p:nvGrpSpPr>
          <p:cNvPr id="21" name="Group 20"/>
          <p:cNvGrpSpPr/>
          <p:nvPr/>
        </p:nvGrpSpPr>
        <p:grpSpPr>
          <a:xfrm>
            <a:off x="-12672" y="0"/>
            <a:ext cx="8963526" cy="10296071"/>
            <a:chOff x="162903" y="784228"/>
            <a:chExt cx="6400800" cy="10296071"/>
          </a:xfrm>
        </p:grpSpPr>
        <p:sp>
          <p:nvSpPr>
            <p:cNvPr id="5" name="Rectangle 4"/>
            <p:cNvSpPr/>
            <p:nvPr/>
          </p:nvSpPr>
          <p:spPr>
            <a:xfrm>
              <a:off x="162903" y="793299"/>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539824" y="784228"/>
              <a:ext cx="4982521" cy="2123658"/>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a:t>
              </a:r>
              <a:r>
                <a:rPr lang="en-US" sz="6600" b="1" dirty="0" err="1">
                  <a:solidFill>
                    <a:schemeClr val="bg1"/>
                  </a:solidFill>
                  <a:ea typeface="Roboto Condensed" panose="02000000000000000000" pitchFamily="2" charset="0"/>
                  <a:cs typeface="Lato Semibold" panose="020F0502020204030203" pitchFamily="34" charset="0"/>
                </a:rPr>
                <a:t>Qué</a:t>
              </a:r>
              <a:r>
                <a:rPr lang="en-US" sz="6600" b="1" dirty="0">
                  <a:solidFill>
                    <a:schemeClr val="bg1"/>
                  </a:solidFill>
                  <a:ea typeface="Roboto Condensed" panose="02000000000000000000" pitchFamily="2" charset="0"/>
                  <a:cs typeface="Lato Semibold" panose="020F0502020204030203" pitchFamily="34" charset="0"/>
                </a:rPr>
                <a:t> </a:t>
              </a:r>
              <a:r>
                <a:rPr lang="en-US" sz="6600" b="1" dirty="0" err="1">
                  <a:solidFill>
                    <a:schemeClr val="bg1"/>
                  </a:solidFill>
                  <a:ea typeface="Roboto Condensed" panose="02000000000000000000" pitchFamily="2" charset="0"/>
                  <a:cs typeface="Lato Semibold" panose="020F0502020204030203" pitchFamily="34" charset="0"/>
                </a:rPr>
                <a:t>está</a:t>
              </a:r>
              <a:r>
                <a:rPr lang="en-US" sz="6600" b="1" dirty="0">
                  <a:solidFill>
                    <a:schemeClr val="bg1"/>
                  </a:solidFill>
                  <a:ea typeface="Roboto Condensed" panose="02000000000000000000" pitchFamily="2" charset="0"/>
                  <a:cs typeface="Lato Semibold" panose="020F0502020204030203" pitchFamily="34" charset="0"/>
                </a:rPr>
                <a:t> </a:t>
              </a:r>
              <a:r>
                <a:rPr lang="en-US" sz="6600" b="1" dirty="0" err="1">
                  <a:solidFill>
                    <a:schemeClr val="bg1"/>
                  </a:solidFill>
                  <a:ea typeface="Roboto Condensed" panose="02000000000000000000" pitchFamily="2" charset="0"/>
                  <a:cs typeface="Lato Semibold" panose="020F0502020204030203" pitchFamily="34" charset="0"/>
                </a:rPr>
                <a:t>en</a:t>
              </a:r>
              <a:r>
                <a:rPr lang="en-US" sz="6600" b="1" dirty="0">
                  <a:solidFill>
                    <a:schemeClr val="bg1"/>
                  </a:solidFill>
                  <a:ea typeface="Roboto Condensed" panose="02000000000000000000" pitchFamily="2" charset="0"/>
                  <a:cs typeface="Lato Semibold" panose="020F0502020204030203" pitchFamily="34" charset="0"/>
                </a:rPr>
                <a:t> </a:t>
              </a:r>
              <a:r>
                <a:rPr lang="en-US" sz="6600" b="1" dirty="0" err="1">
                  <a:solidFill>
                    <a:schemeClr val="bg1"/>
                  </a:solidFill>
                  <a:ea typeface="Roboto Condensed" panose="02000000000000000000" pitchFamily="2" charset="0"/>
                  <a:cs typeface="Lato Semibold" panose="020F0502020204030203" pitchFamily="34" charset="0"/>
                </a:rPr>
                <a:t>Riesgo</a:t>
              </a:r>
              <a:r>
                <a:rPr lang="en-US" sz="6600" b="1" dirty="0">
                  <a:solidFill>
                    <a:schemeClr val="bg1"/>
                  </a:solidFill>
                  <a:ea typeface="Roboto Condensed" panose="02000000000000000000" pitchFamily="2" charset="0"/>
                  <a:cs typeface="Lato Semibold" panose="020F0502020204030203" pitchFamily="34" charset="0"/>
                </a:rPr>
                <a:t>?</a:t>
              </a:r>
            </a:p>
          </p:txBody>
        </p:sp>
        <p:sp>
          <p:nvSpPr>
            <p:cNvPr id="14" name="TextBox 13"/>
            <p:cNvSpPr txBox="1"/>
            <p:nvPr/>
          </p:nvSpPr>
          <p:spPr>
            <a:xfrm>
              <a:off x="554423" y="2923462"/>
              <a:ext cx="5176679" cy="7201972"/>
            </a:xfrm>
            <a:prstGeom prst="rect">
              <a:avLst/>
            </a:prstGeom>
            <a:noFill/>
          </p:spPr>
          <p:txBody>
            <a:bodyPr wrap="square" rtlCol="0">
              <a:spAutoFit/>
            </a:bodyPr>
            <a:lstStyle/>
            <a:p>
              <a:pPr algn="ctr">
                <a:spcBef>
                  <a:spcPts val="600"/>
                </a:spcBef>
                <a:spcAft>
                  <a:spcPts val="600"/>
                </a:spcAft>
              </a:pPr>
              <a:r>
                <a:rPr lang="es-ES" sz="3600" dirty="0">
                  <a:solidFill>
                    <a:schemeClr val="bg2"/>
                  </a:solidFill>
                </a:rPr>
                <a:t>"No hay Yo en el Equipo".</a:t>
              </a:r>
            </a:p>
            <a:p>
              <a:pPr algn="ctr">
                <a:spcBef>
                  <a:spcPts val="600"/>
                </a:spcBef>
                <a:spcAft>
                  <a:spcPts val="600"/>
                </a:spcAft>
              </a:pPr>
              <a:r>
                <a:rPr lang="es-ES" sz="3600" dirty="0">
                  <a:solidFill>
                    <a:schemeClr val="bg2"/>
                  </a:solidFill>
                </a:rPr>
                <a:t>Los deportes nos han demostrado que a menudo el éxito lo generan los jugadores que trabajan juntos por un objetivo común.</a:t>
              </a:r>
            </a:p>
            <a:p>
              <a:pPr algn="ctr">
                <a:spcBef>
                  <a:spcPts val="600"/>
                </a:spcBef>
                <a:spcAft>
                  <a:spcPts val="600"/>
                </a:spcAft>
              </a:pPr>
              <a:endParaRPr lang="es-ES" sz="3600" dirty="0">
                <a:solidFill>
                  <a:schemeClr val="bg2"/>
                </a:solidFill>
              </a:endParaRPr>
            </a:p>
            <a:p>
              <a:pPr algn="ctr">
                <a:spcBef>
                  <a:spcPts val="600"/>
                </a:spcBef>
                <a:spcAft>
                  <a:spcPts val="600"/>
                </a:spcAft>
              </a:pPr>
              <a:r>
                <a:rPr lang="es-ES" sz="3600" dirty="0">
                  <a:solidFill>
                    <a:schemeClr val="bg2"/>
                  </a:solidFill>
                </a:rPr>
                <a:t>Los veteranos ayudan a los novatos a aprender tanto en los deportes como en el trabajo y los novatos lo estarán observando, ¿qué lecciones están aprendiendo?</a:t>
              </a:r>
              <a:endParaRPr lang="en-US" sz="3600" dirty="0">
                <a:solidFill>
                  <a:schemeClr val="bg2"/>
                </a:solidFill>
              </a:endParaRPr>
            </a:p>
          </p:txBody>
        </p:sp>
      </p:grpSp>
      <p:pic>
        <p:nvPicPr>
          <p:cNvPr id="2" name="slide 3">
            <a:hlinkClick r:id="" action="ppaction://media"/>
            <a:extLst>
              <a:ext uri="{FF2B5EF4-FFF2-40B4-BE49-F238E27FC236}">
                <a16:creationId xmlns:a16="http://schemas.microsoft.com/office/drawing/2014/main" id="{5774DA40-6E76-487F-91D4-AB5AD57890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280313" y="1176338"/>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A67A86E0-38D9-41D4-9010-CFD6F47005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280313" y="5074377"/>
            <a:ext cx="609600" cy="609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05" fill="hold"/>
                                        <p:tgtEl>
                                          <p:spTgt spid="2"/>
                                        </p:tgtEl>
                                      </p:cBhvr>
                                    </p:cmd>
                                  </p:childTnLst>
                                </p:cTn>
                              </p:par>
                            </p:childTnLst>
                          </p:cTn>
                        </p:par>
                        <p:par>
                          <p:cTn id="7" fill="hold">
                            <p:stCondLst>
                              <p:cond delay="32705"/>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6438900" cy="715581"/>
          </a:xfrm>
        </p:spPr>
        <p:txBody>
          <a:bodyPr/>
          <a:lstStyle/>
          <a:p>
            <a:r>
              <a:rPr lang="en-US" dirty="0"/>
              <a:t>¿</a:t>
            </a:r>
            <a:r>
              <a:rPr lang="en-US" dirty="0" err="1"/>
              <a:t>Cuál</a:t>
            </a:r>
            <a:r>
              <a:rPr lang="en-US" dirty="0"/>
              <a:t> es el </a:t>
            </a:r>
            <a:r>
              <a:rPr lang="en-US" dirty="0" err="1"/>
              <a:t>peligro</a:t>
            </a:r>
            <a:r>
              <a:rPr lang="en-US" dirty="0"/>
              <a:t>?</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09180" y="2568670"/>
            <a:ext cx="8213639" cy="5324535"/>
          </a:xfrm>
          <a:prstGeom prst="rect">
            <a:avLst/>
          </a:prstGeom>
        </p:spPr>
        <p:txBody>
          <a:bodyPr wrap="square">
            <a:spAutoFit/>
          </a:bodyPr>
          <a:lstStyle/>
          <a:p>
            <a:pPr>
              <a:spcBef>
                <a:spcPts val="600"/>
              </a:spcBef>
              <a:spcAft>
                <a:spcPts val="600"/>
              </a:spcAft>
            </a:pPr>
            <a:r>
              <a:rPr lang="es-ES" sz="3200" dirty="0">
                <a:solidFill>
                  <a:schemeClr val="bg2"/>
                </a:solidFill>
              </a:rPr>
              <a:t>El lugar de trabajo puede ser aterrador y lleno de peligros desconocidos para nuestros trabajadores novatos: equipos extraños, productos químicos desconocidos y tareas complicadas.</a:t>
            </a:r>
          </a:p>
          <a:p>
            <a:pPr>
              <a:spcBef>
                <a:spcPts val="600"/>
              </a:spcBef>
              <a:spcAft>
                <a:spcPts val="600"/>
              </a:spcAft>
            </a:pPr>
            <a:endParaRPr lang="es-ES" sz="3200" dirty="0">
              <a:solidFill>
                <a:schemeClr val="bg2"/>
              </a:solidFill>
            </a:endParaRPr>
          </a:p>
          <a:p>
            <a:pPr>
              <a:spcBef>
                <a:spcPts val="600"/>
              </a:spcBef>
              <a:spcAft>
                <a:spcPts val="600"/>
              </a:spcAft>
            </a:pPr>
            <a:r>
              <a:rPr lang="es-ES" sz="3200" dirty="0">
                <a:solidFill>
                  <a:schemeClr val="bg2"/>
                </a:solidFill>
              </a:rPr>
              <a:t>Es probable que intenten hacer todo lo posible sin pedir ayuda; esto puede conducir a errores, comportamientos riesgosos y lesiones.</a:t>
            </a:r>
            <a:endParaRPr lang="en-US" sz="3200" dirty="0">
              <a:solidFill>
                <a:schemeClr val="bg2"/>
              </a:solidFill>
            </a:endParaRP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rotWithShape="1">
          <a:blip r:embed="rId7" cstate="screen">
            <a:extLst>
              <a:ext uri="{28A0092B-C50C-407E-A947-70E740481C1C}">
                <a14:useLocalDpi xmlns:a14="http://schemas.microsoft.com/office/drawing/2010/main"/>
              </a:ext>
            </a:extLst>
          </a:blip>
          <a:srcRect/>
          <a:stretch/>
        </p:blipFill>
        <p:spPr>
          <a:xfrm>
            <a:off x="1" y="2400300"/>
            <a:ext cx="9144000" cy="5486400"/>
          </a:xfrm>
        </p:spPr>
      </p:pic>
      <p:pic>
        <p:nvPicPr>
          <p:cNvPr id="2" name="slide 4">
            <a:hlinkClick r:id="" action="ppaction://media"/>
            <a:extLst>
              <a:ext uri="{FF2B5EF4-FFF2-40B4-BE49-F238E27FC236}">
                <a16:creationId xmlns:a16="http://schemas.microsoft.com/office/drawing/2014/main" id="{B9016316-E420-41C3-9EDE-FFB947F764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70850" y="1992313"/>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C331E35C-B5FF-409C-AC93-51807ECE243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770850" y="5676900"/>
            <a:ext cx="609600" cy="609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504" fill="hold"/>
                                        <p:tgtEl>
                                          <p:spTgt spid="2"/>
                                        </p:tgtEl>
                                      </p:cBhvr>
                                    </p:cmd>
                                  </p:childTnLst>
                                </p:cTn>
                              </p:par>
                            </p:childTnLst>
                          </p:cTn>
                        </p:par>
                        <p:par>
                          <p:cTn id="7" fill="hold">
                            <p:stCondLst>
                              <p:cond delay="134504"/>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7124700" cy="715581"/>
          </a:xfrm>
        </p:spPr>
        <p:txBody>
          <a:bodyPr/>
          <a:lstStyle/>
          <a:p>
            <a:r>
              <a:rPr lang="en-US" dirty="0"/>
              <a:t>Como </a:t>
            </a:r>
            <a:r>
              <a:rPr lang="en-US" dirty="0" err="1"/>
              <a:t>Protegerse</a:t>
            </a:r>
            <a:endParaRPr lang="uk-UA" dirty="0">
              <a:solidFill>
                <a:schemeClr val="accent1"/>
              </a:solidFill>
            </a:endParaRPr>
          </a:p>
        </p:txBody>
      </p:sp>
      <p:grpSp>
        <p:nvGrpSpPr>
          <p:cNvPr id="3" name="Group 2"/>
          <p:cNvGrpSpPr/>
          <p:nvPr/>
        </p:nvGrpSpPr>
        <p:grpSpPr>
          <a:xfrm>
            <a:off x="0" y="2552700"/>
            <a:ext cx="9144000" cy="5546000"/>
            <a:chOff x="10535474" y="2060087"/>
            <a:chExt cx="9144000" cy="55460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895366" y="2434350"/>
              <a:ext cx="8424216" cy="5171737"/>
            </a:xfrm>
            <a:prstGeom prst="rect">
              <a:avLst/>
            </a:prstGeom>
            <a:noFill/>
          </p:spPr>
          <p:txBody>
            <a:bodyPr wrap="square" rtlCol="0">
              <a:spAutoFit/>
            </a:bodyPr>
            <a:lstStyle/>
            <a:p>
              <a:pPr marL="571500" lvl="0" indent="-571500">
                <a:lnSpc>
                  <a:spcPct val="150000"/>
                </a:lnSpc>
                <a:buFont typeface="+mj-lt"/>
                <a:buAutoNum type="arabicPeriod"/>
              </a:pPr>
              <a:r>
                <a:rPr lang="es-ES" sz="3200" dirty="0">
                  <a:solidFill>
                    <a:schemeClr val="bg2"/>
                  </a:solidFill>
                </a:rPr>
                <a:t>Pon un buen ejemplo.</a:t>
              </a:r>
            </a:p>
            <a:p>
              <a:pPr marL="571500" lvl="0" indent="-571500">
                <a:lnSpc>
                  <a:spcPct val="150000"/>
                </a:lnSpc>
                <a:buFont typeface="+mj-lt"/>
                <a:buAutoNum type="arabicPeriod"/>
              </a:pPr>
              <a:r>
                <a:rPr lang="es-ES" sz="3200" dirty="0">
                  <a:solidFill>
                    <a:schemeClr val="bg2"/>
                  </a:solidFill>
                </a:rPr>
                <a:t>Muéstreles dónde obtener materiales e instrucciones.</a:t>
              </a:r>
            </a:p>
            <a:p>
              <a:pPr marL="571500" lvl="0" indent="-571500">
                <a:lnSpc>
                  <a:spcPct val="150000"/>
                </a:lnSpc>
                <a:buFont typeface="+mj-lt"/>
                <a:buAutoNum type="arabicPeriod"/>
              </a:pPr>
              <a:r>
                <a:rPr lang="es-ES" sz="3200" dirty="0">
                  <a:solidFill>
                    <a:schemeClr val="bg2"/>
                  </a:solidFill>
                </a:rPr>
                <a:t>Ayudar en la elección de EPP y ajustarlo.</a:t>
              </a:r>
            </a:p>
            <a:p>
              <a:pPr marL="571500" lvl="0" indent="-571500">
                <a:lnSpc>
                  <a:spcPct val="150000"/>
                </a:lnSpc>
                <a:buFont typeface="+mj-lt"/>
                <a:buAutoNum type="arabicPeriod"/>
              </a:pPr>
              <a:r>
                <a:rPr lang="es-ES" sz="3200" dirty="0">
                  <a:solidFill>
                    <a:schemeClr val="bg2"/>
                  </a:solidFill>
                </a:rPr>
                <a:t>Recuérdeles dónde están el lavado de ojos de emergencia y la ducha de seguridad.</a:t>
              </a:r>
              <a:endParaRPr lang="en-US" sz="3200" dirty="0">
                <a:solidFill>
                  <a:schemeClr val="bg2"/>
                </a:solidFill>
              </a:endParaRP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44000" y="2552699"/>
            <a:ext cx="9103110" cy="5486401"/>
          </a:xfrm>
          <a:prstGeom prst="rect">
            <a:avLst/>
          </a:prstGeom>
        </p:spPr>
      </p:pic>
      <p:pic>
        <p:nvPicPr>
          <p:cNvPr id="2" name="slide 5">
            <a:hlinkClick r:id="" action="ppaction://media"/>
            <a:extLst>
              <a:ext uri="{FF2B5EF4-FFF2-40B4-BE49-F238E27FC236}">
                <a16:creationId xmlns:a16="http://schemas.microsoft.com/office/drawing/2014/main" id="{0D7E9DE3-4FFF-4401-BB35-6A3FF09DAE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945600" y="2247899"/>
            <a:ext cx="609600" cy="609600"/>
          </a:xfrm>
          <a:prstGeom prst="rect">
            <a:avLst/>
          </a:prstGeom>
        </p:spPr>
      </p:pic>
      <p:pic>
        <p:nvPicPr>
          <p:cNvPr id="6" name="Light Notification3 DING">
            <a:hlinkClick r:id="" action="ppaction://media"/>
            <a:extLst>
              <a:ext uri="{FF2B5EF4-FFF2-40B4-BE49-F238E27FC236}">
                <a16:creationId xmlns:a16="http://schemas.microsoft.com/office/drawing/2014/main" id="{F50D82BB-7322-46BA-B9A6-03DDC4B7A0B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945600" y="6754588"/>
            <a:ext cx="609600" cy="6096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06" fill="hold"/>
                                        <p:tgtEl>
                                          <p:spTgt spid="2"/>
                                        </p:tgtEl>
                                      </p:cBhvr>
                                    </p:cmd>
                                  </p:childTnLst>
                                </p:cTn>
                              </p:par>
                            </p:childTnLst>
                          </p:cTn>
                        </p:par>
                        <p:par>
                          <p:cTn id="7" fill="hold">
                            <p:stCondLst>
                              <p:cond delay="40306"/>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15581"/>
          </a:xfrm>
        </p:spPr>
        <p:txBody>
          <a:bodyPr/>
          <a:lstStyle/>
          <a:p>
            <a:r>
              <a:rPr lang="en-US" dirty="0"/>
              <a:t>Como </a:t>
            </a:r>
            <a:r>
              <a:rPr lang="en-US" dirty="0" err="1"/>
              <a:t>Protegerse</a:t>
            </a:r>
            <a:endParaRPr lang="uk-UA" dirty="0"/>
          </a:p>
        </p:txBody>
      </p:sp>
      <p:sp>
        <p:nvSpPr>
          <p:cNvPr id="10" name="Rectangle 9"/>
          <p:cNvSpPr/>
          <p:nvPr/>
        </p:nvSpPr>
        <p:spPr>
          <a:xfrm>
            <a:off x="7467600" y="2400300"/>
            <a:ext cx="10820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rotWithShape="1">
          <a:blip r:embed="rId7" cstate="screen">
            <a:extLst>
              <a:ext uri="{28A0092B-C50C-407E-A947-70E740481C1C}">
                <a14:useLocalDpi xmlns:a14="http://schemas.microsoft.com/office/drawing/2010/main"/>
              </a:ext>
            </a:extLst>
          </a:blip>
          <a:srcRect/>
          <a:stretch/>
        </p:blipFill>
        <p:spPr>
          <a:xfrm>
            <a:off x="19050" y="2400300"/>
            <a:ext cx="7492092"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7984671" y="2557631"/>
            <a:ext cx="9829800" cy="5171737"/>
          </a:xfrm>
          <a:prstGeom prst="rect">
            <a:avLst/>
          </a:prstGeom>
          <a:noFill/>
        </p:spPr>
        <p:txBody>
          <a:bodyPr wrap="square" rtlCol="0">
            <a:spAutoFit/>
          </a:bodyPr>
          <a:lstStyle/>
          <a:p>
            <a:pPr marL="514350" lvl="0" indent="-514350">
              <a:lnSpc>
                <a:spcPct val="150000"/>
              </a:lnSpc>
              <a:buFont typeface="+mj-lt"/>
              <a:buAutoNum type="arabicPeriod" startAt="5"/>
            </a:pPr>
            <a:r>
              <a:rPr lang="es-ES" sz="3200" dirty="0">
                <a:solidFill>
                  <a:schemeClr val="bg2"/>
                </a:solidFill>
              </a:rPr>
              <a:t>Ayúdelos a encontrar y leer Hojas de Datos de Seguridad.</a:t>
            </a:r>
          </a:p>
          <a:p>
            <a:pPr marL="514350" lvl="0" indent="-514350">
              <a:lnSpc>
                <a:spcPct val="150000"/>
              </a:lnSpc>
              <a:buFont typeface="+mj-lt"/>
              <a:buAutoNum type="arabicPeriod" startAt="5"/>
            </a:pPr>
            <a:r>
              <a:rPr lang="es-ES" sz="3200" dirty="0">
                <a:solidFill>
                  <a:schemeClr val="bg2"/>
                </a:solidFill>
              </a:rPr>
              <a:t>Señale la ubicación del equipo de emergencia y los suministros de primeros auxilios.</a:t>
            </a:r>
          </a:p>
          <a:p>
            <a:pPr marL="514350" lvl="0" indent="-514350">
              <a:lnSpc>
                <a:spcPct val="150000"/>
              </a:lnSpc>
              <a:buFont typeface="+mj-lt"/>
              <a:buAutoNum type="arabicPeriod" startAt="5"/>
            </a:pPr>
            <a:r>
              <a:rPr lang="es-ES" sz="3200" dirty="0">
                <a:solidFill>
                  <a:schemeClr val="bg2"/>
                </a:solidFill>
              </a:rPr>
              <a:t>Si ve a un trabajador novato lastimado, o si le informan acerca de una falla o lesión cercana, aliéntelos a denunciarlo.</a:t>
            </a:r>
            <a:endParaRPr lang="en-US" sz="3200" dirty="0">
              <a:solidFill>
                <a:schemeClr val="bg2"/>
              </a:solidFill>
            </a:endParaRPr>
          </a:p>
        </p:txBody>
      </p:sp>
      <p:pic>
        <p:nvPicPr>
          <p:cNvPr id="2" name="slide 6">
            <a:hlinkClick r:id="" action="ppaction://media"/>
            <a:extLst>
              <a:ext uri="{FF2B5EF4-FFF2-40B4-BE49-F238E27FC236}">
                <a16:creationId xmlns:a16="http://schemas.microsoft.com/office/drawing/2014/main" id="{0FA9D8A2-9F02-40BC-A8CD-810BE46165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162963" y="2286000"/>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04AF5064-1E20-4C0F-ACA2-312270B6AB6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78649" y="6683830"/>
            <a:ext cx="609600" cy="609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2" fill="hold"/>
                                        <p:tgtEl>
                                          <p:spTgt spid="2"/>
                                        </p:tgtEl>
                                      </p:cBhvr>
                                    </p:cmd>
                                  </p:childTnLst>
                                </p:cTn>
                              </p:par>
                            </p:childTnLst>
                          </p:cTn>
                        </p:par>
                        <p:par>
                          <p:cTn id="7" fill="hold">
                            <p:stCondLst>
                              <p:cond delay="39862"/>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Como </a:t>
            </a:r>
            <a:r>
              <a:rPr lang="en-US" dirty="0" err="1"/>
              <a:t>Protegerse</a:t>
            </a:r>
            <a:endParaRPr lang="en-US" dirty="0"/>
          </a:p>
        </p:txBody>
      </p:sp>
      <p:pic>
        <p:nvPicPr>
          <p:cNvPr id="5" name="Picture Placeholder 4">
            <a:extLst>
              <a:ext uri="{FF2B5EF4-FFF2-40B4-BE49-F238E27FC236}">
                <a16:creationId xmlns:a16="http://schemas.microsoft.com/office/drawing/2014/main" id="{17F8332A-CCEF-4DD5-996E-47AA0B8AF3BE}"/>
              </a:ext>
            </a:extLst>
          </p:cNvPr>
          <p:cNvPicPr>
            <a:picLocks noGrp="1" noChangeAspect="1"/>
          </p:cNvPicPr>
          <p:nvPr>
            <p:ph type="pic" sz="quarter" idx="11"/>
          </p:nvPr>
        </p:nvPicPr>
        <p:blipFill>
          <a:blip r:embed="rId7" cstate="screen">
            <a:extLst>
              <a:ext uri="{28A0092B-C50C-407E-A947-70E740481C1C}">
                <a14:useLocalDpi xmlns:a14="http://schemas.microsoft.com/office/drawing/2010/main"/>
              </a:ext>
            </a:extLst>
          </a:blip>
          <a:stretch>
            <a:fillRect/>
          </a:stretch>
        </p:blipFill>
        <p:spPr>
          <a:xfrm>
            <a:off x="9601200" y="2362200"/>
            <a:ext cx="8686800" cy="5486400"/>
          </a:xfrm>
        </p:spPr>
      </p:pic>
      <p:sp>
        <p:nvSpPr>
          <p:cNvPr id="7" name="TextBox 6">
            <a:extLst>
              <a:ext uri="{FF2B5EF4-FFF2-40B4-BE49-F238E27FC236}">
                <a16:creationId xmlns:a16="http://schemas.microsoft.com/office/drawing/2014/main" id="{B0369C6B-D18C-4CCF-81D5-91F16F2021B5}"/>
              </a:ext>
            </a:extLst>
          </p:cNvPr>
          <p:cNvSpPr txBox="1"/>
          <p:nvPr/>
        </p:nvSpPr>
        <p:spPr>
          <a:xfrm>
            <a:off x="568842" y="2519531"/>
            <a:ext cx="8463516" cy="5171737"/>
          </a:xfrm>
          <a:prstGeom prst="rect">
            <a:avLst/>
          </a:prstGeom>
          <a:noFill/>
        </p:spPr>
        <p:txBody>
          <a:bodyPr wrap="square" rtlCol="0">
            <a:spAutoFit/>
          </a:bodyPr>
          <a:lstStyle/>
          <a:p>
            <a:pPr marL="514350" lvl="0" indent="-514350">
              <a:lnSpc>
                <a:spcPct val="150000"/>
              </a:lnSpc>
              <a:buFont typeface="+mj-lt"/>
              <a:buAutoNum type="arabicPeriod" startAt="8"/>
            </a:pPr>
            <a:r>
              <a:rPr lang="es-ES" sz="3200" dirty="0">
                <a:solidFill>
                  <a:schemeClr val="bg2"/>
                </a:solidFill>
              </a:rPr>
              <a:t>Predique con el ejemplo y demuéstreles la importancia de dejar las protecciones de la máquina en su lugar.</a:t>
            </a:r>
          </a:p>
          <a:p>
            <a:pPr marL="514350" lvl="0" indent="-514350">
              <a:lnSpc>
                <a:spcPct val="150000"/>
              </a:lnSpc>
              <a:buFont typeface="+mj-lt"/>
              <a:buAutoNum type="arabicPeriod" startAt="8"/>
            </a:pPr>
            <a:r>
              <a:rPr lang="es-ES" sz="3200" dirty="0">
                <a:solidFill>
                  <a:schemeClr val="bg2"/>
                </a:solidFill>
              </a:rPr>
              <a:t>Finalmente, si ve a un nuevo trabajador cometiendo un "error de novato" o cualquier trabajador que hace algo inseguro, exprese su opinión.</a:t>
            </a:r>
            <a:endParaRPr lang="en-US" sz="3200" dirty="0">
              <a:solidFill>
                <a:schemeClr val="bg2"/>
              </a:solidFill>
            </a:endParaRPr>
          </a:p>
        </p:txBody>
      </p:sp>
      <p:pic>
        <p:nvPicPr>
          <p:cNvPr id="2" name="slide 7">
            <a:hlinkClick r:id="" action="ppaction://media"/>
            <a:extLst>
              <a:ext uri="{FF2B5EF4-FFF2-40B4-BE49-F238E27FC236}">
                <a16:creationId xmlns:a16="http://schemas.microsoft.com/office/drawing/2014/main" id="{1817B71C-7FE6-458B-B2E2-D82D7E1DA0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58225" y="2841625"/>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9BEED3B1-601C-40D7-9078-E1FD02B3392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358225" y="6835776"/>
            <a:ext cx="609600" cy="609600"/>
          </a:xfrm>
          <a:prstGeom prst="rect">
            <a:avLst/>
          </a:prstGeom>
        </p:spPr>
      </p:pic>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95" fill="hold"/>
                                        <p:tgtEl>
                                          <p:spTgt spid="2"/>
                                        </p:tgtEl>
                                      </p:cBhvr>
                                    </p:cmd>
                                  </p:childTnLst>
                                </p:cTn>
                              </p:par>
                            </p:childTnLst>
                          </p:cTn>
                        </p:par>
                        <p:par>
                          <p:cTn id="7" fill="hold">
                            <p:stCondLst>
                              <p:cond delay="21995"/>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7" cstate="screen">
            <a:extLst>
              <a:ext uri="{28A0092B-C50C-407E-A947-70E740481C1C}">
                <a14:useLocalDpi xmlns:a14="http://schemas.microsoft.com/office/drawing/2010/main"/>
              </a:ext>
            </a:extLst>
          </a:blip>
          <a:stretch>
            <a:fillRect/>
          </a:stretch>
        </p:blipFill>
        <p:spPr>
          <a:xfrm>
            <a:off x="0" y="0"/>
            <a:ext cx="18288000" cy="10287000"/>
          </a:xfrm>
        </p:spPr>
      </p:pic>
      <p:grpSp>
        <p:nvGrpSpPr>
          <p:cNvPr id="21" name="Group 20"/>
          <p:cNvGrpSpPr/>
          <p:nvPr/>
        </p:nvGrpSpPr>
        <p:grpSpPr>
          <a:xfrm>
            <a:off x="0" y="-56382"/>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7" name="TextBox 6"/>
            <p:cNvSpPr txBox="1"/>
            <p:nvPr/>
          </p:nvSpPr>
          <p:spPr>
            <a:xfrm>
              <a:off x="311723" y="1210239"/>
              <a:ext cx="4561114" cy="1107996"/>
            </a:xfrm>
            <a:prstGeom prst="rect">
              <a:avLst/>
            </a:prstGeom>
            <a:noFill/>
          </p:spPr>
          <p:txBody>
            <a:bodyPr wrap="square" rtlCol="0">
              <a:spAutoFit/>
            </a:bodyPr>
            <a:lstStyle/>
            <a:p>
              <a:pPr algn="ctr"/>
              <a:r>
                <a:rPr lang="en-US" sz="6600" b="1">
                  <a:solidFill>
                    <a:schemeClr val="bg1"/>
                  </a:solidFill>
                  <a:ea typeface="Lato Semibold" panose="020F0502020204030203" pitchFamily="34" charset="0"/>
                  <a:cs typeface="Lato Semibold" panose="020F0502020204030203" pitchFamily="34" charset="0"/>
                </a:rPr>
                <a:t>Conclusión</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592357"/>
              <a:ext cx="6004997" cy="5879282"/>
            </a:xfrm>
            <a:prstGeom prst="rect">
              <a:avLst/>
            </a:prstGeom>
            <a:noFill/>
          </p:spPr>
          <p:txBody>
            <a:bodyPr wrap="square" rtlCol="0">
              <a:spAutoFit/>
            </a:bodyPr>
            <a:lstStyle/>
            <a:p>
              <a:pPr algn="ctr"/>
              <a:r>
                <a:rPr lang="es-ES" sz="4800" b="1" dirty="0">
                  <a:solidFill>
                    <a:schemeClr val="bg2"/>
                  </a:solidFill>
                </a:rPr>
                <a:t>Un consejo para un nuevo compañero de trabajo no es un reemplazo de la orientación, capacitación y supervisión de seguridad adecuada. Sin embargo, puede ayudar a asegurarse de que él o ella recoja la información necesaria para trabajar de manera segura, porque trabajar juntos de manera segura es un esfuerzo de equipo.</a:t>
              </a:r>
              <a:endParaRPr lang="en-US" sz="4800" b="1" dirty="0">
                <a:solidFill>
                  <a:schemeClr val="bg2"/>
                </a:solidFill>
              </a:endParaRPr>
            </a:p>
          </p:txBody>
        </p:sp>
      </p:grpSp>
      <p:pic>
        <p:nvPicPr>
          <p:cNvPr id="2" name="slide 8">
            <a:hlinkClick r:id="" action="ppaction://media"/>
            <a:extLst>
              <a:ext uri="{FF2B5EF4-FFF2-40B4-BE49-F238E27FC236}">
                <a16:creationId xmlns:a16="http://schemas.microsoft.com/office/drawing/2014/main" id="{2EFC1DBF-AEC8-4740-8AFC-ECDD55F436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867688" y="2646363"/>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C6503F4B-6D5E-460A-A951-A0EA23E6EDF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867688" y="7429500"/>
            <a:ext cx="609600" cy="609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78" fill="hold"/>
                                        <p:tgtEl>
                                          <p:spTgt spid="2"/>
                                        </p:tgtEl>
                                      </p:cBhvr>
                                    </p:cmd>
                                  </p:childTnLst>
                                </p:cTn>
                              </p:par>
                            </p:childTnLst>
                          </p:cTn>
                        </p:par>
                        <p:par>
                          <p:cTn id="7" fill="hold">
                            <p:stCondLst>
                              <p:cond delay="22778"/>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7945</TotalTime>
  <Words>903</Words>
  <Application>Microsoft Office PowerPoint</Application>
  <PresentationFormat>Personalizado</PresentationFormat>
  <Paragraphs>54</Paragraphs>
  <Slides>8</Slides>
  <Notes>8</Notes>
  <HiddenSlides>0</HiddenSlides>
  <MMClips>14</MMClips>
  <ScaleCrop>false</ScaleCrop>
  <HeadingPairs>
    <vt:vector size="6" baseType="variant">
      <vt:variant>
        <vt:lpstr>Fuentes usadas</vt:lpstr>
      </vt:variant>
      <vt:variant>
        <vt:i4>4</vt:i4>
      </vt:variant>
      <vt:variant>
        <vt:lpstr>Tema</vt:lpstr>
      </vt:variant>
      <vt:variant>
        <vt:i4>4</vt:i4>
      </vt:variant>
      <vt:variant>
        <vt:lpstr>Títulos de diapositiva</vt:lpstr>
      </vt:variant>
      <vt:variant>
        <vt:i4>8</vt:i4>
      </vt:variant>
    </vt:vector>
  </HeadingPairs>
  <TitlesOfParts>
    <vt:vector size="16" baseType="lpstr">
      <vt:lpstr>Arial</vt:lpstr>
      <vt:lpstr>Calibri</vt:lpstr>
      <vt:lpstr>Roboto</vt:lpstr>
      <vt:lpstr>Wingdings</vt:lpstr>
      <vt:lpstr>GENARAL LAYOUTS</vt:lpstr>
      <vt:lpstr>TEAM SLIDES</vt:lpstr>
      <vt:lpstr>SLIDES WITH IMAGES</vt:lpstr>
      <vt:lpstr>PORTFOLIO</vt:lpstr>
      <vt:lpstr>Presentación de PowerPoint</vt:lpstr>
      <vt:lpstr>Cuidado con los Nuevos Trabajadores</vt:lpstr>
      <vt:lpstr>Presentación de PowerPoint</vt:lpstr>
      <vt:lpstr>¿Cuál es el peligro?</vt:lpstr>
      <vt:lpstr>Como Protegerse</vt:lpstr>
      <vt:lpstr>Como Protegerse</vt:lpstr>
      <vt:lpstr>Presentación de PowerPoint</vt:lpstr>
      <vt:lpstr>Presentación de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Ana Boylan</cp:lastModifiedBy>
  <cp:revision>1008</cp:revision>
  <dcterms:created xsi:type="dcterms:W3CDTF">2015-01-20T11:47:48Z</dcterms:created>
  <dcterms:modified xsi:type="dcterms:W3CDTF">2020-04-19T19:36:09Z</dcterms:modified>
</cp:coreProperties>
</file>