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14" r:id="rId8"/>
    <p:sldId id="619" r:id="rId9"/>
    <p:sldId id="616" r:id="rId10"/>
    <p:sldId id="618"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35" autoAdjust="0"/>
    <p:restoredTop sz="41697" autoAdjust="0"/>
  </p:normalViewPr>
  <p:slideViewPr>
    <p:cSldViewPr>
      <p:cViewPr>
        <p:scale>
          <a:sx n="30" d="100"/>
          <a:sy n="30" d="100"/>
        </p:scale>
        <p:origin x="1506" y="684"/>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A3473FAB-1271-426A-873B-7C6AFA7880CC}"/>
    <pc:docChg chg="custSel modSld">
      <pc:chgData name="Edwin Landivar" userId="ae2ac59f40d9f62d" providerId="LiveId" clId="{A3473FAB-1271-426A-873B-7C6AFA7880CC}" dt="2020-04-22T17:53:36.306" v="38"/>
      <pc:docMkLst>
        <pc:docMk/>
      </pc:docMkLst>
      <pc:sldChg chg="addSp delSp modSp delAnim modAnim">
        <pc:chgData name="Edwin Landivar" userId="ae2ac59f40d9f62d" providerId="LiveId" clId="{A3473FAB-1271-426A-873B-7C6AFA7880CC}" dt="2020-04-22T17:52:01.824" v="13"/>
        <pc:sldMkLst>
          <pc:docMk/>
          <pc:sldMk cId="3378895467" sldId="606"/>
        </pc:sldMkLst>
        <pc:picChg chg="add mod">
          <ac:chgData name="Edwin Landivar" userId="ae2ac59f40d9f62d" providerId="LiveId" clId="{A3473FAB-1271-426A-873B-7C6AFA7880CC}" dt="2020-04-22T17:51:52.644" v="7"/>
          <ac:picMkLst>
            <pc:docMk/>
            <pc:sldMk cId="3378895467" sldId="606"/>
            <ac:picMk id="2" creationId="{13C21060-49AD-49C1-AC43-B335679A6619}"/>
          </ac:picMkLst>
        </pc:picChg>
        <pc:picChg chg="del">
          <ac:chgData name="Edwin Landivar" userId="ae2ac59f40d9f62d" providerId="LiveId" clId="{A3473FAB-1271-426A-873B-7C6AFA7880CC}" dt="2020-04-19T06:00:16.449" v="1" actId="478"/>
          <ac:picMkLst>
            <pc:docMk/>
            <pc:sldMk cId="3378895467" sldId="606"/>
            <ac:picMk id="2" creationId="{7814895C-9E8C-42D6-B882-E6BDE85DBC32}"/>
          </ac:picMkLst>
        </pc:picChg>
        <pc:picChg chg="add mod">
          <ac:chgData name="Edwin Landivar" userId="ae2ac59f40d9f62d" providerId="LiveId" clId="{A3473FAB-1271-426A-873B-7C6AFA7880CC}" dt="2020-04-22T17:51:58.827" v="11" actId="1076"/>
          <ac:picMkLst>
            <pc:docMk/>
            <pc:sldMk cId="3378895467" sldId="606"/>
            <ac:picMk id="4" creationId="{8D503A91-3F8A-40CA-A261-6065A1155189}"/>
          </ac:picMkLst>
        </pc:picChg>
      </pc:sldChg>
      <pc:sldChg chg="addSp delSp modSp delAnim modAnim">
        <pc:chgData name="Edwin Landivar" userId="ae2ac59f40d9f62d" providerId="LiveId" clId="{A3473FAB-1271-426A-873B-7C6AFA7880CC}" dt="2020-04-22T17:52:24.947" v="17"/>
        <pc:sldMkLst>
          <pc:docMk/>
          <pc:sldMk cId="837056114" sldId="613"/>
        </pc:sldMkLst>
        <pc:picChg chg="del">
          <ac:chgData name="Edwin Landivar" userId="ae2ac59f40d9f62d" providerId="LiveId" clId="{A3473FAB-1271-426A-873B-7C6AFA7880CC}" dt="2020-04-19T06:00:19.109" v="2" actId="478"/>
          <ac:picMkLst>
            <pc:docMk/>
            <pc:sldMk cId="837056114" sldId="613"/>
            <ac:picMk id="2" creationId="{47BD0DDD-ABD8-4CEE-B3C9-C5285385EF45}"/>
          </ac:picMkLst>
        </pc:picChg>
        <pc:picChg chg="add mod">
          <ac:chgData name="Edwin Landivar" userId="ae2ac59f40d9f62d" providerId="LiveId" clId="{A3473FAB-1271-426A-873B-7C6AFA7880CC}" dt="2020-04-22T17:52:19.289" v="14"/>
          <ac:picMkLst>
            <pc:docMk/>
            <pc:sldMk cId="837056114" sldId="613"/>
            <ac:picMk id="2" creationId="{AF24D63C-39DD-4B26-AC14-53ABEEF329BC}"/>
          </ac:picMkLst>
        </pc:picChg>
        <pc:picChg chg="add">
          <ac:chgData name="Edwin Landivar" userId="ae2ac59f40d9f62d" providerId="LiveId" clId="{A3473FAB-1271-426A-873B-7C6AFA7880CC}" dt="2020-04-22T17:52:24.947" v="17"/>
          <ac:picMkLst>
            <pc:docMk/>
            <pc:sldMk cId="837056114" sldId="613"/>
            <ac:picMk id="8" creationId="{0A5B21AF-22C3-45E8-81FF-8962BF0E3A60}"/>
          </ac:picMkLst>
        </pc:picChg>
      </pc:sldChg>
      <pc:sldChg chg="addSp delSp modSp delAnim modAnim">
        <pc:chgData name="Edwin Landivar" userId="ae2ac59f40d9f62d" providerId="LiveId" clId="{A3473FAB-1271-426A-873B-7C6AFA7880CC}" dt="2020-04-22T17:52:38.138" v="22"/>
        <pc:sldMkLst>
          <pc:docMk/>
          <pc:sldMk cId="1479977622" sldId="614"/>
        </pc:sldMkLst>
        <pc:picChg chg="add mod">
          <ac:chgData name="Edwin Landivar" userId="ae2ac59f40d9f62d" providerId="LiveId" clId="{A3473FAB-1271-426A-873B-7C6AFA7880CC}" dt="2020-04-22T17:52:31.317" v="18"/>
          <ac:picMkLst>
            <pc:docMk/>
            <pc:sldMk cId="1479977622" sldId="614"/>
            <ac:picMk id="2" creationId="{4F0A852C-7934-4EC2-81D6-868A185AC56B}"/>
          </ac:picMkLst>
        </pc:picChg>
        <pc:picChg chg="del">
          <ac:chgData name="Edwin Landivar" userId="ae2ac59f40d9f62d" providerId="LiveId" clId="{A3473FAB-1271-426A-873B-7C6AFA7880CC}" dt="2020-04-19T06:00:21.485" v="3" actId="478"/>
          <ac:picMkLst>
            <pc:docMk/>
            <pc:sldMk cId="1479977622" sldId="614"/>
            <ac:picMk id="2" creationId="{B5DCF9EA-7CCC-40DD-A11C-5FA2F60FE1DA}"/>
          </ac:picMkLst>
        </pc:picChg>
        <pc:picChg chg="add">
          <ac:chgData name="Edwin Landivar" userId="ae2ac59f40d9f62d" providerId="LiveId" clId="{A3473FAB-1271-426A-873B-7C6AFA7880CC}" dt="2020-04-22T17:52:38.138" v="22"/>
          <ac:picMkLst>
            <pc:docMk/>
            <pc:sldMk cId="1479977622" sldId="614"/>
            <ac:picMk id="7" creationId="{E6387A19-72B3-483E-B2D7-61DDB6E37BBE}"/>
          </ac:picMkLst>
        </pc:picChg>
      </pc:sldChg>
      <pc:sldChg chg="addSp delSp modSp delAnim modAnim">
        <pc:chgData name="Edwin Landivar" userId="ae2ac59f40d9f62d" providerId="LiveId" clId="{A3473FAB-1271-426A-873B-7C6AFA7880CC}" dt="2020-04-22T17:53:15.090" v="30"/>
        <pc:sldMkLst>
          <pc:docMk/>
          <pc:sldMk cId="668194125" sldId="616"/>
        </pc:sldMkLst>
        <pc:picChg chg="add mod">
          <ac:chgData name="Edwin Landivar" userId="ae2ac59f40d9f62d" providerId="LiveId" clId="{A3473FAB-1271-426A-873B-7C6AFA7880CC}" dt="2020-04-22T17:53:11.564" v="27"/>
          <ac:picMkLst>
            <pc:docMk/>
            <pc:sldMk cId="668194125" sldId="616"/>
            <ac:picMk id="2" creationId="{2C60F8BF-669A-44A5-9276-3C146DA81193}"/>
          </ac:picMkLst>
        </pc:picChg>
        <pc:picChg chg="del">
          <ac:chgData name="Edwin Landivar" userId="ae2ac59f40d9f62d" providerId="LiveId" clId="{A3473FAB-1271-426A-873B-7C6AFA7880CC}" dt="2020-04-19T06:00:27.353" v="4" actId="478"/>
          <ac:picMkLst>
            <pc:docMk/>
            <pc:sldMk cId="668194125" sldId="616"/>
            <ac:picMk id="2" creationId="{7DB7B453-60E3-4237-9A13-DBC87B4AB6FB}"/>
          </ac:picMkLst>
        </pc:picChg>
        <pc:picChg chg="add">
          <ac:chgData name="Edwin Landivar" userId="ae2ac59f40d9f62d" providerId="LiveId" clId="{A3473FAB-1271-426A-873B-7C6AFA7880CC}" dt="2020-04-22T17:53:15.090" v="30"/>
          <ac:picMkLst>
            <pc:docMk/>
            <pc:sldMk cId="668194125" sldId="616"/>
            <ac:picMk id="11" creationId="{F7504264-F35C-4C56-BE0E-7305C1C2A87D}"/>
          </ac:picMkLst>
        </pc:picChg>
      </pc:sldChg>
      <pc:sldChg chg="addSp delSp modSp delAnim modAnim">
        <pc:chgData name="Edwin Landivar" userId="ae2ac59f40d9f62d" providerId="LiveId" clId="{A3473FAB-1271-426A-873B-7C6AFA7880CC}" dt="2020-04-22T17:53:23.773" v="34"/>
        <pc:sldMkLst>
          <pc:docMk/>
          <pc:sldMk cId="1542355900" sldId="618"/>
        </pc:sldMkLst>
        <pc:picChg chg="add mod">
          <ac:chgData name="Edwin Landivar" userId="ae2ac59f40d9f62d" providerId="LiveId" clId="{A3473FAB-1271-426A-873B-7C6AFA7880CC}" dt="2020-04-22T17:53:19.954" v="31"/>
          <ac:picMkLst>
            <pc:docMk/>
            <pc:sldMk cId="1542355900" sldId="618"/>
            <ac:picMk id="2" creationId="{39EFC4AD-E82C-4F98-8530-61178D8BC1BE}"/>
          </ac:picMkLst>
        </pc:picChg>
        <pc:picChg chg="del">
          <ac:chgData name="Edwin Landivar" userId="ae2ac59f40d9f62d" providerId="LiveId" clId="{A3473FAB-1271-426A-873B-7C6AFA7880CC}" dt="2020-04-19T06:00:30.201" v="5" actId="478"/>
          <ac:picMkLst>
            <pc:docMk/>
            <pc:sldMk cId="1542355900" sldId="618"/>
            <ac:picMk id="2" creationId="{A146E947-401C-498B-BAEF-FA219EDF81E0}"/>
          </ac:picMkLst>
        </pc:picChg>
        <pc:picChg chg="add">
          <ac:chgData name="Edwin Landivar" userId="ae2ac59f40d9f62d" providerId="LiveId" clId="{A3473FAB-1271-426A-873B-7C6AFA7880CC}" dt="2020-04-22T17:53:23.773" v="34"/>
          <ac:picMkLst>
            <pc:docMk/>
            <pc:sldMk cId="1542355900" sldId="618"/>
            <ac:picMk id="9" creationId="{956270E3-E774-4D5A-BBEF-1F7FA9741C14}"/>
          </ac:picMkLst>
        </pc:picChg>
      </pc:sldChg>
      <pc:sldChg chg="addSp delSp modSp delAnim modAnim">
        <pc:chgData name="Edwin Landivar" userId="ae2ac59f40d9f62d" providerId="LiveId" clId="{A3473FAB-1271-426A-873B-7C6AFA7880CC}" dt="2020-04-22T17:52:58.902" v="26"/>
        <pc:sldMkLst>
          <pc:docMk/>
          <pc:sldMk cId="2599265895" sldId="619"/>
        </pc:sldMkLst>
        <pc:picChg chg="add mod">
          <ac:chgData name="Edwin Landivar" userId="ae2ac59f40d9f62d" providerId="LiveId" clId="{A3473FAB-1271-426A-873B-7C6AFA7880CC}" dt="2020-04-22T17:52:54.798" v="23"/>
          <ac:picMkLst>
            <pc:docMk/>
            <pc:sldMk cId="2599265895" sldId="619"/>
            <ac:picMk id="2" creationId="{A07AC563-64B2-455D-A1C5-87D776248F76}"/>
          </ac:picMkLst>
        </pc:picChg>
        <pc:picChg chg="del">
          <ac:chgData name="Edwin Landivar" userId="ae2ac59f40d9f62d" providerId="LiveId" clId="{A3473FAB-1271-426A-873B-7C6AFA7880CC}" dt="2020-04-19T06:00:11.931" v="0" actId="478"/>
          <ac:picMkLst>
            <pc:docMk/>
            <pc:sldMk cId="2599265895" sldId="619"/>
            <ac:picMk id="2" creationId="{CCEAD6C9-392F-45E1-A3B0-CCD4DC5DFF00}"/>
          </ac:picMkLst>
        </pc:picChg>
        <pc:picChg chg="add">
          <ac:chgData name="Edwin Landivar" userId="ae2ac59f40d9f62d" providerId="LiveId" clId="{A3473FAB-1271-426A-873B-7C6AFA7880CC}" dt="2020-04-22T17:52:58.902" v="26"/>
          <ac:picMkLst>
            <pc:docMk/>
            <pc:sldMk cId="2599265895" sldId="619"/>
            <ac:picMk id="9" creationId="{F882BCC5-9D6C-4760-BBA8-9977F2A9284D}"/>
          </ac:picMkLst>
        </pc:picChg>
      </pc:sldChg>
      <pc:sldChg chg="addSp delSp modSp delAnim modAnim">
        <pc:chgData name="Edwin Landivar" userId="ae2ac59f40d9f62d" providerId="LiveId" clId="{A3473FAB-1271-426A-873B-7C6AFA7880CC}" dt="2020-04-22T17:53:36.306" v="38"/>
        <pc:sldMkLst>
          <pc:docMk/>
          <pc:sldMk cId="3481045880" sldId="622"/>
        </pc:sldMkLst>
        <pc:picChg chg="add mod">
          <ac:chgData name="Edwin Landivar" userId="ae2ac59f40d9f62d" providerId="LiveId" clId="{A3473FAB-1271-426A-873B-7C6AFA7880CC}" dt="2020-04-22T17:53:31.899" v="35"/>
          <ac:picMkLst>
            <pc:docMk/>
            <pc:sldMk cId="3481045880" sldId="622"/>
            <ac:picMk id="2" creationId="{D355E66D-D517-4FF7-AB5C-CFB6A521250A}"/>
          </ac:picMkLst>
        </pc:picChg>
        <pc:picChg chg="del">
          <ac:chgData name="Edwin Landivar" userId="ae2ac59f40d9f62d" providerId="LiveId" clId="{A3473FAB-1271-426A-873B-7C6AFA7880CC}" dt="2020-04-19T06:00:33.771" v="6" actId="478"/>
          <ac:picMkLst>
            <pc:docMk/>
            <pc:sldMk cId="3481045880" sldId="622"/>
            <ac:picMk id="2" creationId="{EC443E5E-0A86-4FC1-8F56-82CBD9FED6DE}"/>
          </ac:picMkLst>
        </pc:picChg>
        <pc:picChg chg="add">
          <ac:chgData name="Edwin Landivar" userId="ae2ac59f40d9f62d" providerId="LiveId" clId="{A3473FAB-1271-426A-873B-7C6AFA7880CC}" dt="2020-04-22T17:53:36.306" v="38"/>
          <ac:picMkLst>
            <pc:docMk/>
            <pc:sldMk cId="3481045880" sldId="622"/>
            <ac:picMk id="9" creationId="{161D34E7-4288-43BE-9B56-17B9E6A198E7}"/>
          </ac:picMkLst>
        </pc:picChg>
      </pc:sldChg>
    </pc:docChg>
  </pc:docChgLst>
  <pc:docChgLst>
    <pc:chgData name="edwin landivar" userId="ae2ac59f40d9f62d" providerId="LiveId" clId="{56D0D5F2-6F36-4EF9-B08E-615638E6CE04}"/>
    <pc:docChg chg="custSel modSld">
      <pc:chgData name="edwin landivar" userId="ae2ac59f40d9f62d" providerId="LiveId" clId="{56D0D5F2-6F36-4EF9-B08E-615638E6CE04}" dt="2018-09-19T22:36:33.084" v="26" actId="313"/>
      <pc:docMkLst>
        <pc:docMk/>
      </pc:docMkLst>
      <pc:sldChg chg="modSp">
        <pc:chgData name="edwin landivar" userId="ae2ac59f40d9f62d" providerId="LiveId" clId="{56D0D5F2-6F36-4EF9-B08E-615638E6CE04}" dt="2018-09-19T22:34:15.167" v="4" actId="20577"/>
        <pc:sldMkLst>
          <pc:docMk/>
          <pc:sldMk cId="837056114" sldId="613"/>
        </pc:sldMkLst>
        <pc:spChg chg="mod">
          <ac:chgData name="edwin landivar" userId="ae2ac59f40d9f62d" providerId="LiveId" clId="{56D0D5F2-6F36-4EF9-B08E-615638E6CE04}" dt="2018-09-19T22:34:15.167" v="4" actId="20577"/>
          <ac:spMkLst>
            <pc:docMk/>
            <pc:sldMk cId="837056114" sldId="613"/>
            <ac:spMk id="14" creationId="{00000000-0000-0000-0000-000000000000}"/>
          </ac:spMkLst>
        </pc:spChg>
      </pc:sldChg>
      <pc:sldChg chg="modSp">
        <pc:chgData name="edwin landivar" userId="ae2ac59f40d9f62d" providerId="LiveId" clId="{56D0D5F2-6F36-4EF9-B08E-615638E6CE04}" dt="2018-09-19T22:35:02.010" v="5"/>
        <pc:sldMkLst>
          <pc:docMk/>
          <pc:sldMk cId="1479977622" sldId="614"/>
        </pc:sldMkLst>
        <pc:spChg chg="mod">
          <ac:chgData name="edwin landivar" userId="ae2ac59f40d9f62d" providerId="LiveId" clId="{56D0D5F2-6F36-4EF9-B08E-615638E6CE04}" dt="2018-09-19T22:35:02.010" v="5"/>
          <ac:spMkLst>
            <pc:docMk/>
            <pc:sldMk cId="1479977622" sldId="614"/>
            <ac:spMk id="11" creationId="{00000000-0000-0000-0000-000000000000}"/>
          </ac:spMkLst>
        </pc:spChg>
      </pc:sldChg>
      <pc:sldChg chg="modSp">
        <pc:chgData name="edwin landivar" userId="ae2ac59f40d9f62d" providerId="LiveId" clId="{56D0D5F2-6F36-4EF9-B08E-615638E6CE04}" dt="2018-09-19T22:35:02.010" v="5"/>
        <pc:sldMkLst>
          <pc:docMk/>
          <pc:sldMk cId="2599265895" sldId="619"/>
        </pc:sldMkLst>
        <pc:spChg chg="mod">
          <ac:chgData name="edwin landivar" userId="ae2ac59f40d9f62d" providerId="LiveId" clId="{56D0D5F2-6F36-4EF9-B08E-615638E6CE04}" dt="2018-09-19T22:35:02.010" v="5"/>
          <ac:spMkLst>
            <pc:docMk/>
            <pc:sldMk cId="2599265895" sldId="619"/>
            <ac:spMk id="27" creationId="{00000000-0000-0000-0000-000000000000}"/>
          </ac:spMkLst>
        </pc:spChg>
      </pc:sldChg>
      <pc:sldChg chg="modSp">
        <pc:chgData name="edwin landivar" userId="ae2ac59f40d9f62d" providerId="LiveId" clId="{56D0D5F2-6F36-4EF9-B08E-615638E6CE04}" dt="2018-09-19T22:36:33.084" v="26" actId="313"/>
        <pc:sldMkLst>
          <pc:docMk/>
          <pc:sldMk cId="3481045880" sldId="622"/>
        </pc:sldMkLst>
        <pc:spChg chg="mod">
          <ac:chgData name="edwin landivar" userId="ae2ac59f40d9f62d" providerId="LiveId" clId="{56D0D5F2-6F36-4EF9-B08E-615638E6CE04}" dt="2018-09-19T22:36:33.084" v="26" actId="313"/>
          <ac:spMkLst>
            <pc:docMk/>
            <pc:sldMk cId="3481045880" sldId="622"/>
            <ac:spMk id="7" creationId="{00000000-0000-0000-0000-000000000000}"/>
          </ac:spMkLst>
        </pc:spChg>
        <pc:spChg chg="mod">
          <ac:chgData name="edwin landivar" userId="ae2ac59f40d9f62d" providerId="LiveId" clId="{56D0D5F2-6F36-4EF9-B08E-615638E6CE04}" dt="2018-09-19T22:35:02.010" v="5"/>
          <ac:spMkLst>
            <pc:docMk/>
            <pc:sldMk cId="3481045880" sldId="622"/>
            <ac:spMk id="1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22.04.2020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‹Nº›</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Understanding Safety Data Sheets </a:t>
            </a:r>
            <a:r>
              <a:rPr lang="en-US" sz="1200" b="0" i="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pPr rtl="0" fontAlgn="base"/>
            <a:r>
              <a:rPr lang="en-US" sz="1200" b="0" i="0" kern="1200" dirty="0">
                <a:solidFill>
                  <a:schemeClr val="tx1"/>
                </a:solidFill>
                <a:effectLst/>
                <a:latin typeface="+mn-lt"/>
                <a:ea typeface="+mn-ea"/>
                <a:cs typeface="+mn-cs"/>
              </a:rPr>
              <a:t>Working with hazardous chemicals is a known cause of illness and injury to workers. A Safety Data Sheet (SDS) must be provided by the supplier for any substance classified as hazardous. An SDS contains a lot of vital, specific information on how to store, handle, and work with a substance.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The information is essential for all staff working with a hazardous chemical as it gives more detail than the chemical’s label.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The SDS for each chemical must be easily available to workers at all times and can either be a paper copy or electronic copy, provided staff can access it when needed, such as on their cell phone or laptop. </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 Safety Data Sheet is written for everyone who works with the substance. This means a lot of the information can be quite technical or not relevant to all workers. This can lead workers to think the SDS does not apply to them or it’s too technical to read, so they don’t read it.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Safety Data Sheets are designed to be easy to read, with 16 standardized sections. And since many sections apply to most workers, failure to read the SDS is risky and can lead to illness and injury. Employers have a responsibility to train workers on how to read an SDS and how to work safely with chemicals.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Hazards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Lost or out of date SDS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Workers do not know what risks and precautions they need to take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Complex information leads to misunderstanding </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Protect Yourself</a:t>
            </a:r>
          </a:p>
          <a:p>
            <a:pPr rtl="0" fontAlgn="base"/>
            <a:r>
              <a:rPr lang="en-US" sz="1200" b="0" i="0" kern="1200" dirty="0">
                <a:solidFill>
                  <a:schemeClr val="tx1"/>
                </a:solidFill>
                <a:effectLst/>
                <a:latin typeface="+mn-lt"/>
                <a:ea typeface="+mn-ea"/>
                <a:cs typeface="+mn-cs"/>
              </a:rPr>
              <a:t>3 easy ways to use Safety Data Sheets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Know the SDS  </a:t>
            </a:r>
          </a:p>
          <a:p>
            <a:pPr marL="628650" lvl="1"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Know where the SDSs are kept and how to get to them. </a:t>
            </a:r>
          </a:p>
          <a:p>
            <a:pPr marL="628650" lvl="1"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How to access electronic version. </a:t>
            </a:r>
          </a:p>
          <a:p>
            <a:pPr marL="628650" lvl="1"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Where the paper file is kept.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Make sure your supervisor talks you through relevant SDSs when you start work or first start using a hazardous substance.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Check the chemical label.  </a:t>
            </a:r>
          </a:p>
          <a:p>
            <a:pPr marL="628650" lvl="1"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This gives you a heads up there is more you need to know.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Attend training updates on working with specific hazardous substances. </a:t>
            </a:r>
          </a:p>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rtl="0" fontAlgn="base"/>
            <a:r>
              <a:rPr lang="en-US" sz="1200" b="0" i="0" kern="1200" dirty="0">
                <a:solidFill>
                  <a:schemeClr val="tx1"/>
                </a:solidFill>
                <a:effectLst/>
                <a:latin typeface="+mn-lt"/>
                <a:ea typeface="+mn-ea"/>
                <a:cs typeface="+mn-cs"/>
              </a:rPr>
              <a:t>Read with a purpose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There are 4 main types of information on each SDS. </a:t>
            </a:r>
          </a:p>
          <a:p>
            <a:pPr marL="628650" lvl="1"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Identification </a:t>
            </a:r>
          </a:p>
          <a:p>
            <a:pPr marL="1085850" lvl="2"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Of the product and supplier. </a:t>
            </a:r>
          </a:p>
          <a:p>
            <a:pPr marL="628650" lvl="1"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Hazards </a:t>
            </a:r>
          </a:p>
          <a:p>
            <a:pPr marL="1085850" lvl="2"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Physical e.g. fire, and to health, e.g. breathing difficulties.  </a:t>
            </a:r>
          </a:p>
          <a:p>
            <a:pPr marL="628650" lvl="1"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Prevention </a:t>
            </a:r>
          </a:p>
          <a:p>
            <a:pPr marL="1085850" lvl="2"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How to work safely, reduce or prevent exposure. </a:t>
            </a:r>
          </a:p>
          <a:p>
            <a:pPr marL="628650" lvl="1"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Response </a:t>
            </a:r>
          </a:p>
          <a:p>
            <a:pPr marL="1085850" lvl="2"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Appropriate responses in various situations (e.g., first aid, fire, accidental release).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rtl="0" fontAlgn="base"/>
            <a:r>
              <a:rPr lang="en-US" sz="1200" b="0" i="0" kern="1200" dirty="0">
                <a:solidFill>
                  <a:schemeClr val="tx1"/>
                </a:solidFill>
                <a:effectLst/>
                <a:latin typeface="+mn-lt"/>
                <a:ea typeface="+mn-ea"/>
                <a:cs typeface="+mn-cs"/>
              </a:rPr>
              <a:t>Important details for everyone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Check the name of the chemical (Section 1).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Know what it is typically used for, and when it should not be used (Section 1).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Know the potential hazards (Section 2).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Read safe handling and storage instructions (Section 7).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Know what to do in an emergency (Sections 4, 5 and 6).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Date of latest SDS revision (Section 16).  </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769588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r>
              <a:rPr lang="en-US" sz="1200" b="0" i="0" kern="1200" dirty="0">
                <a:solidFill>
                  <a:schemeClr val="tx1"/>
                </a:solidFill>
                <a:effectLst/>
                <a:latin typeface="+mn-lt"/>
                <a:ea typeface="+mn-ea"/>
                <a:cs typeface="+mn-cs"/>
              </a:rPr>
              <a:t>It is vital you have as much information as possible about chemicals you are working with.  Your employer must make sure employees are aware of the specific information they need and can easily get that information when needed. Regular training and updates on the chemicals used and stored at the worksite, complement the information provided in an SDS.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theme" Target="../theme/theme4.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50.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err="1">
                <a:solidFill>
                  <a:schemeClr val="tx2"/>
                </a:solidFill>
              </a:rPr>
              <a:t>Clic</a:t>
            </a:r>
            <a:r>
              <a:rPr lang="en-US" sz="3600" dirty="0">
                <a:solidFill>
                  <a:schemeClr val="tx2"/>
                </a:solidFill>
              </a:rPr>
              <a:t> para </a:t>
            </a:r>
            <a:r>
              <a:rPr lang="en-US" sz="3600" dirty="0" err="1">
                <a:solidFill>
                  <a:schemeClr val="tx2"/>
                </a:solidFill>
              </a:rPr>
              <a:t>comenzar</a:t>
            </a:r>
            <a:endParaRPr lang="en-US" sz="3600" dirty="0">
              <a:solidFill>
                <a:schemeClr val="tx2"/>
              </a:solidFill>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571411"/>
            <a:ext cx="17183100" cy="715581"/>
          </a:xfrm>
        </p:spPr>
        <p:txBody>
          <a:bodyPr/>
          <a:lstStyle/>
          <a:p>
            <a:r>
              <a:rPr lang="es-ES" dirty="0"/>
              <a:t>Comprensión de las Hojas de Datos de Seguridad</a:t>
            </a:r>
            <a:endParaRPr lang="uk-UA"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8" name="Picture 7">
            <a:extLst>
              <a:ext uri="{FF2B5EF4-FFF2-40B4-BE49-F238E27FC236}">
                <a16:creationId xmlns:a16="http://schemas.microsoft.com/office/drawing/2014/main" id="{3E1D25CB-B271-419E-A5A4-86298B65FE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67441" y="2138276"/>
            <a:ext cx="10153118" cy="6768745"/>
          </a:xfrm>
          <a:prstGeom prst="rect">
            <a:avLst/>
          </a:prstGeom>
        </p:spPr>
      </p:pic>
      <p:pic>
        <p:nvPicPr>
          <p:cNvPr id="2" name="slide 2">
            <a:hlinkClick r:id="" action="ppaction://media"/>
            <a:extLst>
              <a:ext uri="{FF2B5EF4-FFF2-40B4-BE49-F238E27FC236}">
                <a16:creationId xmlns:a16="http://schemas.microsoft.com/office/drawing/2014/main" id="{13C21060-49AD-49C1-AC43-B335679A661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953288" y="1927225"/>
            <a:ext cx="609600" cy="609600"/>
          </a:xfrm>
          <a:prstGeom prst="rect">
            <a:avLst/>
          </a:prstGeom>
        </p:spPr>
      </p:pic>
      <p:pic>
        <p:nvPicPr>
          <p:cNvPr id="4" name="Light Notification3 DING">
            <a:hlinkClick r:id="" action="ppaction://media"/>
            <a:extLst>
              <a:ext uri="{FF2B5EF4-FFF2-40B4-BE49-F238E27FC236}">
                <a16:creationId xmlns:a16="http://schemas.microsoft.com/office/drawing/2014/main" id="{8D503A91-3F8A-40CA-A261-6065A115518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953000" y="2139496"/>
            <a:ext cx="609600" cy="6096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9" fill="hold"/>
                                        <p:tgtEl>
                                          <p:spTgt spid="2"/>
                                        </p:tgtEl>
                                      </p:cBhvr>
                                    </p:cmd>
                                  </p:childTnLst>
                                </p:cTn>
                              </p:par>
                            </p:childTnLst>
                          </p:cTn>
                        </p:par>
                        <p:par>
                          <p:cTn id="7" fill="hold">
                            <p:stCondLst>
                              <p:cond delay="3599"/>
                            </p:stCondLst>
                            <p:childTnLst>
                              <p:par>
                                <p:cTn id="8" presetID="1" presetClass="mediacall" presetSubtype="0" fill="hold" nodeType="afterEffect">
                                  <p:stCondLst>
                                    <p:cond delay="0"/>
                                  </p:stCondLst>
                                  <p:childTnLst>
                                    <p:cmd type="call" cmd="playFrom(0.0)">
                                      <p:cBhvr>
                                        <p:cTn id="9" dur="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EBA2C0E-5BC6-47B2-AACD-71BE97EA54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8365" y="1687518"/>
            <a:ext cx="10679636" cy="6184920"/>
          </a:xfrm>
          <a:prstGeom prst="rect">
            <a:avLst/>
          </a:prstGeom>
        </p:spPr>
      </p:pic>
      <p:grpSp>
        <p:nvGrpSpPr>
          <p:cNvPr id="21" name="Group 20"/>
          <p:cNvGrpSpPr/>
          <p:nvPr/>
        </p:nvGrpSpPr>
        <p:grpSpPr>
          <a:xfrm>
            <a:off x="0" y="0"/>
            <a:ext cx="8963526" cy="10287000"/>
            <a:chOff x="47869" y="189781"/>
            <a:chExt cx="6400800" cy="10287000"/>
          </a:xfrm>
        </p:grpSpPr>
        <p:sp>
          <p:nvSpPr>
            <p:cNvPr id="5" name="Rectangle 4"/>
            <p:cNvSpPr/>
            <p:nvPr/>
          </p:nvSpPr>
          <p:spPr>
            <a:xfrm>
              <a:off x="47869" y="189781"/>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12061" y="335233"/>
              <a:ext cx="4982521" cy="2123658"/>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a:t>
              </a:r>
              <a:r>
                <a:rPr lang="en-US" sz="6600" b="1" dirty="0" err="1">
                  <a:solidFill>
                    <a:schemeClr val="bg1"/>
                  </a:solidFill>
                  <a:ea typeface="Roboto Condensed" panose="02000000000000000000" pitchFamily="2" charset="0"/>
                  <a:cs typeface="Lato Semibold" panose="020F0502020204030203" pitchFamily="34" charset="0"/>
                </a:rPr>
                <a:t>Qué</a:t>
              </a:r>
              <a:r>
                <a:rPr lang="en-US" sz="6600" b="1" dirty="0">
                  <a:solidFill>
                    <a:schemeClr val="bg1"/>
                  </a:solidFill>
                  <a:ea typeface="Roboto Condensed" panose="02000000000000000000" pitchFamily="2" charset="0"/>
                  <a:cs typeface="Lato Semibold" panose="020F0502020204030203" pitchFamily="34" charset="0"/>
                </a:rPr>
                <a:t> </a:t>
              </a:r>
              <a:r>
                <a:rPr lang="en-US" sz="6600" b="1" dirty="0" err="1">
                  <a:solidFill>
                    <a:schemeClr val="bg1"/>
                  </a:solidFill>
                  <a:ea typeface="Roboto Condensed" panose="02000000000000000000" pitchFamily="2" charset="0"/>
                  <a:cs typeface="Lato Semibold" panose="020F0502020204030203" pitchFamily="34" charset="0"/>
                </a:rPr>
                <a:t>está</a:t>
              </a:r>
              <a:r>
                <a:rPr lang="en-US" sz="6600" b="1" dirty="0">
                  <a:solidFill>
                    <a:schemeClr val="bg1"/>
                  </a:solidFill>
                  <a:ea typeface="Roboto Condensed" panose="02000000000000000000" pitchFamily="2" charset="0"/>
                  <a:cs typeface="Lato Semibold" panose="020F0502020204030203" pitchFamily="34" charset="0"/>
                </a:rPr>
                <a:t> </a:t>
              </a:r>
              <a:r>
                <a:rPr lang="en-US" sz="6600" b="1" dirty="0" err="1">
                  <a:solidFill>
                    <a:schemeClr val="bg1"/>
                  </a:solidFill>
                  <a:ea typeface="Roboto Condensed" panose="02000000000000000000" pitchFamily="2" charset="0"/>
                  <a:cs typeface="Lato Semibold" panose="020F0502020204030203" pitchFamily="34" charset="0"/>
                </a:rPr>
                <a:t>en</a:t>
              </a:r>
              <a:r>
                <a:rPr lang="en-US" sz="6600" b="1" dirty="0">
                  <a:solidFill>
                    <a:schemeClr val="bg1"/>
                  </a:solidFill>
                  <a:ea typeface="Roboto Condensed" panose="02000000000000000000" pitchFamily="2" charset="0"/>
                  <a:cs typeface="Lato Semibold" panose="020F0502020204030203" pitchFamily="34" charset="0"/>
                </a:rPr>
                <a:t> </a:t>
              </a:r>
              <a:r>
                <a:rPr lang="en-US" sz="6600" b="1" dirty="0" err="1">
                  <a:solidFill>
                    <a:schemeClr val="bg1"/>
                  </a:solidFill>
                  <a:ea typeface="Roboto Condensed" panose="02000000000000000000" pitchFamily="2" charset="0"/>
                  <a:cs typeface="Lato Semibold" panose="020F0502020204030203" pitchFamily="34" charset="0"/>
                </a:rPr>
                <a:t>Riesgo</a:t>
              </a:r>
              <a:r>
                <a:rPr lang="en-US" sz="6600" b="1" dirty="0">
                  <a:solidFill>
                    <a:schemeClr val="bg1"/>
                  </a:solidFill>
                  <a:ea typeface="Roboto Condensed" panose="02000000000000000000" pitchFamily="2" charset="0"/>
                  <a:cs typeface="Lato Semibold" panose="020F0502020204030203" pitchFamily="34" charset="0"/>
                </a:rPr>
                <a:t>?</a:t>
              </a:r>
            </a:p>
          </p:txBody>
        </p:sp>
        <p:sp>
          <p:nvSpPr>
            <p:cNvPr id="14" name="TextBox 13"/>
            <p:cNvSpPr txBox="1"/>
            <p:nvPr/>
          </p:nvSpPr>
          <p:spPr>
            <a:xfrm>
              <a:off x="612061" y="2983906"/>
              <a:ext cx="5176679" cy="6740307"/>
            </a:xfrm>
            <a:prstGeom prst="rect">
              <a:avLst/>
            </a:prstGeom>
            <a:noFill/>
          </p:spPr>
          <p:txBody>
            <a:bodyPr wrap="square" rtlCol="0">
              <a:spAutoFit/>
            </a:bodyPr>
            <a:lstStyle/>
            <a:p>
              <a:r>
                <a:rPr lang="es-ES" sz="3600" b="1" dirty="0">
                  <a:solidFill>
                    <a:schemeClr val="bg1"/>
                  </a:solidFill>
                </a:rPr>
                <a:t>Trabajar con sustancias químicas peligrosas es una causa conocida de enfermedad y lesiones para los trabajadores.</a:t>
              </a:r>
            </a:p>
            <a:p>
              <a:endParaRPr lang="es-ES" sz="3600" b="1" dirty="0">
                <a:solidFill>
                  <a:schemeClr val="bg1"/>
                </a:solidFill>
              </a:endParaRPr>
            </a:p>
            <a:p>
              <a:r>
                <a:rPr lang="es-ES" sz="3600" b="1" dirty="0">
                  <a:solidFill>
                    <a:schemeClr val="bg1"/>
                  </a:solidFill>
                </a:rPr>
                <a:t>Se debe proporcionar una Hoja de Datos de Seguridad (HHDS).</a:t>
              </a:r>
            </a:p>
            <a:p>
              <a:endParaRPr lang="es-ES" sz="3600" b="1" dirty="0">
                <a:solidFill>
                  <a:schemeClr val="bg1"/>
                </a:solidFill>
              </a:endParaRPr>
            </a:p>
            <a:p>
              <a:r>
                <a:rPr lang="es-ES" sz="3600" b="1" dirty="0">
                  <a:solidFill>
                    <a:schemeClr val="bg1"/>
                  </a:solidFill>
                </a:rPr>
                <a:t>El HDS debe estar fácilmente disponible para los trabajadores en todo momento</a:t>
              </a:r>
              <a:r>
                <a:rPr lang="en-US" sz="3600" b="1" dirty="0">
                  <a:solidFill>
                    <a:schemeClr val="bg1"/>
                  </a:solidFill>
                </a:rPr>
                <a:t>.</a:t>
              </a:r>
            </a:p>
          </p:txBody>
        </p:sp>
      </p:grpSp>
      <p:pic>
        <p:nvPicPr>
          <p:cNvPr id="2" name="slide 3">
            <a:hlinkClick r:id="" action="ppaction://media"/>
            <a:extLst>
              <a:ext uri="{FF2B5EF4-FFF2-40B4-BE49-F238E27FC236}">
                <a16:creationId xmlns:a16="http://schemas.microsoft.com/office/drawing/2014/main" id="{AF24D63C-39DD-4B26-AC14-53ABEEF329B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496088" y="2351088"/>
            <a:ext cx="609600" cy="609600"/>
          </a:xfrm>
          <a:prstGeom prst="rect">
            <a:avLst/>
          </a:prstGeom>
        </p:spPr>
      </p:pic>
      <p:pic>
        <p:nvPicPr>
          <p:cNvPr id="8" name="Light Notification3 DING">
            <a:hlinkClick r:id="" action="ppaction://media"/>
            <a:extLst>
              <a:ext uri="{FF2B5EF4-FFF2-40B4-BE49-F238E27FC236}">
                <a16:creationId xmlns:a16="http://schemas.microsoft.com/office/drawing/2014/main" id="{0A5B21AF-22C3-45E8-81FF-8962BF0E3A6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953000" y="2139496"/>
            <a:ext cx="609600" cy="6096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18" fill="hold"/>
                                        <p:tgtEl>
                                          <p:spTgt spid="2"/>
                                        </p:tgtEl>
                                      </p:cBhvr>
                                    </p:cmd>
                                  </p:childTnLst>
                                </p:cTn>
                              </p:par>
                            </p:childTnLst>
                          </p:cTn>
                        </p:par>
                        <p:par>
                          <p:cTn id="7" fill="hold">
                            <p:stCondLst>
                              <p:cond delay="52918"/>
                            </p:stCondLst>
                            <p:childTnLst>
                              <p:par>
                                <p:cTn id="8" presetID="1" presetClass="mediacall" presetSubtype="0" fill="hold" nodeType="afterEffect">
                                  <p:stCondLst>
                                    <p:cond delay="0"/>
                                  </p:stCondLst>
                                  <p:childTnLst>
                                    <p:cmd type="call" cmd="playFrom(0.0)">
                                      <p:cBhvr>
                                        <p:cTn id="9" dur="4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6438900" cy="715581"/>
          </a:xfrm>
        </p:spPr>
        <p:txBody>
          <a:bodyPr/>
          <a:lstStyle/>
          <a:p>
            <a:r>
              <a:rPr lang="en-US" dirty="0"/>
              <a:t>¿</a:t>
            </a:r>
            <a:r>
              <a:rPr lang="en-US" dirty="0" err="1"/>
              <a:t>Cuál</a:t>
            </a:r>
            <a:r>
              <a:rPr lang="en-US" dirty="0"/>
              <a:t> es el </a:t>
            </a:r>
            <a:r>
              <a:rPr lang="en-US" dirty="0" err="1"/>
              <a:t>peligro</a:t>
            </a:r>
            <a:r>
              <a:rPr lang="en-US" dirty="0"/>
              <a:t>?</a:t>
            </a:r>
            <a:endParaRPr lang="uk-UA" dirty="0"/>
          </a:p>
        </p:txBody>
      </p:sp>
      <p:sp>
        <p:nvSpPr>
          <p:cNvPr id="10" name="Rectangle 9"/>
          <p:cNvSpPr/>
          <p:nvPr/>
        </p:nvSpPr>
        <p:spPr>
          <a:xfrm>
            <a:off x="9144000" y="2400300"/>
            <a:ext cx="9144000" cy="7010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1" name="Rectangle 10"/>
          <p:cNvSpPr/>
          <p:nvPr/>
        </p:nvSpPr>
        <p:spPr>
          <a:xfrm>
            <a:off x="9693361" y="2881342"/>
            <a:ext cx="8045278" cy="5910401"/>
          </a:xfrm>
          <a:prstGeom prst="rect">
            <a:avLst/>
          </a:prstGeom>
        </p:spPr>
        <p:txBody>
          <a:bodyPr wrap="square">
            <a:spAutoFit/>
          </a:bodyPr>
          <a:lstStyle/>
          <a:p>
            <a:pPr marL="457200" indent="-457200">
              <a:lnSpc>
                <a:spcPct val="150000"/>
              </a:lnSpc>
              <a:buFont typeface="Arial" panose="020B0604020202020204" pitchFamily="34" charset="0"/>
              <a:buChar char="•"/>
            </a:pPr>
            <a:r>
              <a:rPr lang="es-ES" sz="3200" dirty="0">
                <a:solidFill>
                  <a:schemeClr val="bg1"/>
                </a:solidFill>
              </a:rPr>
              <a:t>HDS - 16 secciones fáciles de leer</a:t>
            </a:r>
          </a:p>
          <a:p>
            <a:pPr marL="457200" indent="-457200">
              <a:lnSpc>
                <a:spcPct val="150000"/>
              </a:lnSpc>
              <a:buFont typeface="Arial" panose="020B0604020202020204" pitchFamily="34" charset="0"/>
              <a:buChar char="•"/>
            </a:pPr>
            <a:r>
              <a:rPr lang="es-ES" sz="3200" dirty="0">
                <a:solidFill>
                  <a:schemeClr val="bg1"/>
                </a:solidFill>
              </a:rPr>
              <a:t>La falta de lectura /seguimiento es arriesgado y puede provocar enfermedades y lesiones.</a:t>
            </a:r>
          </a:p>
          <a:p>
            <a:pPr marL="457200" indent="-457200">
              <a:lnSpc>
                <a:spcPct val="150000"/>
              </a:lnSpc>
              <a:buFont typeface="Arial" panose="020B0604020202020204" pitchFamily="34" charset="0"/>
              <a:buChar char="•"/>
            </a:pPr>
            <a:r>
              <a:rPr lang="es-ES" sz="3200" dirty="0">
                <a:solidFill>
                  <a:schemeClr val="bg1"/>
                </a:solidFill>
              </a:rPr>
              <a:t>Los empleadores deben capacitar a los trabajadores sobre cómo leer una HDS y cómo trabajar de manera segura con productos químicos.</a:t>
            </a:r>
            <a:r>
              <a:rPr lang="en-US" sz="3200" dirty="0">
                <a:solidFill>
                  <a:schemeClr val="bg1"/>
                </a:solidFill>
              </a:rPr>
              <a:t> </a:t>
            </a:r>
          </a:p>
        </p:txBody>
      </p:sp>
      <p:pic>
        <p:nvPicPr>
          <p:cNvPr id="12" name="Picture 11">
            <a:extLst>
              <a:ext uri="{FF2B5EF4-FFF2-40B4-BE49-F238E27FC236}">
                <a16:creationId xmlns:a16="http://schemas.microsoft.com/office/drawing/2014/main" id="{5E622046-BF3B-4EA6-9FBE-C463C26DB0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792" y="1890456"/>
            <a:ext cx="10554153" cy="7520244"/>
          </a:xfrm>
          <a:prstGeom prst="rect">
            <a:avLst/>
          </a:prstGeom>
        </p:spPr>
      </p:pic>
      <p:pic>
        <p:nvPicPr>
          <p:cNvPr id="2" name="slide 4">
            <a:hlinkClick r:id="" action="ppaction://media"/>
            <a:extLst>
              <a:ext uri="{FF2B5EF4-FFF2-40B4-BE49-F238E27FC236}">
                <a16:creationId xmlns:a16="http://schemas.microsoft.com/office/drawing/2014/main" id="{4F0A852C-7934-4EC2-81D6-868A185AC5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116800" y="1731963"/>
            <a:ext cx="609600" cy="609600"/>
          </a:xfrm>
          <a:prstGeom prst="rect">
            <a:avLst/>
          </a:prstGeom>
        </p:spPr>
      </p:pic>
      <p:pic>
        <p:nvPicPr>
          <p:cNvPr id="7" name="Light Notification3 DING">
            <a:hlinkClick r:id="" action="ppaction://media"/>
            <a:extLst>
              <a:ext uri="{FF2B5EF4-FFF2-40B4-BE49-F238E27FC236}">
                <a16:creationId xmlns:a16="http://schemas.microsoft.com/office/drawing/2014/main" id="{E6387A19-72B3-483E-B2D7-61DDB6E37BB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953000" y="2139496"/>
            <a:ext cx="609600" cy="6096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78" fill="hold"/>
                                        <p:tgtEl>
                                          <p:spTgt spid="2"/>
                                        </p:tgtEl>
                                      </p:cBhvr>
                                    </p:cmd>
                                  </p:childTnLst>
                                </p:cTn>
                              </p:par>
                            </p:childTnLst>
                          </p:cTn>
                        </p:par>
                        <p:par>
                          <p:cTn id="7" fill="hold">
                            <p:stCondLst>
                              <p:cond delay="66078"/>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76300" y="571411"/>
            <a:ext cx="7124700" cy="715581"/>
          </a:xfrm>
        </p:spPr>
        <p:txBody>
          <a:bodyPr/>
          <a:lstStyle/>
          <a:p>
            <a:r>
              <a:rPr lang="en-US" dirty="0"/>
              <a:t>Como </a:t>
            </a:r>
            <a:r>
              <a:rPr lang="en-US" dirty="0" err="1"/>
              <a:t>Protegerse</a:t>
            </a:r>
            <a:endParaRPr lang="uk-UA" dirty="0">
              <a:solidFill>
                <a:schemeClr val="accent1"/>
              </a:solidFill>
            </a:endParaRPr>
          </a:p>
        </p:txBody>
      </p:sp>
      <p:grpSp>
        <p:nvGrpSpPr>
          <p:cNvPr id="3" name="Group 2"/>
          <p:cNvGrpSpPr/>
          <p:nvPr/>
        </p:nvGrpSpPr>
        <p:grpSpPr>
          <a:xfrm>
            <a:off x="0" y="2552700"/>
            <a:ext cx="91440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1068874" y="2593487"/>
              <a:ext cx="8077200" cy="4371518"/>
            </a:xfrm>
            <a:prstGeom prst="rect">
              <a:avLst/>
            </a:prstGeom>
            <a:noFill/>
          </p:spPr>
          <p:txBody>
            <a:bodyPr wrap="square" rtlCol="0">
              <a:spAutoFit/>
            </a:bodyPr>
            <a:lstStyle/>
            <a:p>
              <a:r>
                <a:rPr lang="en-US" sz="3200" dirty="0">
                  <a:solidFill>
                    <a:schemeClr val="bg1"/>
                  </a:solidFill>
                </a:rPr>
                <a:t>1</a:t>
              </a:r>
              <a:r>
                <a:rPr lang="es-ES" sz="3200" dirty="0">
                  <a:solidFill>
                    <a:schemeClr val="bg1"/>
                  </a:solidFill>
                </a:rPr>
                <a:t>. Conoce el HDS</a:t>
              </a:r>
            </a:p>
            <a:p>
              <a:pPr marL="457200" indent="-457200">
                <a:lnSpc>
                  <a:spcPct val="200000"/>
                </a:lnSpc>
                <a:buFont typeface="Arial" panose="020B0604020202020204" pitchFamily="34" charset="0"/>
                <a:buChar char="•"/>
              </a:pPr>
              <a:r>
                <a:rPr lang="es-ES" sz="3200" dirty="0">
                  <a:solidFill>
                    <a:schemeClr val="bg1"/>
                  </a:solidFill>
                </a:rPr>
                <a:t>Ubicación y acceso</a:t>
              </a:r>
            </a:p>
            <a:p>
              <a:pPr marL="457200" indent="-457200">
                <a:lnSpc>
                  <a:spcPct val="200000"/>
                </a:lnSpc>
                <a:buFont typeface="Arial" panose="020B0604020202020204" pitchFamily="34" charset="0"/>
                <a:buChar char="•"/>
              </a:pPr>
              <a:r>
                <a:rPr lang="es-ES" sz="3200" dirty="0">
                  <a:solidFill>
                    <a:schemeClr val="bg1"/>
                  </a:solidFill>
                </a:rPr>
                <a:t>Revisión con el supervisor</a:t>
              </a:r>
            </a:p>
            <a:p>
              <a:pPr marL="457200" indent="-457200">
                <a:lnSpc>
                  <a:spcPct val="200000"/>
                </a:lnSpc>
                <a:buFont typeface="Arial" panose="020B0604020202020204" pitchFamily="34" charset="0"/>
                <a:buChar char="•"/>
              </a:pPr>
              <a:r>
                <a:rPr lang="es-ES" sz="3200" dirty="0">
                  <a:solidFill>
                    <a:schemeClr val="bg1"/>
                  </a:solidFill>
                </a:rPr>
                <a:t>Verifique la etiqueta</a:t>
              </a:r>
            </a:p>
            <a:p>
              <a:pPr marL="457200" indent="-457200">
                <a:lnSpc>
                  <a:spcPct val="200000"/>
                </a:lnSpc>
                <a:buFont typeface="Arial" panose="020B0604020202020204" pitchFamily="34" charset="0"/>
                <a:buChar char="•"/>
              </a:pPr>
              <a:r>
                <a:rPr lang="es-ES" sz="3200" dirty="0">
                  <a:solidFill>
                    <a:schemeClr val="bg1"/>
                  </a:solidFill>
                </a:rPr>
                <a:t>Asiste a entrenamiento</a:t>
              </a:r>
              <a:endParaRPr lang="en-US" sz="3200" dirty="0">
                <a:solidFill>
                  <a:schemeClr val="bg1"/>
                </a:solidFill>
              </a:endParaRPr>
            </a:p>
          </p:txBody>
        </p:sp>
      </p:grpSp>
      <p:pic>
        <p:nvPicPr>
          <p:cNvPr id="8" name="Picture Placeholder 3">
            <a:extLst>
              <a:ext uri="{FF2B5EF4-FFF2-40B4-BE49-F238E27FC236}">
                <a16:creationId xmlns:a16="http://schemas.microsoft.com/office/drawing/2014/main" id="{F50C31BE-77D0-4C04-A174-F4ECA0BBF3DB}"/>
              </a:ext>
            </a:extLst>
          </p:cNvPr>
          <p:cNvPicPr>
            <a:picLocks noChangeAspect="1"/>
          </p:cNvPicPr>
          <p:nvPr/>
        </p:nvPicPr>
        <p:blipFill>
          <a:blip r:embed="rId7"/>
          <a:srcRect t="2209" b="2209"/>
          <a:stretch>
            <a:fillRect/>
          </a:stretch>
        </p:blipFill>
        <p:spPr>
          <a:xfrm>
            <a:off x="9144000" y="2643672"/>
            <a:ext cx="9144000" cy="5486400"/>
          </a:xfrm>
          <a:prstGeom prst="rect">
            <a:avLst/>
          </a:prstGeom>
        </p:spPr>
      </p:pic>
      <p:pic>
        <p:nvPicPr>
          <p:cNvPr id="2" name="slide 5">
            <a:hlinkClick r:id="" action="ppaction://media"/>
            <a:extLst>
              <a:ext uri="{FF2B5EF4-FFF2-40B4-BE49-F238E27FC236}">
                <a16:creationId xmlns:a16="http://schemas.microsoft.com/office/drawing/2014/main" id="{A07AC563-64B2-455D-A1C5-87D776248F7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705763" y="4343400"/>
            <a:ext cx="609600" cy="609600"/>
          </a:xfrm>
          <a:prstGeom prst="rect">
            <a:avLst/>
          </a:prstGeom>
        </p:spPr>
      </p:pic>
      <p:pic>
        <p:nvPicPr>
          <p:cNvPr id="9" name="Light Notification3 DING">
            <a:hlinkClick r:id="" action="ppaction://media"/>
            <a:extLst>
              <a:ext uri="{FF2B5EF4-FFF2-40B4-BE49-F238E27FC236}">
                <a16:creationId xmlns:a16="http://schemas.microsoft.com/office/drawing/2014/main" id="{F882BCC5-9D6C-4760-BBA8-9977F2A9284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953000" y="2139496"/>
            <a:ext cx="609600" cy="6096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53" fill="hold"/>
                                        <p:tgtEl>
                                          <p:spTgt spid="2"/>
                                        </p:tgtEl>
                                      </p:cBhvr>
                                    </p:cmd>
                                  </p:childTnLst>
                                </p:cTn>
                              </p:par>
                            </p:childTnLst>
                          </p:cTn>
                        </p:par>
                        <p:par>
                          <p:cTn id="7" fill="hold">
                            <p:stCondLst>
                              <p:cond delay="44153"/>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15581"/>
          </a:xfrm>
        </p:spPr>
        <p:txBody>
          <a:bodyPr/>
          <a:lstStyle/>
          <a:p>
            <a:r>
              <a:rPr lang="en-US" dirty="0"/>
              <a:t>Como </a:t>
            </a:r>
            <a:r>
              <a:rPr lang="en-US" dirty="0" err="1"/>
              <a:t>Protegerse</a:t>
            </a:r>
            <a:endParaRPr lang="uk-UA" dirty="0"/>
          </a:p>
        </p:txBody>
      </p:sp>
      <p:sp>
        <p:nvSpPr>
          <p:cNvPr id="10" name="Rectangle 9"/>
          <p:cNvSpPr/>
          <p:nvPr/>
        </p:nvSpPr>
        <p:spPr>
          <a:xfrm>
            <a:off x="7924800" y="2400300"/>
            <a:ext cx="103632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0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8311244" y="2423160"/>
            <a:ext cx="8077200" cy="5016758"/>
          </a:xfrm>
          <a:prstGeom prst="rect">
            <a:avLst/>
          </a:prstGeom>
          <a:noFill/>
        </p:spPr>
        <p:txBody>
          <a:bodyPr wrap="square" rtlCol="0">
            <a:spAutoFit/>
          </a:bodyPr>
          <a:lstStyle/>
          <a:p>
            <a:pPr>
              <a:lnSpc>
                <a:spcPct val="200000"/>
              </a:lnSpc>
            </a:pPr>
            <a:r>
              <a:rPr lang="en-US" sz="3200" dirty="0">
                <a:solidFill>
                  <a:schemeClr val="bg1"/>
                </a:solidFill>
              </a:rPr>
              <a:t>2. </a:t>
            </a:r>
            <a:r>
              <a:rPr lang="es-ES" sz="3200" dirty="0">
                <a:solidFill>
                  <a:schemeClr val="bg1"/>
                </a:solidFill>
              </a:rPr>
              <a:t>Leer con Propósito</a:t>
            </a:r>
          </a:p>
          <a:p>
            <a:pPr marL="457200" indent="-457200">
              <a:lnSpc>
                <a:spcPct val="200000"/>
              </a:lnSpc>
              <a:buFont typeface="Arial" panose="020B0604020202020204" pitchFamily="34" charset="0"/>
              <a:buChar char="•"/>
            </a:pPr>
            <a:r>
              <a:rPr lang="es-ES" sz="3200" dirty="0">
                <a:solidFill>
                  <a:schemeClr val="bg1"/>
                </a:solidFill>
              </a:rPr>
              <a:t>Identificación</a:t>
            </a:r>
          </a:p>
          <a:p>
            <a:pPr marL="457200" indent="-457200">
              <a:lnSpc>
                <a:spcPct val="200000"/>
              </a:lnSpc>
              <a:buFont typeface="Arial" panose="020B0604020202020204" pitchFamily="34" charset="0"/>
              <a:buChar char="•"/>
            </a:pPr>
            <a:r>
              <a:rPr lang="es-ES" sz="3200" dirty="0">
                <a:solidFill>
                  <a:schemeClr val="bg1"/>
                </a:solidFill>
              </a:rPr>
              <a:t>Peligros</a:t>
            </a:r>
          </a:p>
          <a:p>
            <a:pPr marL="457200" indent="-457200">
              <a:lnSpc>
                <a:spcPct val="200000"/>
              </a:lnSpc>
              <a:buFont typeface="Arial" panose="020B0604020202020204" pitchFamily="34" charset="0"/>
              <a:buChar char="•"/>
            </a:pPr>
            <a:r>
              <a:rPr lang="es-ES" sz="3200" dirty="0">
                <a:solidFill>
                  <a:schemeClr val="bg1"/>
                </a:solidFill>
              </a:rPr>
              <a:t>Prevención</a:t>
            </a:r>
          </a:p>
          <a:p>
            <a:pPr marL="457200" indent="-457200">
              <a:lnSpc>
                <a:spcPct val="200000"/>
              </a:lnSpc>
              <a:buFont typeface="Arial" panose="020B0604020202020204" pitchFamily="34" charset="0"/>
              <a:buChar char="•"/>
            </a:pPr>
            <a:r>
              <a:rPr lang="es-ES" sz="3200" dirty="0">
                <a:solidFill>
                  <a:schemeClr val="bg1"/>
                </a:solidFill>
              </a:rPr>
              <a:t>Respuesta</a:t>
            </a:r>
            <a:endParaRPr lang="en-US" sz="3200" dirty="0">
              <a:solidFill>
                <a:schemeClr val="bg1"/>
              </a:solidFill>
            </a:endParaRPr>
          </a:p>
        </p:txBody>
      </p:sp>
      <p:pic>
        <p:nvPicPr>
          <p:cNvPr id="9" name="Picture 8">
            <a:extLst>
              <a:ext uri="{FF2B5EF4-FFF2-40B4-BE49-F238E27FC236}">
                <a16:creationId xmlns:a16="http://schemas.microsoft.com/office/drawing/2014/main" id="{7346E284-9846-4924-8988-99E05F5CFE4C}"/>
              </a:ext>
            </a:extLst>
          </p:cNvPr>
          <p:cNvPicPr>
            <a:picLocks noChangeAspect="1"/>
          </p:cNvPicPr>
          <p:nvPr/>
        </p:nvPicPr>
        <p:blipFill>
          <a:blip r:embed="rId7"/>
          <a:stretch>
            <a:fillRect/>
          </a:stretch>
        </p:blipFill>
        <p:spPr>
          <a:xfrm>
            <a:off x="3170705" y="1910239"/>
            <a:ext cx="2846133" cy="6818860"/>
          </a:xfrm>
          <a:prstGeom prst="rect">
            <a:avLst/>
          </a:prstGeom>
        </p:spPr>
      </p:pic>
      <p:pic>
        <p:nvPicPr>
          <p:cNvPr id="2" name="slide 6">
            <a:hlinkClick r:id="" action="ppaction://media"/>
            <a:extLst>
              <a:ext uri="{FF2B5EF4-FFF2-40B4-BE49-F238E27FC236}">
                <a16:creationId xmlns:a16="http://schemas.microsoft.com/office/drawing/2014/main" id="{2C60F8BF-669A-44A5-9276-3C146DA811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553488" y="1731963"/>
            <a:ext cx="609600" cy="609600"/>
          </a:xfrm>
          <a:prstGeom prst="rect">
            <a:avLst/>
          </a:prstGeom>
        </p:spPr>
      </p:pic>
      <p:pic>
        <p:nvPicPr>
          <p:cNvPr id="11" name="Light Notification3 DING">
            <a:hlinkClick r:id="" action="ppaction://media"/>
            <a:extLst>
              <a:ext uri="{FF2B5EF4-FFF2-40B4-BE49-F238E27FC236}">
                <a16:creationId xmlns:a16="http://schemas.microsoft.com/office/drawing/2014/main" id="{F7504264-F35C-4C56-BE0E-7305C1C2A87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953000" y="2139496"/>
            <a:ext cx="609600" cy="6096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23" fill="hold"/>
                                        <p:tgtEl>
                                          <p:spTgt spid="2"/>
                                        </p:tgtEl>
                                      </p:cBhvr>
                                    </p:cmd>
                                  </p:childTnLst>
                                </p:cTn>
                              </p:par>
                            </p:childTnLst>
                          </p:cTn>
                        </p:par>
                        <p:par>
                          <p:cTn id="7" fill="hold">
                            <p:stCondLst>
                              <p:cond delay="34723"/>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8915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t>Como </a:t>
            </a:r>
            <a:r>
              <a:rPr lang="en-US" dirty="0" err="1"/>
              <a:t>Protegerse</a:t>
            </a:r>
            <a:endParaRPr lang="en-US" dirty="0"/>
          </a:p>
        </p:txBody>
      </p:sp>
      <p:sp>
        <p:nvSpPr>
          <p:cNvPr id="7" name="TextBox 6">
            <a:extLst>
              <a:ext uri="{FF2B5EF4-FFF2-40B4-BE49-F238E27FC236}">
                <a16:creationId xmlns:a16="http://schemas.microsoft.com/office/drawing/2014/main" id="{B0369C6B-D18C-4CCF-81D5-91F16F2021B5}"/>
              </a:ext>
            </a:extLst>
          </p:cNvPr>
          <p:cNvSpPr txBox="1"/>
          <p:nvPr/>
        </p:nvSpPr>
        <p:spPr>
          <a:xfrm>
            <a:off x="304800" y="2410460"/>
            <a:ext cx="7810500" cy="5171737"/>
          </a:xfrm>
          <a:prstGeom prst="rect">
            <a:avLst/>
          </a:prstGeom>
          <a:noFill/>
        </p:spPr>
        <p:txBody>
          <a:bodyPr wrap="square" rtlCol="0">
            <a:spAutoFit/>
          </a:bodyPr>
          <a:lstStyle/>
          <a:p>
            <a:pPr>
              <a:lnSpc>
                <a:spcPct val="150000"/>
              </a:lnSpc>
            </a:pPr>
            <a:r>
              <a:rPr lang="en-US" sz="3200" dirty="0">
                <a:solidFill>
                  <a:schemeClr val="bg1"/>
                </a:solidFill>
              </a:rPr>
              <a:t>3. </a:t>
            </a:r>
            <a:r>
              <a:rPr lang="es-ES" sz="3200" dirty="0">
                <a:solidFill>
                  <a:schemeClr val="bg1"/>
                </a:solidFill>
              </a:rPr>
              <a:t>Detalles importantes</a:t>
            </a:r>
          </a:p>
          <a:p>
            <a:pPr marL="457200" indent="-457200">
              <a:lnSpc>
                <a:spcPct val="150000"/>
              </a:lnSpc>
              <a:buFont typeface="Arial" panose="020B0604020202020204" pitchFamily="34" charset="0"/>
              <a:buChar char="•"/>
            </a:pPr>
            <a:r>
              <a:rPr lang="es-ES" sz="3200" dirty="0">
                <a:solidFill>
                  <a:schemeClr val="bg1"/>
                </a:solidFill>
              </a:rPr>
              <a:t>Sección 1 - Nombre químico, uso</a:t>
            </a:r>
          </a:p>
          <a:p>
            <a:pPr marL="457200" indent="-457200">
              <a:lnSpc>
                <a:spcPct val="150000"/>
              </a:lnSpc>
              <a:buFont typeface="Arial" panose="020B0604020202020204" pitchFamily="34" charset="0"/>
              <a:buChar char="•"/>
            </a:pPr>
            <a:r>
              <a:rPr lang="es-ES" sz="3200" dirty="0">
                <a:solidFill>
                  <a:schemeClr val="bg1"/>
                </a:solidFill>
              </a:rPr>
              <a:t>Sección 2 - Posibles peligros</a:t>
            </a:r>
          </a:p>
          <a:p>
            <a:pPr marL="457200" indent="-457200">
              <a:lnSpc>
                <a:spcPct val="150000"/>
              </a:lnSpc>
              <a:buFont typeface="Arial" panose="020B0604020202020204" pitchFamily="34" charset="0"/>
              <a:buChar char="•"/>
            </a:pPr>
            <a:r>
              <a:rPr lang="es-ES" sz="3200" dirty="0">
                <a:solidFill>
                  <a:schemeClr val="bg1"/>
                </a:solidFill>
              </a:rPr>
              <a:t>Sección 7: Manejo y Almacenamiento</a:t>
            </a:r>
          </a:p>
          <a:p>
            <a:pPr marL="457200" indent="-457200">
              <a:lnSpc>
                <a:spcPct val="150000"/>
              </a:lnSpc>
              <a:buFont typeface="Arial" panose="020B0604020202020204" pitchFamily="34" charset="0"/>
              <a:buChar char="•"/>
            </a:pPr>
            <a:r>
              <a:rPr lang="es-ES" sz="3200" dirty="0">
                <a:solidFill>
                  <a:schemeClr val="bg1"/>
                </a:solidFill>
              </a:rPr>
              <a:t>Sección 4,5,6 - Emergencia</a:t>
            </a:r>
          </a:p>
          <a:p>
            <a:pPr marL="457200" indent="-457200">
              <a:lnSpc>
                <a:spcPct val="150000"/>
              </a:lnSpc>
              <a:buFont typeface="Arial" panose="020B0604020202020204" pitchFamily="34" charset="0"/>
              <a:buChar char="•"/>
            </a:pPr>
            <a:r>
              <a:rPr lang="es-ES" sz="3200" dirty="0">
                <a:solidFill>
                  <a:schemeClr val="bg1"/>
                </a:solidFill>
              </a:rPr>
              <a:t>Sección 16 - Fecha de la última revisión</a:t>
            </a:r>
            <a:endParaRPr lang="en-US" sz="2400" dirty="0">
              <a:solidFill>
                <a:schemeClr val="bg1"/>
              </a:solidFill>
            </a:endParaRPr>
          </a:p>
        </p:txBody>
      </p:sp>
      <p:pic>
        <p:nvPicPr>
          <p:cNvPr id="66" name="Picture Placeholder 65" descr="A screenshot of a social media post&#10;&#10;Description generated with very high confidence">
            <a:extLst>
              <a:ext uri="{FF2B5EF4-FFF2-40B4-BE49-F238E27FC236}">
                <a16:creationId xmlns:a16="http://schemas.microsoft.com/office/drawing/2014/main" id="{84DCA2EB-E6EB-46AC-9636-600F4A51ED8D}"/>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l="2194" r="2194"/>
          <a:stretch>
            <a:fillRect/>
          </a:stretch>
        </p:blipFill>
        <p:spPr>
          <a:xfrm>
            <a:off x="8915400" y="2360612"/>
            <a:ext cx="9372600" cy="5486400"/>
          </a:xfrm>
        </p:spPr>
      </p:pic>
      <p:pic>
        <p:nvPicPr>
          <p:cNvPr id="2" name="slide 7">
            <a:hlinkClick r:id="" action="ppaction://media"/>
            <a:extLst>
              <a:ext uri="{FF2B5EF4-FFF2-40B4-BE49-F238E27FC236}">
                <a16:creationId xmlns:a16="http://schemas.microsoft.com/office/drawing/2014/main" id="{39EFC4AD-E82C-4F98-8530-61178D8BC1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280313" y="2449513"/>
            <a:ext cx="609600" cy="609600"/>
          </a:xfrm>
          <a:prstGeom prst="rect">
            <a:avLst/>
          </a:prstGeom>
        </p:spPr>
      </p:pic>
      <p:pic>
        <p:nvPicPr>
          <p:cNvPr id="9" name="Light Notification3 DING">
            <a:hlinkClick r:id="" action="ppaction://media"/>
            <a:extLst>
              <a:ext uri="{FF2B5EF4-FFF2-40B4-BE49-F238E27FC236}">
                <a16:creationId xmlns:a16="http://schemas.microsoft.com/office/drawing/2014/main" id="{956270E3-E774-4D5A-BBEF-1F7FA9741C1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953000" y="2139496"/>
            <a:ext cx="609600" cy="609600"/>
          </a:xfrm>
          <a:prstGeom prst="rect">
            <a:avLst/>
          </a:prstGeom>
        </p:spPr>
      </p:pic>
    </p:spTree>
    <p:extLst>
      <p:ext uri="{BB962C8B-B14F-4D97-AF65-F5344CB8AC3E}">
        <p14:creationId xmlns:p14="http://schemas.microsoft.com/office/powerpoint/2010/main" val="1542355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21" fill="hold"/>
                                        <p:tgtEl>
                                          <p:spTgt spid="2"/>
                                        </p:tgtEl>
                                      </p:cBhvr>
                                    </p:cmd>
                                  </p:childTnLst>
                                </p:cTn>
                              </p:par>
                            </p:childTnLst>
                          </p:cTn>
                        </p:par>
                        <p:par>
                          <p:cTn id="7" fill="hold">
                            <p:stCondLst>
                              <p:cond delay="3532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17" name="Picture Placeholder 16">
            <a:extLst>
              <a:ext uri="{FF2B5EF4-FFF2-40B4-BE49-F238E27FC236}">
                <a16:creationId xmlns:a16="http://schemas.microsoft.com/office/drawing/2014/main" id="{296CE8A5-2F56-483A-838B-6C7DD97D484C}"/>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tretch>
            <a:fillRect/>
          </a:stretch>
        </p:blipFill>
        <p:spPr>
          <a:xfrm>
            <a:off x="5434397" y="0"/>
            <a:ext cx="7419206" cy="10287000"/>
          </a:xfrm>
        </p:spPr>
      </p:pic>
      <p:grpSp>
        <p:nvGrpSpPr>
          <p:cNvPr id="21" name="Group 20"/>
          <p:cNvGrpSpPr/>
          <p:nvPr/>
        </p:nvGrpSpPr>
        <p:grpSpPr>
          <a:xfrm>
            <a:off x="1" y="-28191"/>
            <a:ext cx="18331442" cy="10343382"/>
            <a:chOff x="-1193591" y="144421"/>
            <a:chExt cx="7635134" cy="10132502"/>
          </a:xfrm>
        </p:grpSpPr>
        <p:sp>
          <p:nvSpPr>
            <p:cNvPr id="5" name="Rectangle 4"/>
            <p:cNvSpPr/>
            <p:nvPr/>
          </p:nvSpPr>
          <p:spPr>
            <a:xfrm>
              <a:off x="-1193591" y="144421"/>
              <a:ext cx="7635134"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266341" y="618381"/>
              <a:ext cx="4561114" cy="1107996"/>
            </a:xfrm>
            <a:prstGeom prst="rect">
              <a:avLst/>
            </a:prstGeom>
            <a:noFill/>
          </p:spPr>
          <p:txBody>
            <a:bodyPr wrap="square" rtlCol="0">
              <a:spAutoFit/>
            </a:bodyPr>
            <a:lstStyle/>
            <a:p>
              <a:pPr algn="ctr"/>
              <a:r>
                <a:rPr lang="es-ES" sz="6600" b="1" dirty="0">
                  <a:solidFill>
                    <a:schemeClr val="bg1"/>
                  </a:solidFill>
                  <a:ea typeface="Lato Semibold" panose="020F0502020204030203" pitchFamily="34" charset="0"/>
                  <a:cs typeface="Lato Semibold" panose="020F0502020204030203" pitchFamily="34" charset="0"/>
                </a:rPr>
                <a:t>Conclusión</a:t>
              </a:r>
              <a:r>
                <a:rPr lang="en-US" sz="6600" b="1" dirty="0">
                  <a:solidFill>
                    <a:schemeClr val="bg1"/>
                  </a:solidFill>
                  <a:ea typeface="Lato Semibold" panose="020F0502020204030203" pitchFamily="34" charset="0"/>
                  <a:cs typeface="Lato Semibold" panose="020F0502020204030203" pitchFamily="34" charset="0"/>
                </a:rPr>
                <a:t>  </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558838" y="2120888"/>
              <a:ext cx="6664910" cy="8050094"/>
            </a:xfrm>
            <a:prstGeom prst="rect">
              <a:avLst/>
            </a:prstGeom>
            <a:noFill/>
          </p:spPr>
          <p:txBody>
            <a:bodyPr wrap="square" rtlCol="0">
              <a:spAutoFit/>
            </a:bodyPr>
            <a:lstStyle/>
            <a:p>
              <a:pPr marL="685800" indent="-685800">
                <a:buFont typeface="Arial" panose="020B0604020202020204" pitchFamily="34" charset="0"/>
                <a:buChar char="•"/>
              </a:pPr>
              <a:r>
                <a:rPr lang="es-ES" sz="4800" b="1" dirty="0">
                  <a:solidFill>
                    <a:schemeClr val="bg1"/>
                  </a:solidFill>
                </a:rPr>
                <a:t>Es vital que tenga información sobre los productos químicos con los que está trabajando.</a:t>
              </a:r>
            </a:p>
            <a:p>
              <a:pPr marL="685800" indent="-685800">
                <a:buFont typeface="Arial" panose="020B0604020202020204" pitchFamily="34" charset="0"/>
                <a:buChar char="•"/>
              </a:pPr>
              <a:endParaRPr lang="es-ES" sz="4800" b="1" dirty="0">
                <a:solidFill>
                  <a:schemeClr val="bg1"/>
                </a:solidFill>
              </a:endParaRPr>
            </a:p>
            <a:p>
              <a:pPr marL="685800" indent="-685800">
                <a:buFont typeface="Arial" panose="020B0604020202020204" pitchFamily="34" charset="0"/>
                <a:buChar char="•"/>
              </a:pPr>
              <a:r>
                <a:rPr lang="es-ES" sz="4800" b="1" dirty="0">
                  <a:solidFill>
                    <a:schemeClr val="bg1"/>
                  </a:solidFill>
                </a:rPr>
                <a:t>Su empleador debe asegurarse de que los empleados conozcan la información que necesitan y puedan obtener fácilmente esa información.</a:t>
              </a:r>
            </a:p>
            <a:p>
              <a:pPr marL="685800" indent="-685800">
                <a:buFont typeface="Arial" panose="020B0604020202020204" pitchFamily="34" charset="0"/>
                <a:buChar char="•"/>
              </a:pPr>
              <a:endParaRPr lang="es-ES" sz="4800" b="1" dirty="0">
                <a:solidFill>
                  <a:schemeClr val="bg1"/>
                </a:solidFill>
              </a:endParaRPr>
            </a:p>
            <a:p>
              <a:pPr marL="685800" indent="-685800">
                <a:buFont typeface="Arial" panose="020B0604020202020204" pitchFamily="34" charset="0"/>
                <a:buChar char="•"/>
              </a:pPr>
              <a:r>
                <a:rPr lang="es-ES" sz="4800" b="1" dirty="0">
                  <a:solidFill>
                    <a:schemeClr val="bg1"/>
                  </a:solidFill>
                </a:rPr>
                <a:t>La capacitación periódica y las actualizaciones sobre los productos químicos utilizados y almacenados en el lugar de trabajo complementan la información provista en un HDS.</a:t>
              </a:r>
              <a:endParaRPr lang="en-US" sz="4800" b="1" dirty="0">
                <a:solidFill>
                  <a:schemeClr val="bg1"/>
                </a:solidFill>
              </a:endParaRPr>
            </a:p>
          </p:txBody>
        </p:sp>
      </p:grpSp>
      <p:pic>
        <p:nvPicPr>
          <p:cNvPr id="2" name="slide 8">
            <a:hlinkClick r:id="" action="ppaction://media"/>
            <a:extLst>
              <a:ext uri="{FF2B5EF4-FFF2-40B4-BE49-F238E27FC236}">
                <a16:creationId xmlns:a16="http://schemas.microsoft.com/office/drawing/2014/main" id="{D355E66D-D517-4FF7-AB5C-CFB6A52125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770850" y="3233738"/>
            <a:ext cx="609600" cy="609600"/>
          </a:xfrm>
          <a:prstGeom prst="rect">
            <a:avLst/>
          </a:prstGeom>
        </p:spPr>
      </p:pic>
      <p:pic>
        <p:nvPicPr>
          <p:cNvPr id="9" name="Light Notification3 DING">
            <a:hlinkClick r:id="" action="ppaction://media"/>
            <a:extLst>
              <a:ext uri="{FF2B5EF4-FFF2-40B4-BE49-F238E27FC236}">
                <a16:creationId xmlns:a16="http://schemas.microsoft.com/office/drawing/2014/main" id="{161D34E7-4288-43BE-9B56-17B9E6A198E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953000" y="2139496"/>
            <a:ext cx="609600" cy="6096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25" fill="hold"/>
                                        <p:tgtEl>
                                          <p:spTgt spid="2"/>
                                        </p:tgtEl>
                                      </p:cBhvr>
                                    </p:cmd>
                                  </p:childTnLst>
                                </p:cTn>
                              </p:par>
                            </p:childTnLst>
                          </p:cTn>
                        </p:par>
                        <p:par>
                          <p:cTn id="7" fill="hold">
                            <p:stCondLst>
                              <p:cond delay="28625"/>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10901</TotalTime>
  <Words>832</Words>
  <Application>Microsoft Office PowerPoint</Application>
  <PresentationFormat>Personalizado</PresentationFormat>
  <Paragraphs>92</Paragraphs>
  <Slides>8</Slides>
  <Notes>8</Notes>
  <HiddenSlides>0</HiddenSlides>
  <MMClips>14</MMClips>
  <ScaleCrop>false</ScaleCrop>
  <HeadingPairs>
    <vt:vector size="6" baseType="variant">
      <vt:variant>
        <vt:lpstr>Fuentes usadas</vt:lpstr>
      </vt:variant>
      <vt:variant>
        <vt:i4>3</vt:i4>
      </vt:variant>
      <vt:variant>
        <vt:lpstr>Tema</vt:lpstr>
      </vt:variant>
      <vt:variant>
        <vt:i4>4</vt:i4>
      </vt:variant>
      <vt:variant>
        <vt:lpstr>Títulos de diapositiva</vt:lpstr>
      </vt:variant>
      <vt:variant>
        <vt:i4>8</vt:i4>
      </vt:variant>
    </vt:vector>
  </HeadingPairs>
  <TitlesOfParts>
    <vt:vector size="15" baseType="lpstr">
      <vt:lpstr>Arial</vt:lpstr>
      <vt:lpstr>Calibri</vt:lpstr>
      <vt:lpstr>Roboto</vt:lpstr>
      <vt:lpstr>GENARAL LAYOUTS</vt:lpstr>
      <vt:lpstr>TEAM SLIDES</vt:lpstr>
      <vt:lpstr>SLIDES WITH IMAGES</vt:lpstr>
      <vt:lpstr>PORTFOLIO</vt:lpstr>
      <vt:lpstr>Presentación de PowerPoint</vt:lpstr>
      <vt:lpstr>Comprensión de las Hojas de Datos de Seguridad</vt:lpstr>
      <vt:lpstr>Presentación de PowerPoint</vt:lpstr>
      <vt:lpstr>¿Cuál es el peligro?</vt:lpstr>
      <vt:lpstr>Como Protegerse</vt:lpstr>
      <vt:lpstr>Como Protegerse</vt:lpstr>
      <vt:lpstr>Presentación de PowerPoint</vt:lpstr>
      <vt:lpstr>Presentación de PowerPoint</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Ana Boylan</cp:lastModifiedBy>
  <cp:revision>1014</cp:revision>
  <dcterms:created xsi:type="dcterms:W3CDTF">2015-01-20T11:47:48Z</dcterms:created>
  <dcterms:modified xsi:type="dcterms:W3CDTF">2020-04-22T17:53:40Z</dcterms:modified>
</cp:coreProperties>
</file>