
<file path=[Content_Types].xml><?xml version="1.0" encoding="utf-8"?>
<Types xmlns="http://schemas.openxmlformats.org/package/2006/content-types">
  <Default Extension="bin" ContentType="audio/unknown"/>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4"/>
  </p:notesMasterIdLst>
  <p:sldIdLst>
    <p:sldId id="269" r:id="rId5"/>
    <p:sldId id="606" r:id="rId6"/>
    <p:sldId id="613" r:id="rId7"/>
    <p:sldId id="623" r:id="rId8"/>
    <p:sldId id="614" r:id="rId9"/>
    <p:sldId id="619" r:id="rId10"/>
    <p:sldId id="616" r:id="rId11"/>
    <p:sldId id="618" r:id="rId12"/>
    <p:sldId id="622" r:id="rId13"/>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85" autoAdjust="0"/>
    <p:restoredTop sz="63764" autoAdjust="0"/>
  </p:normalViewPr>
  <p:slideViewPr>
    <p:cSldViewPr>
      <p:cViewPr>
        <p:scale>
          <a:sx n="60" d="100"/>
          <a:sy n="60" d="100"/>
        </p:scale>
        <p:origin x="2488" y="-344"/>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27.01.21</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BE WARY OF WAREHOUSE HAZARDS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thousands of warehouses across North America, employing more than 100 000 people, and these workers face a host of potential hazards. In fact, the fatal injury rate for the warehousing industry is one of the highest of all industries.</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What’s the Danger?</a:t>
            </a:r>
            <a:endParaRPr lang="en-US" b="0" dirty="0"/>
          </a:p>
          <a:p>
            <a:r>
              <a:rPr lang="en-US" sz="1200" kern="1200" dirty="0">
                <a:solidFill>
                  <a:schemeClr val="tx1"/>
                </a:solidFill>
                <a:effectLst/>
                <a:latin typeface="+mn-lt"/>
                <a:ea typeface="+mn-ea"/>
                <a:cs typeface="+mn-cs"/>
              </a:rPr>
              <a:t>It shouldn’t be a surprise that warehouse workers are at risk of musculoskeletal diseases, often related to improper lifting or overexertion. However, a warehouse also has other dangers, ranging from possible exposure to chemicals, forklift accidents, explosions, fires and falling materials.</a:t>
            </a:r>
            <a:endParaRPr lang="en-US" b="1"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146237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Example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man working in an electronics store warehouse fell six feet/two meters to his death, as he attempted to retrieve boxes from a forklift. The man was standing on a wooden pallet raised by the forklift, despite written warnings on the forklift stating it was not to be used to lift people. The victim was not wearing fall protection and neither the forklift nor the wooden pallet was equipped with a guardrail to prevent a fall.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man was found bleeding from the back of his head. His pulse was faint, and his breathing was irregular. Coworkers began CPR and called 911. However, their efforts to save him were not successful. He died from blunt force trauma to the head.</a:t>
            </a: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to Protect Yourself</a:t>
            </a:r>
            <a:endParaRPr lang="en-US" b="0" dirty="0"/>
          </a:p>
          <a:p>
            <a:r>
              <a:rPr lang="en-US" sz="1200" kern="1200" dirty="0">
                <a:solidFill>
                  <a:schemeClr val="tx1"/>
                </a:solidFill>
                <a:effectLst/>
                <a:latin typeface="+mn-lt"/>
                <a:ea typeface="+mn-ea"/>
                <a:cs typeface="+mn-cs"/>
              </a:rPr>
              <a:t>Learning about the hazards in your warehouse and how to avoid them will result in a safer work environment for you and for co-workers.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Remember these safety guidelines in warehouse and all storage areas: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Personal Protective Equipment will be required in many circumstances. Hardhats, leather gloves, safety-toed footwear and safety eyewear will be needed for many warehouse jobs.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Keep aisles and traffic areas free of obstacles, which can cause tripping accidents.</a:t>
            </a:r>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 aware of all the precautions for materials you are handling. If you’re moving containers of chemicals, you will need certain protective clothing. Consult the chemical’s material safety data sheet to learn about the chemical’s hazards and how to protect yourself.</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Learn to lift safely, using the strength in your legs rather than your back. Get help when lifting heavy or awkward loads. Use lifting and moving equipment such as jacks and carts to save your back from injury.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Stack materials safely. Use appropriate shelving, racks or pallets. Strap or interlock items for security. Put heavier items on the bottom.</a:t>
            </a: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Emergency exits and equipment must always be kept clear. When stacking materials, maintain proper clearances under overhead sprinklers and leave aisles wide enough for firefighters and first aid crews to work.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Barricade and report any spills on the floor so they can be cleaned up before someone slips and falls.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Good lighting is required for warehouse safety. Report burned out light fixtures so they can be replaced.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Stay alert around plant vehicles. Pedestrians are often the victims in forklift accidents, so stay clear of mobile machinery.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Operate a forklift only if you have the training and authorization to do so.</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769588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Always keep your warehouse work area safe by reporting hazards and following safe work practices.</a:t>
            </a:r>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theme" Target="../theme/theme4.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rPr>
              <a:t>Click anywhere to get started</a:t>
            </a:r>
            <a:r>
              <a:rPr lang="mr-IN" sz="3600" dirty="0">
                <a:solidFill>
                  <a:schemeClr val="tx2"/>
                </a:solidFill>
              </a:rPr>
              <a:t>…</a:t>
            </a:r>
            <a:endParaRPr lang="en-US" sz="3600" dirty="0">
              <a:solidFill>
                <a:schemeClr val="tx2"/>
              </a:solidFill>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a:hlinkClick r:id="" action="ppaction://media"/>
            <a:extLst>
              <a:ext uri="{FF2B5EF4-FFF2-40B4-BE49-F238E27FC236}">
                <a16:creationId xmlns:a16="http://schemas.microsoft.com/office/drawing/2014/main" id="{7E106BFD-E479-4257-91A9-A344B361C0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9200" y="4838700"/>
            <a:ext cx="609600" cy="609600"/>
          </a:xfrm>
          <a:prstGeom prst="rect">
            <a:avLst/>
          </a:prstGeom>
        </p:spPr>
      </p:pic>
      <p:sp>
        <p:nvSpPr>
          <p:cNvPr id="5" name="Title 4"/>
          <p:cNvSpPr>
            <a:spLocks noGrp="1"/>
          </p:cNvSpPr>
          <p:nvPr>
            <p:ph type="title"/>
          </p:nvPr>
        </p:nvSpPr>
        <p:spPr>
          <a:xfrm>
            <a:off x="762000" y="800100"/>
            <a:ext cx="17183100" cy="715581"/>
          </a:xfrm>
        </p:spPr>
        <p:txBody>
          <a:bodyPr/>
          <a:lstStyle/>
          <a:p>
            <a:r>
              <a:rPr lang="en-US" dirty="0"/>
              <a:t>BE WARY OF WAREHOUSE HAZARDS</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8" name="Picture 7">
            <a:extLst>
              <a:ext uri="{FF2B5EF4-FFF2-40B4-BE49-F238E27FC236}">
                <a16:creationId xmlns:a16="http://schemas.microsoft.com/office/drawing/2014/main" id="{3E1D25CB-B271-419E-A5A4-86298B65FE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675632" y="3057346"/>
            <a:ext cx="8811768" cy="5086707"/>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a:hlinkClick r:id="" action="ppaction://media"/>
            <a:extLst>
              <a:ext uri="{FF2B5EF4-FFF2-40B4-BE49-F238E27FC236}">
                <a16:creationId xmlns:a16="http://schemas.microsoft.com/office/drawing/2014/main" id="{1C43B44F-4B84-4515-8559-6112B020A5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9200" y="4838700"/>
            <a:ext cx="609600" cy="609600"/>
          </a:xfrm>
          <a:prstGeom prst="rect">
            <a:avLst/>
          </a:prstGeo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24" name="Picture Placeholder 23">
            <a:extLst>
              <a:ext uri="{FF2B5EF4-FFF2-40B4-BE49-F238E27FC236}">
                <a16:creationId xmlns:a16="http://schemas.microsoft.com/office/drawing/2014/main" id="{11EA7A57-D85A-4D34-934C-CB3A6C53232F}"/>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p:blipFill>
        <p:spPr>
          <a:xfrm>
            <a:off x="-28074" y="0"/>
            <a:ext cx="18288000" cy="10287000"/>
          </a:xfrm>
        </p:spPr>
      </p:pic>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709140" y="929382"/>
              <a:ext cx="4982521"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2555756"/>
              <a:ext cx="5176679" cy="5632311"/>
            </a:xfrm>
            <a:prstGeom prst="rect">
              <a:avLst/>
            </a:prstGeom>
            <a:noFill/>
          </p:spPr>
          <p:txBody>
            <a:bodyPr wrap="square" rtlCol="0">
              <a:spAutoFit/>
            </a:bodyPr>
            <a:lstStyle/>
            <a:p>
              <a:r>
                <a:rPr lang="en-US" sz="4000" dirty="0">
                  <a:solidFill>
                    <a:schemeClr val="bg2"/>
                  </a:solidFill>
                </a:rPr>
                <a:t>There are thousands of warehouses across North America, employing more than 100 000 people, and these workers face a host of potential hazards. In fact, the fatal injury rate for the warehousing industry is one of the highest of all industries.</a:t>
              </a:r>
            </a:p>
          </p:txBody>
        </p:sp>
      </p:grpSp>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hlinkClick r:id="" action="ppaction://media"/>
            <a:extLst>
              <a:ext uri="{FF2B5EF4-FFF2-40B4-BE49-F238E27FC236}">
                <a16:creationId xmlns:a16="http://schemas.microsoft.com/office/drawing/2014/main" id="{2FA34557-CC1D-4A3E-A81A-CC510DB569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9200" y="4838700"/>
            <a:ext cx="609600" cy="609600"/>
          </a:xfrm>
          <a:prstGeom prst="rect">
            <a:avLst/>
          </a:prstGeom>
        </p:spPr>
      </p:pic>
      <p:sp>
        <p:nvSpPr>
          <p:cNvPr id="8" name="Title 7"/>
          <p:cNvSpPr>
            <a:spLocks noGrp="1"/>
          </p:cNvSpPr>
          <p:nvPr>
            <p:ph type="title"/>
          </p:nvPr>
        </p:nvSpPr>
        <p:spPr>
          <a:xfrm>
            <a:off x="876300" y="571411"/>
            <a:ext cx="6438900" cy="990689"/>
          </a:xfrm>
        </p:spPr>
        <p:txBody>
          <a:bodyPr/>
          <a:lstStyle/>
          <a:p>
            <a:r>
              <a:rPr lang="en-US" dirty="0"/>
              <a:t>What’s the Danger?</a:t>
            </a:r>
            <a:endParaRPr lang="uk-UA" dirty="0"/>
          </a:p>
        </p:txBody>
      </p:sp>
      <p:sp>
        <p:nvSpPr>
          <p:cNvPr id="10" name="Rectangle 9"/>
          <p:cNvSpPr/>
          <p:nvPr/>
        </p:nvSpPr>
        <p:spPr>
          <a:xfrm>
            <a:off x="0" y="2246412"/>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539633" y="3406557"/>
            <a:ext cx="8045278" cy="3108543"/>
          </a:xfrm>
          <a:prstGeom prst="rect">
            <a:avLst/>
          </a:prstGeom>
        </p:spPr>
        <p:txBody>
          <a:bodyPr wrap="square">
            <a:spAutoFit/>
          </a:bodyPr>
          <a:lstStyle/>
          <a:p>
            <a:r>
              <a:rPr lang="en-US" sz="2800" dirty="0">
                <a:solidFill>
                  <a:schemeClr val="bg2"/>
                </a:solidFill>
              </a:rPr>
              <a:t>It shouldn’t be a surprise that warehouse workers are at risk of musculoskeletal diseases, often related to improper lifting or overexertion. However, a warehouse also has other dangers, ranging from possible exposure to chemicals, forklift accidents, explosions, fires and falling materials.</a:t>
            </a:r>
          </a:p>
        </p:txBody>
      </p:sp>
      <p:pic>
        <p:nvPicPr>
          <p:cNvPr id="17" name="Picture Placeholder 16">
            <a:extLst>
              <a:ext uri="{FF2B5EF4-FFF2-40B4-BE49-F238E27FC236}">
                <a16:creationId xmlns:a16="http://schemas.microsoft.com/office/drawing/2014/main" id="{BB2F1B59-08DA-4B78-9205-ABD22DCFC46B}"/>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9124544" y="2246412"/>
            <a:ext cx="9163456" cy="5486400"/>
          </a:xfrm>
        </p:spPr>
      </p:pic>
    </p:spTree>
    <p:extLst>
      <p:ext uri="{BB962C8B-B14F-4D97-AF65-F5344CB8AC3E}">
        <p14:creationId xmlns:p14="http://schemas.microsoft.com/office/powerpoint/2010/main" val="396663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hlinkClick r:id="" action="ppaction://media"/>
            <a:extLst>
              <a:ext uri="{FF2B5EF4-FFF2-40B4-BE49-F238E27FC236}">
                <a16:creationId xmlns:a16="http://schemas.microsoft.com/office/drawing/2014/main" id="{299BA32D-52C8-42FD-B84B-2F39352330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9200" y="4838700"/>
            <a:ext cx="609600" cy="609600"/>
          </a:xfrm>
          <a:prstGeom prst="rect">
            <a:avLst/>
          </a:prstGeom>
        </p:spPr>
      </p:pic>
      <p:sp>
        <p:nvSpPr>
          <p:cNvPr id="8" name="Title 7"/>
          <p:cNvSpPr>
            <a:spLocks noGrp="1"/>
          </p:cNvSpPr>
          <p:nvPr>
            <p:ph type="title"/>
          </p:nvPr>
        </p:nvSpPr>
        <p:spPr>
          <a:xfrm>
            <a:off x="876300" y="571411"/>
            <a:ext cx="8648700" cy="990689"/>
          </a:xfrm>
        </p:spPr>
        <p:txBody>
          <a:bodyPr/>
          <a:lstStyle/>
          <a:p>
            <a:r>
              <a:rPr lang="en-US" dirty="0"/>
              <a:t>What’s the Danger?</a:t>
            </a:r>
            <a:endParaRPr lang="uk-UA" dirty="0"/>
          </a:p>
        </p:txBody>
      </p:sp>
      <p:sp>
        <p:nvSpPr>
          <p:cNvPr id="10" name="Rectangle 9"/>
          <p:cNvSpPr/>
          <p:nvPr/>
        </p:nvSpPr>
        <p:spPr>
          <a:xfrm>
            <a:off x="8382000" y="2400300"/>
            <a:ext cx="9906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8534400" y="2471321"/>
            <a:ext cx="9753600" cy="5262979"/>
          </a:xfrm>
          <a:prstGeom prst="rect">
            <a:avLst/>
          </a:prstGeom>
        </p:spPr>
        <p:txBody>
          <a:bodyPr wrap="square">
            <a:spAutoFit/>
          </a:bodyPr>
          <a:lstStyle/>
          <a:p>
            <a:r>
              <a:rPr lang="en-US" sz="2800" b="1" dirty="0">
                <a:solidFill>
                  <a:schemeClr val="bg2"/>
                </a:solidFill>
              </a:rPr>
              <a:t>Example</a:t>
            </a:r>
            <a:r>
              <a:rPr lang="en-US" sz="2800" dirty="0">
                <a:solidFill>
                  <a:schemeClr val="bg2"/>
                </a:solidFill>
              </a:rPr>
              <a:t> </a:t>
            </a:r>
          </a:p>
          <a:p>
            <a:r>
              <a:rPr lang="en-US" sz="2800" dirty="0">
                <a:solidFill>
                  <a:schemeClr val="bg2"/>
                </a:solidFill>
              </a:rPr>
              <a:t>A man working in an electronics store warehouse fell six feet/two meters to his death, as he attempted to retrieve boxes from a forklift. The man was standing on a wooden pallet raised by the forklift, despite written warnings on the forklift stating it was not to be used to lift people. </a:t>
            </a:r>
          </a:p>
          <a:p>
            <a:endParaRPr lang="en-US" sz="2800" dirty="0">
              <a:solidFill>
                <a:schemeClr val="bg2"/>
              </a:solidFill>
            </a:endParaRPr>
          </a:p>
          <a:p>
            <a:r>
              <a:rPr lang="en-US" sz="2800" dirty="0">
                <a:solidFill>
                  <a:schemeClr val="bg2"/>
                </a:solidFill>
              </a:rPr>
              <a:t>The man was found bleeding from the back of his head. His pulse was faint, and his breathing was irregular. Coworkers began CPR and called 911. However, their efforts to save him were not successful. He died from blunt force trauma to the head.</a:t>
            </a:r>
          </a:p>
        </p:txBody>
      </p:sp>
      <p:pic>
        <p:nvPicPr>
          <p:cNvPr id="17" name="Picture Placeholder 16">
            <a:extLst>
              <a:ext uri="{FF2B5EF4-FFF2-40B4-BE49-F238E27FC236}">
                <a16:creationId xmlns:a16="http://schemas.microsoft.com/office/drawing/2014/main" id="{BB2F1B59-08DA-4B78-9205-ABD22DCFC46B}"/>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0" y="2400300"/>
            <a:ext cx="8382000" cy="5486400"/>
          </a:xfr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1">
            <a:hlinkClick r:id="" action="ppaction://media"/>
            <a:extLst>
              <a:ext uri="{FF2B5EF4-FFF2-40B4-BE49-F238E27FC236}">
                <a16:creationId xmlns:a16="http://schemas.microsoft.com/office/drawing/2014/main" id="{36A9D1F1-429E-4A26-882E-98807E34D9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9200" y="4838700"/>
            <a:ext cx="609600" cy="609600"/>
          </a:xfrm>
          <a:prstGeom prst="rect">
            <a:avLst/>
          </a:prstGeom>
        </p:spPr>
      </p:pic>
      <p:sp>
        <p:nvSpPr>
          <p:cNvPr id="7" name="Title 6"/>
          <p:cNvSpPr>
            <a:spLocks noGrp="1"/>
          </p:cNvSpPr>
          <p:nvPr>
            <p:ph type="title"/>
          </p:nvPr>
        </p:nvSpPr>
        <p:spPr>
          <a:xfrm>
            <a:off x="876300" y="571411"/>
            <a:ext cx="7124700" cy="1338828"/>
          </a:xfrm>
        </p:spPr>
        <p:txBody>
          <a:bodyPr/>
          <a:lstStyle/>
          <a:p>
            <a:r>
              <a:rPr lang="en-US" dirty="0"/>
              <a:t>How to Protect Yourself</a:t>
            </a:r>
            <a:endParaRPr lang="uk-UA" dirty="0">
              <a:solidFill>
                <a:schemeClr val="accent1"/>
              </a:solidFill>
            </a:endParaRPr>
          </a:p>
        </p:txBody>
      </p:sp>
      <p:grpSp>
        <p:nvGrpSpPr>
          <p:cNvPr id="3" name="Group 2"/>
          <p:cNvGrpSpPr/>
          <p:nvPr/>
        </p:nvGrpSpPr>
        <p:grpSpPr>
          <a:xfrm>
            <a:off x="0" y="2552700"/>
            <a:ext cx="91440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0535474" y="2060087"/>
              <a:ext cx="9144000" cy="5262979"/>
            </a:xfrm>
            <a:prstGeom prst="rect">
              <a:avLst/>
            </a:prstGeom>
            <a:noFill/>
          </p:spPr>
          <p:txBody>
            <a:bodyPr wrap="square" rtlCol="0">
              <a:spAutoFit/>
            </a:bodyPr>
            <a:lstStyle/>
            <a:p>
              <a:r>
                <a:rPr lang="en-US" sz="2800" dirty="0">
                  <a:solidFill>
                    <a:schemeClr val="bg2"/>
                  </a:solidFill>
                </a:rPr>
                <a:t>Learning about the hazards in your warehouse and how to avoid them will result in a safer work environment for you and for co-workers. </a:t>
              </a:r>
            </a:p>
            <a:p>
              <a:endParaRPr lang="en-US" sz="2800" dirty="0">
                <a:solidFill>
                  <a:schemeClr val="bg2"/>
                </a:solidFill>
              </a:endParaRPr>
            </a:p>
            <a:p>
              <a:r>
                <a:rPr lang="en-US" sz="2800" dirty="0">
                  <a:solidFill>
                    <a:schemeClr val="bg2"/>
                  </a:solidFill>
                </a:rPr>
                <a:t>Remember these safety guidelines in warehouse and all storage areas:</a:t>
              </a:r>
            </a:p>
            <a:p>
              <a:pPr marL="457200" indent="-457200">
                <a:buFont typeface="Arial" panose="020B0604020202020204" pitchFamily="34" charset="0"/>
                <a:buChar char="•"/>
              </a:pPr>
              <a:r>
                <a:rPr lang="en-US" sz="2800" dirty="0">
                  <a:solidFill>
                    <a:schemeClr val="bg2"/>
                  </a:solidFill>
                </a:rPr>
                <a:t>Personal Protective Equipment will be required in many circumstances. Hardhats, leather gloves, safety-toed footwear and safety eyewear will be needed for many warehouse jobs.</a:t>
              </a:r>
            </a:p>
            <a:p>
              <a:pPr marL="457200" indent="-457200">
                <a:buFont typeface="Arial" panose="020B0604020202020204" pitchFamily="34" charset="0"/>
                <a:buChar char="•"/>
              </a:pPr>
              <a:r>
                <a:rPr lang="en-US" sz="2800" dirty="0">
                  <a:solidFill>
                    <a:schemeClr val="bg2"/>
                  </a:solidFill>
                </a:rPr>
                <a:t>Keep aisles and traffic areas free of obstacles, which can cause tripping accidents.</a:t>
              </a:r>
            </a:p>
          </p:txBody>
        </p:sp>
      </p:grpSp>
      <p:pic>
        <p:nvPicPr>
          <p:cNvPr id="5" name="Picture 4">
            <a:extLst>
              <a:ext uri="{FF2B5EF4-FFF2-40B4-BE49-F238E27FC236}">
                <a16:creationId xmlns:a16="http://schemas.microsoft.com/office/drawing/2014/main" id="{3CB745E9-B77D-4F09-90AA-B75D3894F98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144000" y="2552700"/>
            <a:ext cx="9143999" cy="5486400"/>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1338828"/>
          </a:xfrm>
        </p:spPr>
        <p:txBody>
          <a:bodyPr/>
          <a:lstStyle/>
          <a:p>
            <a:r>
              <a:rPr lang="en-US" dirty="0"/>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a:stretch/>
        </p:blipFill>
        <p:spPr>
          <a:xfrm>
            <a:off x="0" y="2400300"/>
            <a:ext cx="9144000" cy="5486400"/>
          </a:xfrm>
        </p:spPr>
      </p:pic>
      <p:sp>
        <p:nvSpPr>
          <p:cNvPr id="7" name="TextBox 6">
            <a:extLst>
              <a:ext uri="{FF2B5EF4-FFF2-40B4-BE49-F238E27FC236}">
                <a16:creationId xmlns:a16="http://schemas.microsoft.com/office/drawing/2014/main" id="{1867828F-492D-4BF1-8A4E-822DF2FD5B9B}"/>
              </a:ext>
            </a:extLst>
          </p:cNvPr>
          <p:cNvSpPr txBox="1"/>
          <p:nvPr/>
        </p:nvSpPr>
        <p:spPr>
          <a:xfrm>
            <a:off x="9181214" y="2812092"/>
            <a:ext cx="9144000" cy="4662815"/>
          </a:xfrm>
          <a:prstGeom prst="rect">
            <a:avLst/>
          </a:prstGeom>
          <a:noFill/>
        </p:spPr>
        <p:txBody>
          <a:bodyPr wrap="square" rtlCol="0">
            <a:spAutoFit/>
          </a:bodyPr>
          <a:lstStyle/>
          <a:p>
            <a:pPr marL="457200" indent="-457200">
              <a:buFont typeface="Arial" panose="020B0604020202020204" pitchFamily="34" charset="0"/>
              <a:buChar char="•"/>
            </a:pPr>
            <a:r>
              <a:rPr lang="en-US" dirty="0">
                <a:solidFill>
                  <a:schemeClr val="bg2"/>
                </a:solidFill>
              </a:rPr>
              <a:t>If you’re moving containers of chemicals, you will need certain protective clothing. Consult the chemical’s material safety data sheet to learn about the chemical’s hazards and how to protect yourself.</a:t>
            </a:r>
          </a:p>
          <a:p>
            <a:pPr marL="457200" indent="-457200">
              <a:buFont typeface="Arial" panose="020B0604020202020204" pitchFamily="34" charset="0"/>
              <a:buChar char="•"/>
            </a:pPr>
            <a:r>
              <a:rPr lang="en-US" dirty="0">
                <a:solidFill>
                  <a:schemeClr val="bg2"/>
                </a:solidFill>
              </a:rPr>
              <a:t>Learn to lift safely, using the strength in your legs rather than your back. Get help when lifting heavy or awkward loads. Use lifting and moving equipment such as jacks and carts to save your back from injury.</a:t>
            </a:r>
          </a:p>
          <a:p>
            <a:pPr marL="457200" indent="-457200">
              <a:buFont typeface="Arial" panose="020B0604020202020204" pitchFamily="34" charset="0"/>
              <a:buChar char="•"/>
            </a:pPr>
            <a:r>
              <a:rPr lang="en-US" dirty="0">
                <a:solidFill>
                  <a:schemeClr val="bg2"/>
                </a:solidFill>
              </a:rPr>
              <a:t>Stack materials safely. Use appropriate shelving, racks or pallets. Strap or interlock items for security. Put heavier items on the bottom.</a:t>
            </a:r>
          </a:p>
        </p:txBody>
      </p:sp>
      <p:pic>
        <p:nvPicPr>
          <p:cNvPr id="2" name="6" descr="6">
            <a:hlinkClick r:id="" action="ppaction://media"/>
            <a:extLst>
              <a:ext uri="{FF2B5EF4-FFF2-40B4-BE49-F238E27FC236}">
                <a16:creationId xmlns:a16="http://schemas.microsoft.com/office/drawing/2014/main" id="{4F1DF507-5A4F-A447-AFBD-56C695D525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72200" y="-406400"/>
            <a:ext cx="812800" cy="8128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2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1">
            <a:hlinkClick r:id="" action="ppaction://media"/>
            <a:extLst>
              <a:ext uri="{FF2B5EF4-FFF2-40B4-BE49-F238E27FC236}">
                <a16:creationId xmlns:a16="http://schemas.microsoft.com/office/drawing/2014/main" id="{3AFA290B-2E83-4B47-8DF0-3553D60967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73000" y="4531659"/>
            <a:ext cx="609600" cy="609600"/>
          </a:xfrm>
          <a:prstGeom prst="rect">
            <a:avLst/>
          </a:prstGeom>
        </p:spPr>
      </p:pic>
      <p:sp>
        <p:nvSpPr>
          <p:cNvPr id="8" name="Rectangle 7"/>
          <p:cNvSpPr/>
          <p:nvPr/>
        </p:nvSpPr>
        <p:spPr>
          <a:xfrm>
            <a:off x="-47394"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t>How to Protect Yourself</a:t>
            </a:r>
          </a:p>
        </p:txBody>
      </p:sp>
      <p:pic>
        <p:nvPicPr>
          <p:cNvPr id="5" name="Picture Placeholder 4">
            <a:extLst>
              <a:ext uri="{FF2B5EF4-FFF2-40B4-BE49-F238E27FC236}">
                <a16:creationId xmlns:a16="http://schemas.microsoft.com/office/drawing/2014/main" id="{17F8332A-CCEF-4DD5-996E-47AA0B8AF3BE}"/>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9601200" y="2362200"/>
            <a:ext cx="8662367" cy="5486400"/>
          </a:xfrm>
        </p:spPr>
      </p:pic>
      <p:sp>
        <p:nvSpPr>
          <p:cNvPr id="7" name="TextBox 6">
            <a:extLst>
              <a:ext uri="{FF2B5EF4-FFF2-40B4-BE49-F238E27FC236}">
                <a16:creationId xmlns:a16="http://schemas.microsoft.com/office/drawing/2014/main" id="{B0369C6B-D18C-4CCF-81D5-91F16F2021B5}"/>
              </a:ext>
            </a:extLst>
          </p:cNvPr>
          <p:cNvSpPr txBox="1"/>
          <p:nvPr/>
        </p:nvSpPr>
        <p:spPr>
          <a:xfrm>
            <a:off x="119466" y="3120241"/>
            <a:ext cx="9296400"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rPr>
              <a:t>When stacking materials, maintain proper clearances under overhead sprinklers and leave aisles wide enough for firefighters and first aid crews to work.</a:t>
            </a:r>
          </a:p>
          <a:p>
            <a:pPr marL="457200" indent="-457200">
              <a:buFont typeface="Arial" panose="020B0604020202020204" pitchFamily="34" charset="0"/>
              <a:buChar char="•"/>
            </a:pPr>
            <a:r>
              <a:rPr lang="en-US" sz="2800" dirty="0">
                <a:solidFill>
                  <a:schemeClr val="bg1"/>
                </a:solidFill>
              </a:rPr>
              <a:t>Barricade and report any spills on the floor so they can be cleaned up before someone slips and falls. </a:t>
            </a:r>
          </a:p>
          <a:p>
            <a:pPr marL="457200" indent="-457200">
              <a:buFont typeface="Arial" panose="020B0604020202020204" pitchFamily="34" charset="0"/>
              <a:buChar char="•"/>
            </a:pPr>
            <a:r>
              <a:rPr lang="en-US" sz="2800" dirty="0">
                <a:solidFill>
                  <a:schemeClr val="bg1"/>
                </a:solidFill>
              </a:rPr>
              <a:t>Good lighting is required for warehouse safety. </a:t>
            </a:r>
          </a:p>
          <a:p>
            <a:pPr marL="457200" indent="-457200">
              <a:buFont typeface="Arial" panose="020B0604020202020204" pitchFamily="34" charset="0"/>
              <a:buChar char="•"/>
            </a:pPr>
            <a:r>
              <a:rPr lang="en-US" sz="2800" dirty="0">
                <a:solidFill>
                  <a:schemeClr val="bg1"/>
                </a:solidFill>
              </a:rPr>
              <a:t>Stay alert around plant vehicles. </a:t>
            </a:r>
          </a:p>
          <a:p>
            <a:pPr marL="457200" indent="-457200">
              <a:buFont typeface="Arial" panose="020B0604020202020204" pitchFamily="34" charset="0"/>
              <a:buChar char="•"/>
            </a:pPr>
            <a:r>
              <a:rPr lang="en-US" sz="2800" dirty="0">
                <a:solidFill>
                  <a:schemeClr val="bg1"/>
                </a:solidFill>
              </a:rPr>
              <a:t>Operate a forklift only if you have the training and authorization to do so.</a:t>
            </a:r>
            <a:endParaRPr lang="en-US" sz="2400" dirty="0">
              <a:solidFill>
                <a:schemeClr val="bg1"/>
              </a:solidFill>
            </a:endParaRPr>
          </a:p>
        </p:txBody>
      </p:sp>
    </p:spTree>
    <p:extLst>
      <p:ext uri="{BB962C8B-B14F-4D97-AF65-F5344CB8AC3E}">
        <p14:creationId xmlns:p14="http://schemas.microsoft.com/office/powerpoint/2010/main" val="1542355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
            <a:hlinkClick r:id="" action="ppaction://media"/>
            <a:extLst>
              <a:ext uri="{FF2B5EF4-FFF2-40B4-BE49-F238E27FC236}">
                <a16:creationId xmlns:a16="http://schemas.microsoft.com/office/drawing/2014/main" id="{50AB8B5E-B55D-4CD1-9117-F2CEF0E1A2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9200" y="4838700"/>
            <a:ext cx="609600" cy="609600"/>
          </a:xfrm>
          <a:prstGeom prst="rect">
            <a:avLst/>
          </a:prstGeom>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17" name="Picture Placeholder 16">
            <a:extLst>
              <a:ext uri="{FF2B5EF4-FFF2-40B4-BE49-F238E27FC236}">
                <a16:creationId xmlns:a16="http://schemas.microsoft.com/office/drawing/2014/main" id="{296CE8A5-2F56-483A-838B-6C7DD97D484C}"/>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p:blipFill>
        <p:spPr>
          <a:xfrm>
            <a:off x="0" y="18047"/>
            <a:ext cx="18288000" cy="10250906"/>
          </a:xfrm>
        </p:spPr>
      </p:pic>
      <p:grpSp>
        <p:nvGrpSpPr>
          <p:cNvPr id="21" name="Group 20"/>
          <p:cNvGrpSpPr/>
          <p:nvPr/>
        </p:nvGrpSpPr>
        <p:grpSpPr>
          <a:xfrm>
            <a:off x="0" y="-38100"/>
            <a:ext cx="18288000" cy="10343382"/>
            <a:chOff x="-1216240" y="116805"/>
            <a:chExt cx="7617040" cy="10132502"/>
          </a:xfrm>
        </p:grpSpPr>
        <p:sp>
          <p:nvSpPr>
            <p:cNvPr id="5" name="Rectangle 4"/>
            <p:cNvSpPr/>
            <p:nvPr/>
          </p:nvSpPr>
          <p:spPr>
            <a:xfrm>
              <a:off x="-1216240" y="116805"/>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183705"/>
              <a:ext cx="4561114"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Final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95856" y="4419479"/>
              <a:ext cx="6557116" cy="1537658"/>
            </a:xfrm>
            <a:prstGeom prst="rect">
              <a:avLst/>
            </a:prstGeom>
            <a:noFill/>
          </p:spPr>
          <p:txBody>
            <a:bodyPr wrap="square" rtlCol="0">
              <a:spAutoFit/>
            </a:bodyPr>
            <a:lstStyle/>
            <a:p>
              <a:pPr algn="ctr"/>
              <a:r>
                <a:rPr lang="en-US" sz="4800" b="1" dirty="0">
                  <a:solidFill>
                    <a:schemeClr val="bg1"/>
                  </a:solidFill>
                </a:rPr>
                <a:t>Always keep your warehouse work area safe by reporting hazards and following safe work practices.</a:t>
              </a:r>
            </a:p>
          </p:txBody>
        </p:sp>
      </p:grpSp>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7993</TotalTime>
  <Words>1089</Words>
  <Application>Microsoft Macintosh PowerPoint</Application>
  <PresentationFormat>Custom</PresentationFormat>
  <Paragraphs>63</Paragraphs>
  <Slides>9</Slides>
  <Notes>9</Notes>
  <HiddenSlides>0</HiddenSlides>
  <MMClips>8</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9</vt:i4>
      </vt:variant>
    </vt:vector>
  </HeadingPairs>
  <TitlesOfParts>
    <vt:vector size="16" baseType="lpstr">
      <vt:lpstr>Arial</vt:lpstr>
      <vt:lpstr>Calibri</vt:lpstr>
      <vt:lpstr>Roboto</vt:lpstr>
      <vt:lpstr>GENARAL LAYOUTS</vt:lpstr>
      <vt:lpstr>TEAM SLIDES</vt:lpstr>
      <vt:lpstr>SLIDES WITH IMAGES</vt:lpstr>
      <vt:lpstr>PORTFOLIO</vt:lpstr>
      <vt:lpstr>PowerPoint Presentation</vt:lpstr>
      <vt:lpstr>BE WARY OF WAREHOUSE HAZARDS</vt:lpstr>
      <vt:lpstr>PowerPoint Presentation</vt:lpstr>
      <vt:lpstr>What’s the Danger?</vt:lpstr>
      <vt:lpstr>What’s the Danger?</vt:lpstr>
      <vt:lpstr>How to Protect Yourself</vt:lpstr>
      <vt:lpstr>How to Protect Yourself</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Vicky Pickford</cp:lastModifiedBy>
  <cp:revision>1018</cp:revision>
  <dcterms:created xsi:type="dcterms:W3CDTF">2015-01-20T11:47:48Z</dcterms:created>
  <dcterms:modified xsi:type="dcterms:W3CDTF">2021-01-27T17:41:40Z</dcterms:modified>
</cp:coreProperties>
</file>