
<file path=[Content_Types].xml><?xml version="1.0" encoding="utf-8"?>
<Types xmlns="http://schemas.openxmlformats.org/package/2006/content-types">
  <Default Extension="bin" ContentType="audio/unknown"/>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2"/>
  </p:notesMasterIdLst>
  <p:sldIdLst>
    <p:sldId id="269" r:id="rId5"/>
    <p:sldId id="606" r:id="rId6"/>
    <p:sldId id="613" r:id="rId7"/>
    <p:sldId id="614" r:id="rId8"/>
    <p:sldId id="623" r:id="rId9"/>
    <p:sldId id="619" r:id="rId10"/>
    <p:sldId id="622" r:id="rId11"/>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09" autoAdjust="0"/>
    <p:restoredTop sz="63767" autoAdjust="0"/>
  </p:normalViewPr>
  <p:slideViewPr>
    <p:cSldViewPr>
      <p:cViewPr varScale="1">
        <p:scale>
          <a:sx n="29" d="100"/>
          <a:sy n="29" d="100"/>
        </p:scale>
        <p:origin x="830" y="14"/>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14.01.2021</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Proxima Nova Alt Rg" panose="02000506030000020004" pitchFamily="50" charset="0"/>
              </a:rPr>
              <a:t>Safety around degreasing solvent</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80340">
              <a:spcBef>
                <a:spcPts val="0"/>
              </a:spcBef>
              <a:spcAft>
                <a:spcPts val="1200"/>
              </a:spcAft>
            </a:pPr>
            <a:r>
              <a:rPr lang="en-US" sz="1800" b="1" dirty="0">
                <a:solidFill>
                  <a:srgbClr val="CC3300"/>
                </a:solidFill>
                <a:effectLst/>
                <a:latin typeface="Open Sans"/>
                <a:ea typeface="MS Mincho" panose="02020609040205080304" pitchFamily="49" charset="-128"/>
                <a:cs typeface="Open Sans"/>
              </a:rPr>
              <a:t>What’s at stake?</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0" marR="0" algn="just">
              <a:spcBef>
                <a:spcPts val="0"/>
              </a:spcBef>
              <a:spcAft>
                <a:spcPts val="1200"/>
              </a:spcAft>
            </a:pPr>
            <a:r>
              <a:rPr lang="en-US" sz="1800" dirty="0">
                <a:effectLst/>
                <a:latin typeface="Open Sans"/>
                <a:ea typeface="MS Mincho" panose="02020609040205080304" pitchFamily="49" charset="-128"/>
                <a:cs typeface="Times New Roman" panose="02020603050405020304" pitchFamily="18" charset="0"/>
              </a:rPr>
              <a:t>All industrial grade degreasers have one thing in common: They excel at cutting through tough accumulations of grease and leaving the material underneath free of greasy residue.</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gn="just">
              <a:spcBef>
                <a:spcPts val="0"/>
              </a:spcBef>
              <a:spcAft>
                <a:spcPts val="1200"/>
              </a:spcAft>
            </a:pPr>
            <a:r>
              <a:rPr lang="en-US" sz="1800" dirty="0">
                <a:effectLst/>
                <a:latin typeface="Open Sans"/>
                <a:ea typeface="MS Mincho" panose="02020609040205080304" pitchFamily="49" charset="-128"/>
                <a:cs typeface="Times New Roman" panose="02020603050405020304" pitchFamily="18" charset="0"/>
              </a:rPr>
              <a:t>Cleaning solvents are used to remove oil, grease, solder and other contaminants. </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r>
              <a:rPr lang="en-US" sz="1800" b="1" dirty="0">
                <a:solidFill>
                  <a:srgbClr val="CC3300"/>
                </a:solidFill>
                <a:effectLst/>
                <a:latin typeface="Open Sans"/>
                <a:ea typeface="MS Mincho" panose="02020609040205080304" pitchFamily="49" charset="-128"/>
                <a:cs typeface="Open Sans"/>
              </a:rPr>
              <a:t>What’s the danger? </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0" marR="0" algn="just">
              <a:spcBef>
                <a:spcPts val="0"/>
              </a:spcBef>
              <a:spcAft>
                <a:spcPts val="1200"/>
              </a:spcAft>
            </a:pPr>
            <a:r>
              <a:rPr lang="en-US" sz="1800" b="1" dirty="0">
                <a:solidFill>
                  <a:srgbClr val="000000"/>
                </a:solidFill>
                <a:effectLst/>
                <a:latin typeface="Open Sans"/>
                <a:ea typeface="Times New Roman" panose="02020603050405020304" pitchFamily="18" charset="0"/>
              </a:rPr>
              <a:t>Health exposure</a:t>
            </a:r>
            <a:endParaRPr lang="en-CA" sz="1800" dirty="0">
              <a:effectLst/>
              <a:latin typeface="Times New Roman" panose="02020603050405020304" pitchFamily="18" charset="0"/>
              <a:ea typeface="Times New Roman" panose="02020603050405020304" pitchFamily="18" charset="0"/>
            </a:endParaRPr>
          </a:p>
          <a:p>
            <a:pPr marL="0" marR="0" algn="just">
              <a:spcBef>
                <a:spcPts val="0"/>
              </a:spcBef>
              <a:spcAft>
                <a:spcPts val="1200"/>
              </a:spcAft>
            </a:pPr>
            <a:r>
              <a:rPr lang="en-US" sz="1800" dirty="0">
                <a:solidFill>
                  <a:srgbClr val="000000"/>
                </a:solidFill>
                <a:effectLst/>
                <a:latin typeface="Open Sans"/>
                <a:ea typeface="Times New Roman" panose="02020603050405020304" pitchFamily="18" charset="0"/>
              </a:rPr>
              <a:t>Millions of workers are exposed to solvents on a daily basis. Health hazards associated with solvent exposure include toxicity to the nervous system, reproductive damage, liver and kidney damage, respiratory impairment, cancer, and dermatitis.</a:t>
            </a:r>
            <a:endParaRPr lang="en-CA" sz="1800" dirty="0">
              <a:effectLst/>
              <a:latin typeface="Times New Roman" panose="02020603050405020304" pitchFamily="18" charset="0"/>
              <a:ea typeface="Times New Roman" panose="02020603050405020304" pitchFamily="18" charset="0"/>
            </a:endParaRPr>
          </a:p>
          <a:p>
            <a:pPr marL="0" marR="0" algn="just">
              <a:spcBef>
                <a:spcPts val="0"/>
              </a:spcBef>
              <a:spcAft>
                <a:spcPts val="1200"/>
              </a:spcAft>
            </a:pPr>
            <a:r>
              <a:rPr lang="en-US" sz="1800" dirty="0">
                <a:effectLst/>
                <a:latin typeface="Open Sans"/>
                <a:ea typeface="MS Mincho" panose="02020609040205080304" pitchFamily="49" charset="-128"/>
                <a:cs typeface="Times New Roman" panose="02020603050405020304" pitchFamily="18" charset="0"/>
              </a:rPr>
              <a:t>Sometimes it is necessary to get rid of grease, particularly in equipment maintenance. </a:t>
            </a:r>
            <a:r>
              <a:rPr lang="en-US" sz="1800" b="1" dirty="0">
                <a:effectLst/>
                <a:latin typeface="Open Sans"/>
                <a:ea typeface="MS Mincho" panose="02020609040205080304" pitchFamily="49" charset="-128"/>
                <a:cs typeface="Times New Roman" panose="02020603050405020304" pitchFamily="18" charset="0"/>
              </a:rPr>
              <a:t>There are hundreds of different solvents that can do the job, and many of these have varying degrees of danger to the human body</a:t>
            </a:r>
            <a:r>
              <a:rPr lang="en-US" sz="1800" dirty="0">
                <a:effectLst/>
                <a:latin typeface="Open Sans"/>
                <a:ea typeface="MS Mincho" panose="02020609040205080304" pitchFamily="49" charset="-128"/>
                <a:cs typeface="Times New Roman" panose="02020603050405020304" pitchFamily="18" charset="0"/>
              </a:rPr>
              <a:t>. </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gn="just"/>
            <a:r>
              <a:rPr lang="en-US" sz="1800" b="1" dirty="0">
                <a:solidFill>
                  <a:srgbClr val="000000"/>
                </a:solidFill>
                <a:effectLst/>
                <a:latin typeface="Open Sans"/>
                <a:ea typeface="Times New Roman" panose="02020603050405020304" pitchFamily="18" charset="0"/>
              </a:rPr>
              <a:t>Solvents</a:t>
            </a:r>
            <a:endParaRPr lang="en-CA" sz="1800" dirty="0">
              <a:effectLst/>
              <a:latin typeface="Times New Roman" panose="02020603050405020304" pitchFamily="18" charset="0"/>
              <a:ea typeface="Times New Roman" panose="02020603050405020304" pitchFamily="18" charset="0"/>
            </a:endParaRPr>
          </a:p>
          <a:p>
            <a:pPr marL="0" marR="0" algn="just"/>
            <a:r>
              <a:rPr lang="en-US" sz="1800" dirty="0">
                <a:solidFill>
                  <a:srgbClr val="000000"/>
                </a:solidFill>
                <a:effectLst/>
                <a:latin typeface="Open Sans"/>
                <a:ea typeface="Times New Roman" panose="02020603050405020304" pitchFamily="18" charset="0"/>
              </a:rPr>
              <a:t>Solvents are among the most commonly used chemicals in workplaces. Workers in different jobs regularly use solvents for degreasing, metal cleaning, and adhesion and as paint thinners or lubricants. Exposure to solvents can have both short and long-term health effects on workers.</a:t>
            </a:r>
            <a:endParaRPr lang="en-CA" sz="1800" dirty="0">
              <a:effectLst/>
              <a:latin typeface="Times New Roman" panose="02020603050405020304" pitchFamily="18" charset="0"/>
              <a:ea typeface="Times New Roman" panose="02020603050405020304" pitchFamily="18" charset="0"/>
            </a:endParaRPr>
          </a:p>
          <a:p>
            <a:pPr marL="0" marR="0" algn="just"/>
            <a:r>
              <a:rPr lang="en-US" sz="1800" dirty="0">
                <a:solidFill>
                  <a:srgbClr val="000000"/>
                </a:solidFill>
                <a:effectLst/>
                <a:latin typeface="Open Sans"/>
                <a:ea typeface="Times New Roman" panose="02020603050405020304" pitchFamily="18" charset="0"/>
              </a:rPr>
              <a:t>Solvents are substances used to dilute or dissolve another substance to create a solution, and are widespread in workplaces.  While water is the most common solvent (many substances are easily soluble in water), some substances cannot be easily dissolved and require strong chemicals as solvents.</a:t>
            </a:r>
            <a:endParaRPr lang="en-CA" sz="1800" dirty="0">
              <a:effectLst/>
              <a:latin typeface="Times New Roman" panose="02020603050405020304" pitchFamily="18" charset="0"/>
              <a:ea typeface="Times New Roman" panose="02020603050405020304" pitchFamily="18" charset="0"/>
            </a:endParaRPr>
          </a:p>
          <a:p>
            <a:pPr marL="0" marR="0" algn="just">
              <a:spcBef>
                <a:spcPts val="1200"/>
              </a:spcBef>
              <a:spcAft>
                <a:spcPts val="1200"/>
              </a:spcAft>
            </a:pPr>
            <a:r>
              <a:rPr lang="en-US" sz="1800" dirty="0">
                <a:solidFill>
                  <a:srgbClr val="000000"/>
                </a:solidFill>
                <a:effectLst/>
                <a:latin typeface="Open Sans"/>
                <a:ea typeface="Times New Roman" panose="02020603050405020304" pitchFamily="18" charset="0"/>
                <a:cs typeface="Arial" panose="020B0604020202020204" pitchFamily="34" charset="0"/>
              </a:rPr>
              <a:t>Many solvents have exposure standards that must be complied with in the workplace. These standards indicate the permissible "airborne contaminant" levels of exposure, and, in some cases, ceiling levels to which workers may be exposed without causing detrimental health effects.</a:t>
            </a:r>
            <a:endParaRPr lang="en-CA" sz="1800" dirty="0">
              <a:effectLst/>
              <a:latin typeface="Times New Roman" panose="02020603050405020304" pitchFamily="18" charset="0"/>
              <a:ea typeface="Times New Roman" panose="02020603050405020304" pitchFamily="18" charset="0"/>
            </a:endParaRPr>
          </a:p>
          <a:p>
            <a:pPr marL="0" marR="0" algn="just">
              <a:spcBef>
                <a:spcPts val="1200"/>
              </a:spcBef>
              <a:spcAft>
                <a:spcPts val="1200"/>
              </a:spcAft>
            </a:pPr>
            <a:r>
              <a:rPr lang="en-US" sz="1800" b="1" dirty="0">
                <a:solidFill>
                  <a:srgbClr val="000000"/>
                </a:solidFill>
                <a:effectLst/>
                <a:latin typeface="Open Sans"/>
                <a:ea typeface="Times New Roman" panose="02020603050405020304" pitchFamily="18" charset="0"/>
                <a:cs typeface="Arial" panose="020B0604020202020204" pitchFamily="34" charset="0"/>
              </a:rPr>
              <a:t>Some commonly used solvents, and their uses, are:</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Arial" panose="020B0604020202020204" pitchFamily="34" charset="0"/>
              </a:rPr>
              <a:t>Acetone (industrial coating)</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Arial" panose="020B0604020202020204" pitchFamily="34" charset="0"/>
              </a:rPr>
              <a:t>Trichloro ethylene (degreasing)</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Arial" panose="020B0604020202020204" pitchFamily="34" charset="0"/>
              </a:rPr>
              <a:t>Toluene (industrial coating, manufacture)</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Arial" panose="020B0604020202020204" pitchFamily="34" charset="0"/>
              </a:rPr>
              <a:t>Methyl ethyl ketone (MEK) (printing ink)</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Arial" panose="020B0604020202020204" pitchFamily="34" charset="0"/>
              </a:rPr>
              <a:t>Perchloro ethylene (dry cleaning)</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Arial" panose="020B0604020202020204" pitchFamily="34" charset="0"/>
              </a:rPr>
              <a:t>White spirit (paints, printing ink, manufacturing)</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Arial" panose="020B0604020202020204" pitchFamily="34" charset="0"/>
              </a:rPr>
              <a:t>Ethylene glycol ethers (maintenance work; semiconductor industry)</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endParaRPr lang="en-US" sz="1200" kern="1200" dirty="0">
              <a:solidFill>
                <a:schemeClr val="tx1"/>
              </a:solidFill>
              <a:effectLst/>
              <a:latin typeface="+mn-lt"/>
              <a:ea typeface="+mn-ea"/>
              <a:cs typeface="+mn-cs"/>
            </a:endParaRPr>
          </a:p>
          <a:p>
            <a:pPr marL="0" marR="0" algn="just">
              <a:spcBef>
                <a:spcPts val="0"/>
              </a:spcBef>
              <a:spcAft>
                <a:spcPts val="1200"/>
              </a:spcAft>
            </a:pPr>
            <a:r>
              <a:rPr lang="en-US" sz="1800" b="1" dirty="0">
                <a:solidFill>
                  <a:srgbClr val="000000"/>
                </a:solidFill>
                <a:effectLst/>
                <a:latin typeface="Open Sans"/>
                <a:ea typeface="Times New Roman" panose="02020603050405020304" pitchFamily="18" charset="0"/>
              </a:rPr>
              <a:t>How do solvents enter the body</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1200"/>
              </a:spcBef>
              <a:spcAft>
                <a:spcPts val="1200"/>
              </a:spcAft>
              <a:buFont typeface="+mj-lt"/>
              <a:buAutoNum type="arabicPeriod"/>
              <a:tabLst>
                <a:tab pos="228600" algn="l"/>
              </a:tabLst>
            </a:pPr>
            <a:r>
              <a:rPr lang="en-US" sz="1800" b="1" dirty="0">
                <a:solidFill>
                  <a:srgbClr val="000000"/>
                </a:solidFill>
                <a:effectLst/>
                <a:latin typeface="Open Sans"/>
                <a:ea typeface="MS Mincho" panose="02020609040205080304" pitchFamily="49" charset="-128"/>
                <a:cs typeface="Arial" panose="020B0604020202020204" pitchFamily="34" charset="0"/>
              </a:rPr>
              <a:t>Inhalation:</a:t>
            </a:r>
            <a:r>
              <a:rPr lang="en-US" sz="1800" dirty="0">
                <a:solidFill>
                  <a:srgbClr val="000000"/>
                </a:solidFill>
                <a:effectLst/>
                <a:latin typeface="Open Sans"/>
                <a:ea typeface="MS Mincho" panose="02020609040205080304" pitchFamily="49" charset="-128"/>
                <a:cs typeface="Arial" panose="020B0604020202020204" pitchFamily="34" charset="0"/>
              </a:rPr>
              <a:t> most solvents are "volatile", </a:t>
            </a:r>
            <a:r>
              <a:rPr lang="en-US" sz="1800" dirty="0" err="1">
                <a:solidFill>
                  <a:srgbClr val="000000"/>
                </a:solidFill>
                <a:effectLst/>
                <a:latin typeface="Open Sans"/>
                <a:ea typeface="MS Mincho" panose="02020609040205080304" pitchFamily="49" charset="-128"/>
                <a:cs typeface="Arial" panose="020B0604020202020204" pitchFamily="34" charset="0"/>
              </a:rPr>
              <a:t>ie</a:t>
            </a:r>
            <a:r>
              <a:rPr lang="en-US" sz="1800" dirty="0">
                <a:solidFill>
                  <a:srgbClr val="000000"/>
                </a:solidFill>
                <a:effectLst/>
                <a:latin typeface="Open Sans"/>
                <a:ea typeface="MS Mincho" panose="02020609040205080304" pitchFamily="49" charset="-128"/>
                <a:cs typeface="Arial" panose="020B0604020202020204" pitchFamily="34" charset="0"/>
              </a:rPr>
              <a:t> they evaporate into the air very quickly. The fumes, dusts, gases and </a:t>
            </a:r>
            <a:r>
              <a:rPr lang="en-US" sz="1800" dirty="0" err="1">
                <a:solidFill>
                  <a:srgbClr val="000000"/>
                </a:solidFill>
                <a:effectLst/>
                <a:latin typeface="Open Sans"/>
                <a:ea typeface="MS Mincho" panose="02020609040205080304" pitchFamily="49" charset="-128"/>
                <a:cs typeface="Arial" panose="020B0604020202020204" pitchFamily="34" charset="0"/>
              </a:rPr>
              <a:t>vapours</a:t>
            </a:r>
            <a:r>
              <a:rPr lang="en-US" sz="1800" dirty="0">
                <a:solidFill>
                  <a:srgbClr val="000000"/>
                </a:solidFill>
                <a:effectLst/>
                <a:latin typeface="Open Sans"/>
                <a:ea typeface="MS Mincho" panose="02020609040205080304" pitchFamily="49" charset="-128"/>
                <a:cs typeface="Arial" panose="020B0604020202020204" pitchFamily="34" charset="0"/>
              </a:rPr>
              <a:t> that result can then be breathed in and easily passed through the lungs into the blood stream.</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1200"/>
              </a:spcBef>
              <a:spcAft>
                <a:spcPts val="1200"/>
              </a:spcAft>
              <a:buFont typeface="+mj-lt"/>
              <a:buAutoNum type="arabicPeriod"/>
              <a:tabLst>
                <a:tab pos="228600" algn="l"/>
              </a:tabLst>
            </a:pPr>
            <a:r>
              <a:rPr lang="en-US" sz="1800" b="1" dirty="0">
                <a:solidFill>
                  <a:srgbClr val="000000"/>
                </a:solidFill>
                <a:effectLst/>
                <a:latin typeface="Open Sans"/>
                <a:ea typeface="MS Mincho" panose="02020609040205080304" pitchFamily="49" charset="-128"/>
                <a:cs typeface="Arial" panose="020B0604020202020204" pitchFamily="34" charset="0"/>
              </a:rPr>
              <a:t>Ingestion:</a:t>
            </a:r>
            <a:r>
              <a:rPr lang="en-US" sz="1800" dirty="0">
                <a:solidFill>
                  <a:srgbClr val="000000"/>
                </a:solidFill>
                <a:effectLst/>
                <a:latin typeface="Open Sans"/>
                <a:ea typeface="MS Mincho" panose="02020609040205080304" pitchFamily="49" charset="-128"/>
                <a:cs typeface="Arial" panose="020B0604020202020204" pitchFamily="34" charset="0"/>
              </a:rPr>
              <a:t> solvent droplets can form in the hairs inside the nose, be sniffed in or swallowed. Mouth contact with contaminated hands, food and cigarettes can also result in the ingestion of solvents.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1200"/>
              </a:spcBef>
              <a:spcAft>
                <a:spcPts val="1200"/>
              </a:spcAft>
              <a:buFont typeface="+mj-lt"/>
              <a:buAutoNum type="arabicPeriod"/>
              <a:tabLst>
                <a:tab pos="228600" algn="l"/>
              </a:tabLst>
            </a:pPr>
            <a:r>
              <a:rPr lang="en-US" sz="1800" b="1" dirty="0">
                <a:solidFill>
                  <a:srgbClr val="000000"/>
                </a:solidFill>
                <a:effectLst/>
                <a:latin typeface="Open Sans"/>
                <a:ea typeface="MS Mincho" panose="02020609040205080304" pitchFamily="49" charset="-128"/>
                <a:cs typeface="Arial" panose="020B0604020202020204" pitchFamily="34" charset="0"/>
              </a:rPr>
              <a:t>Skin absorption:</a:t>
            </a:r>
            <a:r>
              <a:rPr lang="en-US" sz="1800" dirty="0">
                <a:solidFill>
                  <a:srgbClr val="000000"/>
                </a:solidFill>
                <a:effectLst/>
                <a:latin typeface="Open Sans"/>
                <a:ea typeface="MS Mincho" panose="02020609040205080304" pitchFamily="49" charset="-128"/>
                <a:cs typeface="Arial" panose="020B0604020202020204" pitchFamily="34" charset="0"/>
              </a:rPr>
              <a:t> solvents can be absorbed through the skin by direct contact and enter the bloodstream in this way.</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gn="just">
              <a:spcBef>
                <a:spcPts val="1200"/>
              </a:spcBef>
              <a:spcAft>
                <a:spcPts val="1200"/>
              </a:spcAft>
            </a:pPr>
            <a:r>
              <a:rPr lang="en-US" sz="1800" b="1" dirty="0">
                <a:solidFill>
                  <a:srgbClr val="000000"/>
                </a:solidFill>
                <a:effectLst/>
                <a:latin typeface="Open Sans"/>
                <a:ea typeface="MS Gothic" panose="020B0609070205080204" pitchFamily="49" charset="-128"/>
                <a:cs typeface="Arial" panose="020B0604020202020204" pitchFamily="34" charset="0"/>
              </a:rPr>
              <a:t>The health effects</a:t>
            </a:r>
            <a:endParaRPr lang="en-CA" sz="1800" b="1"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endParaRPr>
          </a:p>
          <a:p>
            <a:pPr marL="0" marR="0" algn="just">
              <a:spcBef>
                <a:spcPts val="1200"/>
              </a:spcBef>
              <a:spcAft>
                <a:spcPts val="1200"/>
              </a:spcAft>
            </a:pPr>
            <a:r>
              <a:rPr lang="en-US" sz="1800" dirty="0">
                <a:solidFill>
                  <a:srgbClr val="000000"/>
                </a:solidFill>
                <a:effectLst/>
                <a:latin typeface="Open Sans"/>
                <a:ea typeface="Times New Roman" panose="02020603050405020304" pitchFamily="18" charset="0"/>
                <a:cs typeface="Arial" panose="020B0604020202020204" pitchFamily="34" charset="0"/>
              </a:rPr>
              <a:t>Different solvents have different effects, depending on how exposure happens, how much and for how long. The effects of many solvents are still poorly understood.</a:t>
            </a:r>
            <a:endParaRPr lang="en-CA" sz="1800" dirty="0">
              <a:effectLst/>
              <a:latin typeface="Times New Roman" panose="02020603050405020304" pitchFamily="18" charset="0"/>
              <a:ea typeface="Times New Roman" panose="02020603050405020304" pitchFamily="18" charset="0"/>
            </a:endParaRPr>
          </a:p>
          <a:p>
            <a:pPr marL="0" marR="0" algn="just">
              <a:spcBef>
                <a:spcPts val="1200"/>
              </a:spcBef>
              <a:spcAft>
                <a:spcPts val="1200"/>
              </a:spcAft>
            </a:pPr>
            <a:r>
              <a:rPr lang="en-US" sz="1800" b="1" dirty="0">
                <a:solidFill>
                  <a:srgbClr val="000000"/>
                </a:solidFill>
                <a:effectLst/>
                <a:latin typeface="Open Sans"/>
                <a:ea typeface="Times New Roman" panose="02020603050405020304" pitchFamily="18" charset="0"/>
                <a:cs typeface="Arial" panose="020B0604020202020204" pitchFamily="34" charset="0"/>
              </a:rPr>
              <a:t>Short-term effects </a:t>
            </a:r>
            <a:r>
              <a:rPr lang="en-US" sz="1800" dirty="0">
                <a:solidFill>
                  <a:srgbClr val="000000"/>
                </a:solidFill>
                <a:effectLst/>
                <a:latin typeface="Open Sans"/>
                <a:ea typeface="Times New Roman" panose="02020603050405020304" pitchFamily="18" charset="0"/>
                <a:cs typeface="Arial" panose="020B0604020202020204" pitchFamily="34" charset="0"/>
              </a:rPr>
              <a:t>can be caused by single exposures, often to a large amount of solvent. Short-term exposure can cause:</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Arial" panose="020B0604020202020204" pitchFamily="34" charset="0"/>
              </a:rPr>
              <a:t>Dermatitis or skin problems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Arial" panose="020B0604020202020204" pitchFamily="34" charset="0"/>
              </a:rPr>
              <a:t>Headaches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Arial" panose="020B0604020202020204" pitchFamily="34" charset="0"/>
              </a:rPr>
              <a:t>Drowsiness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Arial" panose="020B0604020202020204" pitchFamily="34" charset="0"/>
              </a:rPr>
              <a:t>Poor coordination</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Arial" panose="020B0604020202020204" pitchFamily="34" charset="0"/>
              </a:rPr>
              <a:t>Nausea (feeling sick)</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gn="just">
              <a:spcBef>
                <a:spcPts val="1200"/>
              </a:spcBef>
              <a:spcAft>
                <a:spcPts val="1200"/>
              </a:spcAft>
            </a:pPr>
            <a:r>
              <a:rPr lang="en-US" sz="1800" dirty="0">
                <a:solidFill>
                  <a:srgbClr val="000000"/>
                </a:solidFill>
                <a:effectLst/>
                <a:latin typeface="Open Sans"/>
                <a:ea typeface="Times New Roman" panose="02020603050405020304" pitchFamily="18" charset="0"/>
                <a:cs typeface="Arial" panose="020B0604020202020204" pitchFamily="34" charset="0"/>
              </a:rPr>
              <a:t>These effects usually take place very quickly. In cases of exposure to very high concentrations of solvent </a:t>
            </a:r>
            <a:r>
              <a:rPr lang="en-US" sz="1800" dirty="0" err="1">
                <a:solidFill>
                  <a:srgbClr val="000000"/>
                </a:solidFill>
                <a:effectLst/>
                <a:latin typeface="Open Sans"/>
                <a:ea typeface="Times New Roman" panose="02020603050405020304" pitchFamily="18" charset="0"/>
                <a:cs typeface="Arial" panose="020B0604020202020204" pitchFamily="34" charset="0"/>
              </a:rPr>
              <a:t>vapour</a:t>
            </a:r>
            <a:r>
              <a:rPr lang="en-US" sz="1800" dirty="0">
                <a:solidFill>
                  <a:srgbClr val="000000"/>
                </a:solidFill>
                <a:effectLst/>
                <a:latin typeface="Open Sans"/>
                <a:ea typeface="Times New Roman" panose="02020603050405020304" pitchFamily="18" charset="0"/>
                <a:cs typeface="Arial" panose="020B0604020202020204" pitchFamily="34" charset="0"/>
              </a:rPr>
              <a:t>, unconsciousness and even death can occur.</a:t>
            </a:r>
            <a:endParaRPr lang="en-CA" sz="1800" dirty="0">
              <a:effectLst/>
              <a:latin typeface="Times New Roman" panose="02020603050405020304" pitchFamily="18" charset="0"/>
              <a:ea typeface="Times New Roman" panose="02020603050405020304" pitchFamily="18" charset="0"/>
            </a:endParaRPr>
          </a:p>
          <a:p>
            <a:pPr marL="0" marR="0" algn="just">
              <a:spcBef>
                <a:spcPts val="1200"/>
              </a:spcBef>
              <a:spcAft>
                <a:spcPts val="1200"/>
              </a:spcAft>
            </a:pPr>
            <a:r>
              <a:rPr lang="en-US" sz="1800" b="1" dirty="0">
                <a:solidFill>
                  <a:srgbClr val="000000"/>
                </a:solidFill>
                <a:effectLst/>
                <a:latin typeface="Open Sans"/>
                <a:ea typeface="Times New Roman" panose="02020603050405020304" pitchFamily="18" charset="0"/>
                <a:cs typeface="Arial" panose="020B0604020202020204" pitchFamily="34" charset="0"/>
              </a:rPr>
              <a:t>Repeated (long term) exposure</a:t>
            </a:r>
            <a:r>
              <a:rPr lang="en-US" sz="1800" dirty="0">
                <a:solidFill>
                  <a:srgbClr val="000000"/>
                </a:solidFill>
                <a:effectLst/>
                <a:latin typeface="Open Sans"/>
                <a:ea typeface="Times New Roman" panose="02020603050405020304" pitchFamily="18" charset="0"/>
                <a:cs typeface="Arial" panose="020B0604020202020204" pitchFamily="34" charset="0"/>
              </a:rPr>
              <a:t> to solvents may affect:</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Arial" panose="020B0604020202020204" pitchFamily="34" charset="0"/>
              </a:rPr>
              <a:t>The brain and the nervous system (see below)</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Arial" panose="020B0604020202020204" pitchFamily="34" charset="0"/>
              </a:rPr>
              <a:t>The skin - causing dermatitis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Arial" panose="020B0604020202020204" pitchFamily="34" charset="0"/>
              </a:rPr>
              <a:t>The liver - causing liver damage</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Arial" panose="020B0604020202020204" pitchFamily="34" charset="0"/>
              </a:rPr>
              <a:t>The blood-forming system</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Arial" panose="020B0604020202020204" pitchFamily="34" charset="0"/>
              </a:rPr>
              <a:t>The kidneys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Arial" panose="020B0604020202020204" pitchFamily="34" charset="0"/>
              </a:rPr>
              <a:t>The fertility of both men and women</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Arial" panose="020B0604020202020204" pitchFamily="34" charset="0"/>
              </a:rPr>
              <a:t>The </a:t>
            </a:r>
            <a:r>
              <a:rPr lang="en-US" sz="1800" dirty="0" err="1">
                <a:solidFill>
                  <a:srgbClr val="000000"/>
                </a:solidFill>
                <a:effectLst/>
                <a:latin typeface="Open Sans"/>
                <a:ea typeface="MS Mincho" panose="02020609040205080304" pitchFamily="49" charset="-128"/>
                <a:cs typeface="Arial" panose="020B0604020202020204" pitchFamily="34" charset="0"/>
              </a:rPr>
              <a:t>foetus</a:t>
            </a:r>
            <a:r>
              <a:rPr lang="en-US" sz="1800" dirty="0">
                <a:solidFill>
                  <a:srgbClr val="000000"/>
                </a:solidFill>
                <a:effectLst/>
                <a:latin typeface="Open Sans"/>
                <a:ea typeface="MS Mincho" panose="02020609040205080304" pitchFamily="49" charset="-128"/>
                <a:cs typeface="Arial" panose="020B0604020202020204" pitchFamily="34" charset="0"/>
              </a:rPr>
              <a:t> in a pregnant woman and increased likelihood of spontaneous abortion</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gn="just">
              <a:spcBef>
                <a:spcPts val="1200"/>
              </a:spcBef>
              <a:spcAft>
                <a:spcPts val="1200"/>
              </a:spcAft>
            </a:pPr>
            <a:r>
              <a:rPr lang="en-US" sz="1800" dirty="0">
                <a:solidFill>
                  <a:srgbClr val="000000"/>
                </a:solidFill>
                <a:effectLst/>
                <a:latin typeface="Open Sans"/>
                <a:ea typeface="Times New Roman" panose="02020603050405020304" pitchFamily="18" charset="0"/>
                <a:cs typeface="Arial" panose="020B0604020202020204" pitchFamily="34" charset="0"/>
              </a:rPr>
              <a:t>Some solvents, for example, benzene, can cause cancer.</a:t>
            </a:r>
            <a:endParaRPr lang="en-CA" sz="1800" dirty="0">
              <a:effectLst/>
              <a:latin typeface="Times New Roman" panose="02020603050405020304" pitchFamily="18" charset="0"/>
              <a:ea typeface="Times New Roman" panose="02020603050405020304" pitchFamily="18" charset="0"/>
            </a:endParaRPr>
          </a:p>
          <a:p>
            <a:pPr marL="0" marR="0" algn="just">
              <a:spcBef>
                <a:spcPts val="1200"/>
              </a:spcBef>
              <a:spcAft>
                <a:spcPts val="1200"/>
              </a:spcAft>
            </a:pPr>
            <a:r>
              <a:rPr lang="en-US" sz="1800" dirty="0">
                <a:solidFill>
                  <a:srgbClr val="000000"/>
                </a:solidFill>
                <a:effectLst/>
                <a:latin typeface="Open Sans"/>
                <a:ea typeface="Times New Roman" panose="02020603050405020304" pitchFamily="18" charset="0"/>
                <a:cs typeface="Arial" panose="020B0604020202020204" pitchFamily="34" charset="0"/>
              </a:rPr>
              <a:t>Some solvents will have synergistic effects with other hazards and drugs. This means that the solvent will have greater health effects when it is in combination with other hazards. For example, after using an organic solvent, the effects from exposure will be greater if the person smokes cigarettes or drinks alcohol soon afterwards.</a:t>
            </a:r>
            <a:endParaRPr lang="en-CA"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2146237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r>
              <a:rPr lang="en-US" sz="1800" b="1" dirty="0">
                <a:solidFill>
                  <a:srgbClr val="CC3300"/>
                </a:solidFill>
                <a:effectLst/>
                <a:latin typeface="Open Sans"/>
                <a:ea typeface="MS Mincho" panose="02020609040205080304" pitchFamily="49" charset="-128"/>
                <a:cs typeface="Open Sans"/>
              </a:rPr>
              <a:t>How to protect yourself</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0" marR="0" algn="just"/>
            <a:r>
              <a:rPr lang="en-US" sz="1800" b="1" dirty="0">
                <a:effectLst/>
                <a:latin typeface="Open Sans"/>
                <a:ea typeface="Times New Roman" panose="02020603050405020304" pitchFamily="18" charset="0"/>
              </a:rPr>
              <a:t>Solvents and other chemicals should be dealt with in this way</a:t>
            </a:r>
            <a:endParaRPr lang="en-CA" sz="1800" dirty="0">
              <a:effectLst/>
              <a:latin typeface="Times New Roman" panose="02020603050405020304" pitchFamily="18" charset="0"/>
              <a:ea typeface="Times New Roman" panose="02020603050405020304" pitchFamily="18" charset="0"/>
            </a:endParaRPr>
          </a:p>
          <a:p>
            <a:pPr marL="342900" marR="0" lvl="0" indent="-342900" algn="just">
              <a:buFont typeface="Symbol" panose="05050102010706020507" pitchFamily="18" charset="2"/>
              <a:buChar char=""/>
            </a:pPr>
            <a:r>
              <a:rPr lang="en-US" sz="1800" dirty="0">
                <a:effectLst/>
                <a:latin typeface="Open Sans"/>
                <a:ea typeface="Times New Roman" panose="02020603050405020304" pitchFamily="18" charset="0"/>
              </a:rPr>
              <a:t>Identification of the hazard </a:t>
            </a:r>
            <a:endParaRPr lang="en-CA" sz="1800" dirty="0">
              <a:effectLst/>
              <a:latin typeface="Times New Roman" panose="02020603050405020304" pitchFamily="18" charset="0"/>
              <a:ea typeface="Times New Roman" panose="02020603050405020304" pitchFamily="18" charset="0"/>
            </a:endParaRPr>
          </a:p>
          <a:p>
            <a:pPr marL="342900" marR="0" lvl="0" indent="-342900" algn="just">
              <a:buFont typeface="Symbol" panose="05050102010706020507" pitchFamily="18" charset="2"/>
              <a:buChar char=""/>
            </a:pPr>
            <a:r>
              <a:rPr lang="en-US" sz="1800" dirty="0">
                <a:effectLst/>
                <a:latin typeface="Open Sans"/>
                <a:ea typeface="Times New Roman" panose="02020603050405020304" pitchFamily="18" charset="0"/>
              </a:rPr>
              <a:t>Assessment of the risk</a:t>
            </a:r>
            <a:endParaRPr lang="en-CA" sz="1800" dirty="0">
              <a:effectLst/>
              <a:latin typeface="Times New Roman" panose="02020603050405020304" pitchFamily="18" charset="0"/>
              <a:ea typeface="Times New Roman" panose="02020603050405020304" pitchFamily="18" charset="0"/>
            </a:endParaRPr>
          </a:p>
          <a:p>
            <a:pPr marL="342900" marR="0" lvl="0" indent="-342900" algn="just">
              <a:buFont typeface="Symbol" panose="05050102010706020507" pitchFamily="18" charset="2"/>
              <a:buChar char=""/>
            </a:pPr>
            <a:r>
              <a:rPr lang="en-US" sz="1800" dirty="0">
                <a:effectLst/>
                <a:latin typeface="Open Sans"/>
                <a:ea typeface="Times New Roman" panose="02020603050405020304" pitchFamily="18" charset="0"/>
              </a:rPr>
              <a:t>Elimination or reduction of the risk</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1200"/>
              </a:spcAft>
              <a:buFont typeface="Symbol" panose="05050102010706020507" pitchFamily="18" charset="2"/>
              <a:buChar char=""/>
            </a:pPr>
            <a:r>
              <a:rPr lang="en-US" sz="1800" dirty="0">
                <a:effectLst/>
                <a:latin typeface="Open Sans"/>
                <a:ea typeface="Times New Roman" panose="02020603050405020304" pitchFamily="18" charset="0"/>
              </a:rPr>
              <a:t>Review and evaluation of any control strategies.</a:t>
            </a:r>
            <a:endParaRPr lang="en-CA" sz="1800" dirty="0">
              <a:effectLst/>
              <a:latin typeface="Times New Roman" panose="02020603050405020304" pitchFamily="18" charset="0"/>
              <a:ea typeface="Times New Roman" panose="02020603050405020304" pitchFamily="18" charset="0"/>
            </a:endParaRPr>
          </a:p>
          <a:p>
            <a:pPr marL="0" marR="0" algn="just">
              <a:spcBef>
                <a:spcPts val="1200"/>
              </a:spcBef>
              <a:spcAft>
                <a:spcPts val="1200"/>
              </a:spcAft>
            </a:pPr>
            <a:r>
              <a:rPr lang="en-US" sz="1800" b="1" dirty="0">
                <a:solidFill>
                  <a:srgbClr val="000000"/>
                </a:solidFill>
                <a:effectLst/>
                <a:latin typeface="Open Sans"/>
                <a:ea typeface="Times New Roman" panose="02020603050405020304" pitchFamily="18" charset="0"/>
                <a:cs typeface="Arial" panose="020B0604020202020204" pitchFamily="34" charset="0"/>
              </a:rPr>
              <a:t>Employer responsibilities</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Arial" panose="020B0604020202020204" pitchFamily="34" charset="0"/>
              </a:rPr>
              <a:t>Provide information and training, and increases awareness of people who work with solvents.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Arial" panose="020B0604020202020204" pitchFamily="34" charset="0"/>
              </a:rPr>
              <a:t>Ensure solvents are appropriately stored in a cool place, away from any potential ignition sources.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Arial" panose="020B0604020202020204" pitchFamily="34" charset="0"/>
              </a:rPr>
              <a:t>Ensure the storage area is well ventilated and firmly secured.</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Arial" panose="020B0604020202020204" pitchFamily="34" charset="0"/>
              </a:rPr>
              <a:t>Ensure that solvent containers are properly labeled indicating the hazards of the substance and what should be done in case of an emergency.</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Arial" panose="020B0604020202020204" pitchFamily="34" charset="0"/>
              </a:rPr>
              <a:t>Ensure spills or leaks are contained with sand or other appropriate absorbents. Spillages must not be allowed to enter drains or other waterways.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Arial" panose="020B0604020202020204" pitchFamily="34" charset="0"/>
              </a:rPr>
              <a:t>Provide adequate facilities for working and dining.</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Arial" panose="020B0604020202020204" pitchFamily="34" charset="0"/>
              </a:rPr>
              <a:t>Provide proper </a:t>
            </a:r>
            <a:r>
              <a:rPr lang="en-US" sz="1800" dirty="0" err="1">
                <a:solidFill>
                  <a:srgbClr val="000000"/>
                </a:solidFill>
                <a:effectLst/>
                <a:latin typeface="Open Sans"/>
                <a:ea typeface="MS Mincho" panose="02020609040205080304" pitchFamily="49" charset="-128"/>
                <a:cs typeface="Arial" panose="020B0604020202020204" pitchFamily="34" charset="0"/>
              </a:rPr>
              <a:t>p.P.E.</a:t>
            </a:r>
            <a:r>
              <a:rPr lang="en-US" sz="1800" dirty="0">
                <a:solidFill>
                  <a:srgbClr val="000000"/>
                </a:solidFill>
                <a:effectLst/>
                <a:latin typeface="Open Sans"/>
                <a:ea typeface="MS Mincho" panose="02020609040205080304" pitchFamily="49" charset="-128"/>
                <a:cs typeface="Arial" panose="020B0604020202020204" pitchFamily="34" charset="0"/>
              </a:rPr>
              <a:t> For employees.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gn="just">
              <a:lnSpc>
                <a:spcPct val="107000"/>
              </a:lnSpc>
              <a:spcBef>
                <a:spcPts val="1200"/>
              </a:spcBef>
              <a:spcAft>
                <a:spcPts val="1200"/>
              </a:spcAft>
            </a:pPr>
            <a:r>
              <a:rPr lang="en-US" sz="1800" b="1" i="0" dirty="0">
                <a:solidFill>
                  <a:srgbClr val="000000"/>
                </a:solidFill>
                <a:effectLst/>
                <a:latin typeface="Open Sans"/>
                <a:ea typeface="MS Gothic" panose="020B0609070205080204" pitchFamily="49" charset="-128"/>
                <a:cs typeface="Arial" panose="020B0604020202020204" pitchFamily="34" charset="0"/>
              </a:rPr>
              <a:t>Workers ‘responsibilities</a:t>
            </a:r>
            <a:endParaRPr lang="en-CA" sz="1800" b="1" i="1"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endParaRPr>
          </a:p>
          <a:p>
            <a:pPr marL="0" marR="0" algn="just">
              <a:spcBef>
                <a:spcPts val="1200"/>
              </a:spcBef>
              <a:spcAft>
                <a:spcPts val="1200"/>
              </a:spcAft>
            </a:pPr>
            <a:r>
              <a:rPr lang="en-US" sz="1800" b="1" dirty="0">
                <a:solidFill>
                  <a:srgbClr val="000000"/>
                </a:solidFill>
                <a:effectLst/>
                <a:latin typeface="Open Sans"/>
                <a:ea typeface="Times New Roman" panose="02020603050405020304" pitchFamily="18" charset="0"/>
                <a:cs typeface="Arial" panose="020B0604020202020204" pitchFamily="34" charset="0"/>
              </a:rPr>
              <a:t>Do not use a substance unless you have been provided with adequate information about it and training in how to use it.</a:t>
            </a:r>
            <a:r>
              <a:rPr lang="en-US" sz="1800" dirty="0">
                <a:solidFill>
                  <a:srgbClr val="000000"/>
                </a:solidFill>
                <a:effectLst/>
                <a:latin typeface="Open Sans"/>
                <a:ea typeface="Times New Roman" panose="02020603050405020304" pitchFamily="18" charset="0"/>
                <a:cs typeface="Arial" panose="020B0604020202020204" pitchFamily="34" charset="0"/>
              </a:rPr>
              <a:t> All workers should make sure they know what the substance is, its effects, and how to use it correctly. They should have the appropriate PPE if it is needed.</a:t>
            </a:r>
            <a:endParaRPr lang="en-CA" sz="1800" dirty="0">
              <a:effectLst/>
              <a:latin typeface="Times New Roman" panose="02020603050405020304" pitchFamily="18" charset="0"/>
              <a:ea typeface="Times New Roman" panose="02020603050405020304" pitchFamily="18" charset="0"/>
            </a:endParaRPr>
          </a:p>
          <a:p>
            <a:pPr marL="0" marR="0" algn="just">
              <a:spcBef>
                <a:spcPts val="0"/>
              </a:spcBef>
              <a:spcAft>
                <a:spcPts val="1200"/>
              </a:spcAft>
            </a:pPr>
            <a:r>
              <a:rPr lang="en-US" sz="1800" dirty="0">
                <a:effectLst/>
                <a:latin typeface="Open Sans"/>
                <a:ea typeface="Times New Roman" panose="02020603050405020304" pitchFamily="18" charset="0"/>
                <a:cs typeface="Arial" panose="020B0604020202020204" pitchFamily="34" charset="0"/>
              </a:rPr>
              <a:t>Workers should also practice good hygiene by washing hands well before eating, drinking, smoking or going to the toilet.</a:t>
            </a:r>
            <a:endParaRPr lang="en-CA" sz="1800" dirty="0">
              <a:effectLst/>
              <a:latin typeface="Times New Roman" panose="02020603050405020304" pitchFamily="18" charset="0"/>
              <a:ea typeface="Times New Roman" panose="02020603050405020304" pitchFamily="18" charset="0"/>
            </a:endParaRPr>
          </a:p>
          <a:p>
            <a:endParaRPr lang="uk-UA" b="1" dirty="0"/>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4173569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r>
              <a:rPr lang="en-US" sz="1800" b="1" dirty="0">
                <a:solidFill>
                  <a:srgbClr val="CC3300"/>
                </a:solidFill>
                <a:effectLst/>
                <a:latin typeface="Open Sans"/>
                <a:ea typeface="MS Mincho" panose="02020609040205080304" pitchFamily="49" charset="-128"/>
                <a:cs typeface="Open Sans"/>
              </a:rPr>
              <a:t>Final Word</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gn="just">
              <a:spcBef>
                <a:spcPts val="0"/>
              </a:spcBef>
              <a:spcAft>
                <a:spcPts val="1200"/>
              </a:spcAft>
            </a:pPr>
            <a:r>
              <a:rPr lang="en-US" sz="1800" dirty="0">
                <a:solidFill>
                  <a:srgbClr val="000000"/>
                </a:solidFill>
                <a:effectLst/>
                <a:latin typeface="Open Sans"/>
                <a:ea typeface="Times New Roman" panose="02020603050405020304" pitchFamily="18" charset="0"/>
                <a:cs typeface="Times New Roman" panose="02020603050405020304" pitchFamily="18" charset="0"/>
              </a:rPr>
              <a:t>Solvents represent the best and worst of our economics with the resultant impact on the health of society and the environment. We strive to continually meet the challenge of balancing the needs of society and protecting the environment through the lens of solvent use.</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23382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7067205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8"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wav"/><Relationship Id="rId7" Type="http://schemas.openxmlformats.org/officeDocument/2006/relationships/image" Target="../media/image2.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5.jp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6.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7.jpe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notesSlide" Target="../notesSlides/notesSlide5.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8.jp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notesSlide" Target="../notesSlides/notesSlide6.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9.jpe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audio" Target="../media/media2.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00100"/>
            <a:ext cx="17183100" cy="729174"/>
          </a:xfrm>
        </p:spPr>
        <p:txBody>
          <a:bodyPr/>
          <a:lstStyle/>
          <a:p>
            <a:r>
              <a:rPr lang="en-US" dirty="0">
                <a:latin typeface="Proxima Nova Alt Rg" panose="02000506030000020004" pitchFamily="50" charset="0"/>
              </a:rPr>
              <a:t>SAFETY AROUND DEGREASING SOLVENT</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4" name="Picture 3" descr="A picture containing butter&#10;&#10;Description automatically generated">
            <a:extLst>
              <a:ext uri="{FF2B5EF4-FFF2-40B4-BE49-F238E27FC236}">
                <a16:creationId xmlns:a16="http://schemas.microsoft.com/office/drawing/2014/main" id="{CE2793DF-6CAD-4BF9-B297-D6C8CC5EED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77112" y="2095500"/>
            <a:ext cx="10933775" cy="7272099"/>
          </a:xfrm>
          <a:prstGeom prst="rect">
            <a:avLst/>
          </a:prstGeom>
        </p:spPr>
      </p:pic>
      <p:pic>
        <p:nvPicPr>
          <p:cNvPr id="2" name="Solvents 2">
            <a:hlinkClick r:id="" action="ppaction://media"/>
            <a:extLst>
              <a:ext uri="{FF2B5EF4-FFF2-40B4-BE49-F238E27FC236}">
                <a16:creationId xmlns:a16="http://schemas.microsoft.com/office/drawing/2014/main" id="{8A05478F-47FD-41DB-8C78-C34CED818B7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133600" y="698500"/>
            <a:ext cx="1397000" cy="1397000"/>
          </a:xfrm>
          <a:prstGeom prst="rect">
            <a:avLst/>
          </a:prstGeom>
        </p:spPr>
      </p:pic>
      <p:pic>
        <p:nvPicPr>
          <p:cNvPr id="6" name="Light Notification3">
            <a:hlinkClick r:id="" action="ppaction://media"/>
            <a:extLst>
              <a:ext uri="{FF2B5EF4-FFF2-40B4-BE49-F238E27FC236}">
                <a16:creationId xmlns:a16="http://schemas.microsoft.com/office/drawing/2014/main" id="{FD57EB32-2BDB-4C7B-953A-76FFC6F10AC4}"/>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905000" y="3543300"/>
            <a:ext cx="1016000" cy="10160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7" fill="hold"/>
                                        <p:tgtEl>
                                          <p:spTgt spid="2"/>
                                        </p:tgtEl>
                                      </p:cBhvr>
                                    </p:cmd>
                                  </p:childTnLst>
                                </p:cTn>
                              </p:par>
                            </p:childTnLst>
                          </p:cTn>
                        </p:par>
                        <p:par>
                          <p:cTn id="7" fill="hold">
                            <p:stCondLst>
                              <p:cond delay="2507"/>
                            </p:stCondLst>
                            <p:childTnLst>
                              <p:par>
                                <p:cTn id="8" presetID="1" presetClass="mediacall" presetSubtype="0" fill="hold" nodeType="afterEffect">
                                  <p:stCondLst>
                                    <p:cond delay="0"/>
                                  </p:stCondLst>
                                  <p:childTnLst>
                                    <p:cmd type="call" cmd="playFrom(0.0)">
                                      <p:cBhvr>
                                        <p:cTn id="9" dur="4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washing a car&#10;&#10;Description automatically generated with low confidence">
            <a:extLst>
              <a:ext uri="{FF2B5EF4-FFF2-40B4-BE49-F238E27FC236}">
                <a16:creationId xmlns:a16="http://schemas.microsoft.com/office/drawing/2014/main" id="{FA5E0094-23AD-40EE-8AF0-1A4B3F1E0DC8}"/>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7813" b="7813"/>
          <a:stretch>
            <a:fillRect/>
          </a:stretch>
        </p:blipFill>
        <p:spPr/>
      </p:pic>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2198" y="0"/>
            <a:ext cx="8927598"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4982521"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1" y="3162300"/>
              <a:ext cx="5176679" cy="5632311"/>
            </a:xfrm>
            <a:prstGeom prst="rect">
              <a:avLst/>
            </a:prstGeom>
            <a:noFill/>
          </p:spPr>
          <p:txBody>
            <a:bodyPr wrap="square" rtlCol="0">
              <a:spAutoFit/>
            </a:bodyPr>
            <a:lstStyle/>
            <a:p>
              <a:r>
                <a:rPr lang="en-CA" sz="4000" dirty="0">
                  <a:solidFill>
                    <a:schemeClr val="bg2"/>
                  </a:solidFill>
                  <a:latin typeface="Brandon Text Regular" panose="020B0503020203060203" pitchFamily="34" charset="0"/>
                </a:rPr>
                <a:t>All industrial grade degreasers have one thing in common: They excel at cutting through tough accumulations of grease and leaving the material underneath free of greasy residue.</a:t>
              </a:r>
            </a:p>
            <a:p>
              <a:r>
                <a:rPr lang="en-CA" sz="4000" dirty="0">
                  <a:solidFill>
                    <a:schemeClr val="bg2"/>
                  </a:solidFill>
                  <a:latin typeface="Brandon Text Regular" panose="020B0503020203060203" pitchFamily="34" charset="0"/>
                </a:rPr>
                <a:t>Cleaning solvents are used to remove oil, grease, solder and other contaminants. </a:t>
              </a:r>
            </a:p>
          </p:txBody>
        </p:sp>
      </p:grpSp>
      <p:pic>
        <p:nvPicPr>
          <p:cNvPr id="2" name="Solvents 3">
            <a:hlinkClick r:id="" action="ppaction://media"/>
            <a:extLst>
              <a:ext uri="{FF2B5EF4-FFF2-40B4-BE49-F238E27FC236}">
                <a16:creationId xmlns:a16="http://schemas.microsoft.com/office/drawing/2014/main" id="{8B8F1924-152B-4396-ADFD-93F4DDDDE83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311462" y="495300"/>
            <a:ext cx="1778000" cy="1778000"/>
          </a:xfrm>
          <a:prstGeom prst="rect">
            <a:avLst/>
          </a:prstGeom>
        </p:spPr>
      </p:pic>
      <p:pic>
        <p:nvPicPr>
          <p:cNvPr id="10" name="Light Notification3">
            <a:hlinkClick r:id="" action="ppaction://media"/>
            <a:extLst>
              <a:ext uri="{FF2B5EF4-FFF2-40B4-BE49-F238E27FC236}">
                <a16:creationId xmlns:a16="http://schemas.microsoft.com/office/drawing/2014/main" id="{72C23248-9BE9-48C6-99C3-68C2F59068B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905000" y="3543300"/>
            <a:ext cx="1016000" cy="10160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78" fill="hold"/>
                                        <p:tgtEl>
                                          <p:spTgt spid="2"/>
                                        </p:tgtEl>
                                      </p:cBhvr>
                                    </p:cmd>
                                  </p:childTnLst>
                                </p:cTn>
                              </p:par>
                            </p:childTnLst>
                          </p:cTn>
                        </p:par>
                        <p:par>
                          <p:cTn id="7" fill="hold">
                            <p:stCondLst>
                              <p:cond delay="16378"/>
                            </p:stCondLst>
                            <p:childTnLst>
                              <p:par>
                                <p:cTn id="8" presetID="1" presetClass="mediacall" presetSubtype="0" fill="hold" nodeType="afterEffect">
                                  <p:stCondLst>
                                    <p:cond delay="0"/>
                                  </p:stCondLst>
                                  <p:childTnLst>
                                    <p:cmd type="call" cmd="playFrom(0.0)">
                                      <p:cBhvr>
                                        <p:cTn id="9" dur="44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693361" y="2781300"/>
            <a:ext cx="8045278" cy="5262979"/>
          </a:xfrm>
          <a:prstGeom prst="rect">
            <a:avLst/>
          </a:prstGeom>
        </p:spPr>
        <p:txBody>
          <a:bodyPr wrap="square">
            <a:spAutoFit/>
          </a:bodyPr>
          <a:lstStyle/>
          <a:p>
            <a:r>
              <a:rPr lang="en-US" sz="2800" dirty="0">
                <a:solidFill>
                  <a:schemeClr val="bg2"/>
                </a:solidFill>
                <a:latin typeface="Brandon Text Regular" panose="020B0503020203060203" pitchFamily="34" charset="0"/>
              </a:rPr>
              <a:t>HEALTH EXPOSURE</a:t>
            </a:r>
          </a:p>
          <a:p>
            <a:endParaRPr lang="en-US" sz="2800" dirty="0">
              <a:solidFill>
                <a:schemeClr val="bg2"/>
              </a:solidFill>
              <a:latin typeface="Brandon Text Regular" panose="020B0503020203060203" pitchFamily="34" charset="0"/>
            </a:endParaRPr>
          </a:p>
          <a:p>
            <a:r>
              <a:rPr lang="en-US" sz="2800" dirty="0">
                <a:solidFill>
                  <a:schemeClr val="bg2"/>
                </a:solidFill>
                <a:latin typeface="Brandon Text Regular" panose="020B0503020203060203" pitchFamily="34" charset="0"/>
              </a:rPr>
              <a:t>Some commonly used solvents, and their uses, are:</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Acetone (industrial coating)</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Trichloro ethylene (degreasing)</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Toluene (industrial coating, manufacture)</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Methyl ethyl ketone (MEK) (printing ink)</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Perchloro ethylene (dry cleaning)</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White spirit (paints, printing ink, manufacturing)</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Ethylene glycol ethers (maintenance work; semiconductor industry)</a:t>
            </a:r>
          </a:p>
          <a:p>
            <a:endParaRPr lang="en-US" sz="2800" dirty="0">
              <a:solidFill>
                <a:schemeClr val="bg2"/>
              </a:solidFill>
              <a:latin typeface="Brandon Text Regular" panose="020B0503020203060203" pitchFamily="34" charset="0"/>
            </a:endParaRPr>
          </a:p>
        </p:txBody>
      </p:sp>
      <p:pic>
        <p:nvPicPr>
          <p:cNvPr id="5" name="Picture Placeholder 4" descr="A picture containing yellow, black&#10;&#10;Description automatically generated">
            <a:extLst>
              <a:ext uri="{FF2B5EF4-FFF2-40B4-BE49-F238E27FC236}">
                <a16:creationId xmlns:a16="http://schemas.microsoft.com/office/drawing/2014/main" id="{2EA0C818-D14E-45A9-B857-AFC2649FF0EA}"/>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4831" b="4831"/>
          <a:stretch>
            <a:fillRect/>
          </a:stretch>
        </p:blipFill>
        <p:spPr/>
      </p:pic>
      <p:pic>
        <p:nvPicPr>
          <p:cNvPr id="2" name="Solvents 4">
            <a:hlinkClick r:id="" action="ppaction://media"/>
            <a:extLst>
              <a:ext uri="{FF2B5EF4-FFF2-40B4-BE49-F238E27FC236}">
                <a16:creationId xmlns:a16="http://schemas.microsoft.com/office/drawing/2014/main" id="{BDBF0452-B9F8-44E3-9B72-CDD8E81B0FF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378161" y="579228"/>
            <a:ext cx="1828800" cy="1828800"/>
          </a:xfrm>
          <a:prstGeom prst="rect">
            <a:avLst/>
          </a:prstGeom>
        </p:spPr>
      </p:pic>
      <p:pic>
        <p:nvPicPr>
          <p:cNvPr id="7" name="Light Notification3">
            <a:hlinkClick r:id="" action="ppaction://media"/>
            <a:extLst>
              <a:ext uri="{FF2B5EF4-FFF2-40B4-BE49-F238E27FC236}">
                <a16:creationId xmlns:a16="http://schemas.microsoft.com/office/drawing/2014/main" id="{8FB6E389-0956-4BAE-A1D2-307C9AD4048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905000" y="3543300"/>
            <a:ext cx="1016000" cy="10160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106" fill="hold"/>
                                        <p:tgtEl>
                                          <p:spTgt spid="2"/>
                                        </p:tgtEl>
                                      </p:cBhvr>
                                    </p:cmd>
                                  </p:childTnLst>
                                </p:cTn>
                              </p:par>
                            </p:childTnLst>
                          </p:cTn>
                        </p:par>
                        <p:par>
                          <p:cTn id="7" fill="hold">
                            <p:stCondLst>
                              <p:cond delay="110106"/>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200" y="800011"/>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0" y="2246412"/>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539633" y="3004453"/>
            <a:ext cx="8045278" cy="4401205"/>
          </a:xfrm>
          <a:prstGeom prst="rect">
            <a:avLst/>
          </a:prstGeom>
        </p:spPr>
        <p:txBody>
          <a:bodyPr wrap="square">
            <a:spAutoFit/>
          </a:bodyPr>
          <a:lstStyle/>
          <a:p>
            <a:r>
              <a:rPr lang="en-US" sz="2800" dirty="0">
                <a:solidFill>
                  <a:schemeClr val="bg2"/>
                </a:solidFill>
                <a:latin typeface="Brandon Text Regular" panose="020B0503020203060203" pitchFamily="34" charset="0"/>
              </a:rPr>
              <a:t>HOW DO SOLVENTS ENTER THE BODY?</a:t>
            </a:r>
          </a:p>
          <a:p>
            <a:pPr marL="514350" indent="-514350">
              <a:buAutoNum type="arabicPeriod"/>
            </a:pPr>
            <a:r>
              <a:rPr lang="en-US" sz="2800" dirty="0">
                <a:solidFill>
                  <a:schemeClr val="bg2"/>
                </a:solidFill>
                <a:latin typeface="Brandon Text Regular" panose="020B0503020203060203" pitchFamily="34" charset="0"/>
              </a:rPr>
              <a:t>Inhalation</a:t>
            </a:r>
          </a:p>
          <a:p>
            <a:pPr marL="514350" indent="-514350">
              <a:buAutoNum type="arabicPeriod"/>
            </a:pPr>
            <a:r>
              <a:rPr lang="en-US" sz="2800" dirty="0">
                <a:solidFill>
                  <a:schemeClr val="bg2"/>
                </a:solidFill>
                <a:latin typeface="Brandon Text Regular" panose="020B0503020203060203" pitchFamily="34" charset="0"/>
              </a:rPr>
              <a:t>Ingestion</a:t>
            </a:r>
          </a:p>
          <a:p>
            <a:pPr marL="514350" indent="-514350">
              <a:buAutoNum type="arabicPeriod"/>
            </a:pPr>
            <a:r>
              <a:rPr lang="en-US" sz="2800" dirty="0">
                <a:solidFill>
                  <a:schemeClr val="bg2"/>
                </a:solidFill>
                <a:latin typeface="Brandon Text Regular" panose="020B0503020203060203" pitchFamily="34" charset="0"/>
              </a:rPr>
              <a:t>Skin Absorption</a:t>
            </a:r>
          </a:p>
          <a:p>
            <a:pPr marL="514350" indent="-514350">
              <a:buAutoNum type="arabicPeriod"/>
            </a:pPr>
            <a:endParaRPr lang="en-US" sz="2800" dirty="0">
              <a:solidFill>
                <a:schemeClr val="bg2"/>
              </a:solidFill>
              <a:latin typeface="Brandon Text Regular" panose="020B0503020203060203" pitchFamily="34" charset="0"/>
            </a:endParaRPr>
          </a:p>
          <a:p>
            <a:r>
              <a:rPr lang="en-US" sz="2800" dirty="0">
                <a:solidFill>
                  <a:schemeClr val="bg2"/>
                </a:solidFill>
                <a:latin typeface="Brandon Text Regular" panose="020B0503020203060203" pitchFamily="34" charset="0"/>
              </a:rPr>
              <a:t>THE HEALTH EFFECTS</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Short Term Effects</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Repeated (Long Term) Exposure</a:t>
            </a:r>
          </a:p>
          <a:p>
            <a:endParaRPr lang="en-US" sz="2800" dirty="0">
              <a:solidFill>
                <a:schemeClr val="bg2"/>
              </a:solidFill>
              <a:latin typeface="Brandon Text Regular" panose="020B0503020203060203" pitchFamily="34" charset="0"/>
            </a:endParaRPr>
          </a:p>
          <a:p>
            <a:endParaRPr lang="en-US" sz="2800" dirty="0">
              <a:solidFill>
                <a:schemeClr val="bg2"/>
              </a:solidFill>
              <a:latin typeface="Brandon Text Regular" panose="020B0503020203060203" pitchFamily="34" charset="0"/>
            </a:endParaRPr>
          </a:p>
        </p:txBody>
      </p:sp>
      <p:pic>
        <p:nvPicPr>
          <p:cNvPr id="5" name="Picture Placeholder 4" descr="A picture containing indoor, airport, working, cart&#10;&#10;Description automatically generated">
            <a:extLst>
              <a:ext uri="{FF2B5EF4-FFF2-40B4-BE49-F238E27FC236}">
                <a16:creationId xmlns:a16="http://schemas.microsoft.com/office/drawing/2014/main" id="{158339FC-9448-4795-8C42-1B9F2A5037C5}"/>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4831" b="4831"/>
          <a:stretch>
            <a:fillRect/>
          </a:stretch>
        </p:blipFill>
        <p:spPr>
          <a:xfrm>
            <a:off x="9138315" y="2246412"/>
            <a:ext cx="9144000" cy="5486400"/>
          </a:xfrm>
        </p:spPr>
      </p:pic>
      <p:pic>
        <p:nvPicPr>
          <p:cNvPr id="2" name="Solvents 5">
            <a:hlinkClick r:id="" action="ppaction://media"/>
            <a:extLst>
              <a:ext uri="{FF2B5EF4-FFF2-40B4-BE49-F238E27FC236}">
                <a16:creationId xmlns:a16="http://schemas.microsoft.com/office/drawing/2014/main" id="{F801C9A3-34ED-4E0E-87FE-BA02E10F703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362200" y="577416"/>
            <a:ext cx="1168400" cy="1168400"/>
          </a:xfrm>
          <a:prstGeom prst="rect">
            <a:avLst/>
          </a:prstGeom>
        </p:spPr>
      </p:pic>
      <p:pic>
        <p:nvPicPr>
          <p:cNvPr id="7" name="Light Notification3">
            <a:hlinkClick r:id="" action="ppaction://media"/>
            <a:extLst>
              <a:ext uri="{FF2B5EF4-FFF2-40B4-BE49-F238E27FC236}">
                <a16:creationId xmlns:a16="http://schemas.microsoft.com/office/drawing/2014/main" id="{4C1A6FFD-8A8C-4D09-82B5-FE523277C1D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905000" y="3543300"/>
            <a:ext cx="1016000" cy="1016000"/>
          </a:xfrm>
          <a:prstGeom prst="rect">
            <a:avLst/>
          </a:prstGeom>
        </p:spPr>
      </p:pic>
    </p:spTree>
    <p:extLst>
      <p:ext uri="{BB962C8B-B14F-4D97-AF65-F5344CB8AC3E}">
        <p14:creationId xmlns:p14="http://schemas.microsoft.com/office/powerpoint/2010/main" val="3966637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204" fill="hold"/>
                                        <p:tgtEl>
                                          <p:spTgt spid="2"/>
                                        </p:tgtEl>
                                      </p:cBhvr>
                                    </p:cmd>
                                  </p:childTnLst>
                                </p:cTn>
                              </p:par>
                            </p:childTnLst>
                          </p:cTn>
                        </p:par>
                        <p:par>
                          <p:cTn id="7" fill="hold">
                            <p:stCondLst>
                              <p:cond delay="118204"/>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76300" y="571411"/>
            <a:ext cx="7124700" cy="723211"/>
          </a:xfrm>
        </p:spPr>
        <p:txBody>
          <a:bodyPr/>
          <a:lstStyle/>
          <a:p>
            <a:r>
              <a:rPr lang="en-US" dirty="0">
                <a:latin typeface="Proxima Nova Alt Rg" panose="02000506030000020004" pitchFamily="50" charset="0"/>
              </a:rPr>
              <a:t>How to Protect Yourself</a:t>
            </a:r>
            <a:endParaRPr lang="uk-UA" dirty="0">
              <a:solidFill>
                <a:schemeClr val="accent1"/>
              </a:solidFill>
            </a:endParaRPr>
          </a:p>
        </p:txBody>
      </p:sp>
      <p:grpSp>
        <p:nvGrpSpPr>
          <p:cNvPr id="3" name="Group 2"/>
          <p:cNvGrpSpPr/>
          <p:nvPr/>
        </p:nvGrpSpPr>
        <p:grpSpPr>
          <a:xfrm>
            <a:off x="0" y="2552700"/>
            <a:ext cx="9144000" cy="5486400"/>
            <a:chOff x="10535474" y="2060087"/>
            <a:chExt cx="9144000" cy="5486400"/>
          </a:xfrm>
        </p:grpSpPr>
        <p:sp>
          <p:nvSpPr>
            <p:cNvPr id="4" name="Rectangle 3"/>
            <p:cNvSpPr/>
            <p:nvPr/>
          </p:nvSpPr>
          <p:spPr>
            <a:xfrm>
              <a:off x="10535474" y="2060087"/>
              <a:ext cx="9144000" cy="5486400"/>
            </a:xfrm>
            <a:prstGeom prst="rect">
              <a:avLst/>
            </a:prstGeom>
            <a:solidFill>
              <a:schemeClr val="tx1"/>
            </a:solidFill>
            <a:ln w="63500">
              <a:noFill/>
            </a:ln>
            <a:effectLst>
              <a:outerShdw blurRad="292100" dist="38100" dir="5400000" algn="t"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27" name="TextBox 26"/>
            <p:cNvSpPr txBox="1"/>
            <p:nvPr/>
          </p:nvSpPr>
          <p:spPr>
            <a:xfrm>
              <a:off x="11098057" y="2898287"/>
              <a:ext cx="8077200" cy="3539430"/>
            </a:xfrm>
            <a:prstGeom prst="rect">
              <a:avLst/>
            </a:prstGeom>
            <a:noFill/>
          </p:spPr>
          <p:txBody>
            <a:bodyPr wrap="square" rtlCol="0">
              <a:spAutoFit/>
            </a:bodyPr>
            <a:lstStyle/>
            <a:p>
              <a:r>
                <a:rPr lang="en-US" sz="2800" dirty="0">
                  <a:solidFill>
                    <a:schemeClr val="bg2"/>
                  </a:solidFill>
                  <a:latin typeface="Brandon Text Regular" panose="020B0503020203060203" pitchFamily="34" charset="0"/>
                </a:rPr>
                <a:t>SOLVENTS AND OTHER CHEMICALS SHOULD BE DEALT WITH IN THIS WAY</a:t>
              </a:r>
            </a:p>
            <a:p>
              <a:endParaRPr lang="en-US" sz="2800" dirty="0">
                <a:solidFill>
                  <a:schemeClr val="bg2"/>
                </a:solidFill>
                <a:latin typeface="Brandon Text Regular" panose="020B0503020203060203" pitchFamily="34" charset="0"/>
              </a:endParaRPr>
            </a:p>
            <a:p>
              <a:r>
                <a:rPr lang="en-US" sz="2800" dirty="0">
                  <a:solidFill>
                    <a:schemeClr val="bg2"/>
                  </a:solidFill>
                  <a:latin typeface="Brandon Text Regular" panose="020B0503020203060203" pitchFamily="34" charset="0"/>
                </a:rPr>
                <a:t>Employer Responsibilities</a:t>
              </a:r>
            </a:p>
            <a:p>
              <a:endParaRPr lang="en-US" sz="2800" dirty="0">
                <a:solidFill>
                  <a:schemeClr val="bg2"/>
                </a:solidFill>
                <a:latin typeface="Brandon Text Regular" panose="020B0503020203060203" pitchFamily="34" charset="0"/>
              </a:endParaRPr>
            </a:p>
            <a:p>
              <a:r>
                <a:rPr lang="en-US" sz="2800" dirty="0">
                  <a:solidFill>
                    <a:schemeClr val="bg2"/>
                  </a:solidFill>
                  <a:latin typeface="Brandon Text Regular" panose="020B0503020203060203" pitchFamily="34" charset="0"/>
                </a:rPr>
                <a:t>Workers’ Responsibilities</a:t>
              </a:r>
            </a:p>
            <a:p>
              <a:endParaRPr lang="en-US" sz="2800" dirty="0">
                <a:solidFill>
                  <a:schemeClr val="bg2"/>
                </a:solidFill>
                <a:latin typeface="Brandon Text Regular" panose="020B0503020203060203" pitchFamily="34" charset="0"/>
              </a:endParaRPr>
            </a:p>
            <a:p>
              <a:endParaRPr lang="en-US" sz="2800" dirty="0">
                <a:solidFill>
                  <a:schemeClr val="bg2"/>
                </a:solidFill>
                <a:latin typeface="Brandon Text Regular" panose="020B0503020203060203" pitchFamily="34" charset="0"/>
              </a:endParaRPr>
            </a:p>
          </p:txBody>
        </p:sp>
      </p:grpSp>
      <p:pic>
        <p:nvPicPr>
          <p:cNvPr id="9" name="Picture 8" descr="A picture containing person&#10;&#10;Description automatically generated">
            <a:extLst>
              <a:ext uri="{FF2B5EF4-FFF2-40B4-BE49-F238E27FC236}">
                <a16:creationId xmlns:a16="http://schemas.microsoft.com/office/drawing/2014/main" id="{9CD67366-E358-4265-B6E8-7D6E9E87676D}"/>
              </a:ext>
            </a:extLst>
          </p:cNvPr>
          <p:cNvPicPr>
            <a:picLocks noChangeAspect="1"/>
          </p:cNvPicPr>
          <p:nvPr/>
        </p:nvPicPr>
        <p:blipFill rotWithShape="1">
          <a:blip r:embed="rId7">
            <a:extLst>
              <a:ext uri="{28A0092B-C50C-407E-A947-70E740481C1C}">
                <a14:useLocalDpi xmlns:a14="http://schemas.microsoft.com/office/drawing/2010/main" val="0"/>
              </a:ext>
            </a:extLst>
          </a:blip>
          <a:srcRect l="30" t="49081" r="-30" b="10763"/>
          <a:stretch/>
        </p:blipFill>
        <p:spPr>
          <a:xfrm>
            <a:off x="9133899" y="2552700"/>
            <a:ext cx="9143999" cy="5486400"/>
          </a:xfrm>
          <a:prstGeom prst="rect">
            <a:avLst/>
          </a:prstGeom>
        </p:spPr>
      </p:pic>
      <p:pic>
        <p:nvPicPr>
          <p:cNvPr id="2" name="Solvents 6">
            <a:hlinkClick r:id="" action="ppaction://media"/>
            <a:extLst>
              <a:ext uri="{FF2B5EF4-FFF2-40B4-BE49-F238E27FC236}">
                <a16:creationId xmlns:a16="http://schemas.microsoft.com/office/drawing/2014/main" id="{DA93A5B6-2589-431C-AA4C-F8970BF4AE4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819400" y="800100"/>
            <a:ext cx="1473200" cy="1473200"/>
          </a:xfrm>
          <a:prstGeom prst="rect">
            <a:avLst/>
          </a:prstGeom>
        </p:spPr>
      </p:pic>
      <p:pic>
        <p:nvPicPr>
          <p:cNvPr id="8" name="Light Notification3">
            <a:hlinkClick r:id="" action="ppaction://media"/>
            <a:extLst>
              <a:ext uri="{FF2B5EF4-FFF2-40B4-BE49-F238E27FC236}">
                <a16:creationId xmlns:a16="http://schemas.microsoft.com/office/drawing/2014/main" id="{E6142773-93C1-4A5B-B075-CF782248638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905000" y="3543300"/>
            <a:ext cx="1016000" cy="1016000"/>
          </a:xfrm>
          <a:prstGeom prst="rect">
            <a:avLst/>
          </a:prstGeom>
        </p:spPr>
      </p:pic>
    </p:spTree>
    <p:extLst>
      <p:ext uri="{BB962C8B-B14F-4D97-AF65-F5344CB8AC3E}">
        <p14:creationId xmlns:p14="http://schemas.microsoft.com/office/powerpoint/2010/main" val="2599265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1" fill="hold"/>
                                        <p:tgtEl>
                                          <p:spTgt spid="2"/>
                                        </p:tgtEl>
                                      </p:cBhvr>
                                    </p:cmd>
                                  </p:childTnLst>
                                </p:cTn>
                              </p:par>
                            </p:childTnLst>
                          </p:cTn>
                        </p:par>
                        <p:par>
                          <p:cTn id="7" fill="hold">
                            <p:stCondLst>
                              <p:cond delay="80431"/>
                            </p:stCondLst>
                            <p:childTnLst>
                              <p:par>
                                <p:cTn id="8" presetID="1" presetClass="mediacall" presetSubtype="0" fill="hold" nodeType="afterEffect">
                                  <p:stCondLst>
                                    <p:cond delay="0"/>
                                  </p:stCondLst>
                                  <p:childTnLst>
                                    <p:cmd type="call" cmd="playFrom(0.0)">
                                      <p:cBhvr>
                                        <p:cTn id="9" dur="4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indoor, colorful&#10;&#10;Description automatically generated">
            <a:extLst>
              <a:ext uri="{FF2B5EF4-FFF2-40B4-BE49-F238E27FC236}">
                <a16:creationId xmlns:a16="http://schemas.microsoft.com/office/drawing/2014/main" id="{14D12273-DCAD-43B3-951C-D6647C62C4B1}"/>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t="9683" b="9683"/>
          <a:stretch>
            <a:fillRect/>
          </a:stretch>
        </p:blipFill>
        <p:spPr/>
      </p:pic>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4590" y="-18047"/>
            <a:ext cx="18288000" cy="10343382"/>
            <a:chOff x="-1216240" y="116805"/>
            <a:chExt cx="7617040" cy="10132502"/>
          </a:xfrm>
        </p:grpSpPr>
        <p:sp>
          <p:nvSpPr>
            <p:cNvPr id="5" name="Rectangle 4"/>
            <p:cNvSpPr/>
            <p:nvPr/>
          </p:nvSpPr>
          <p:spPr>
            <a:xfrm>
              <a:off x="-1216240" y="116805"/>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311722" y="1183705"/>
              <a:ext cx="4561114"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Final</a:t>
              </a:r>
              <a:r>
                <a:rPr lang="en-US" sz="6600" b="1" dirty="0">
                  <a:solidFill>
                    <a:schemeClr val="bg1"/>
                  </a:solidFill>
                  <a:ea typeface="Roboto Condensed" panose="02000000000000000000" pitchFamily="2" charset="0"/>
                  <a:cs typeface="Lato Semibold" panose="020F0502020204030203" pitchFamily="34" charset="0"/>
                </a:rPr>
                <a:t> Word</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410219" y="3303369"/>
              <a:ext cx="6004997" cy="4974777"/>
            </a:xfrm>
            <a:prstGeom prst="rect">
              <a:avLst/>
            </a:prstGeom>
            <a:noFill/>
          </p:spPr>
          <p:txBody>
            <a:bodyPr wrap="square" rtlCol="0">
              <a:spAutoFit/>
            </a:bodyPr>
            <a:lstStyle/>
            <a:p>
              <a:pPr algn="ctr"/>
              <a:r>
                <a:rPr lang="en-CA" sz="5400" b="1" dirty="0">
                  <a:solidFill>
                    <a:schemeClr val="bg1"/>
                  </a:solidFill>
                  <a:latin typeface="Brandon Text Bold" panose="020B0803020203060203" pitchFamily="34" charset="0"/>
                </a:rPr>
                <a:t>Solvents represent the best and worst of our economics with the resultant impact on the health of society and the environment. We strive to continually meet the challenge of balancing the needs of society and protecting the environment through the lens of solvent use.</a:t>
              </a:r>
            </a:p>
          </p:txBody>
        </p:sp>
      </p:grpSp>
      <p:pic>
        <p:nvPicPr>
          <p:cNvPr id="2" name="Solvents 7">
            <a:hlinkClick r:id="" action="ppaction://media"/>
            <a:extLst>
              <a:ext uri="{FF2B5EF4-FFF2-40B4-BE49-F238E27FC236}">
                <a16:creationId xmlns:a16="http://schemas.microsoft.com/office/drawing/2014/main" id="{8B2A8D29-ED38-4F64-822C-D9BB07F471B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538362" y="876300"/>
            <a:ext cx="1701800" cy="1701800"/>
          </a:xfrm>
          <a:prstGeom prst="rect">
            <a:avLst/>
          </a:prstGeom>
        </p:spPr>
      </p:pic>
      <p:pic>
        <p:nvPicPr>
          <p:cNvPr id="10" name="Light Notification3">
            <a:hlinkClick r:id="" action="ppaction://media"/>
            <a:extLst>
              <a:ext uri="{FF2B5EF4-FFF2-40B4-BE49-F238E27FC236}">
                <a16:creationId xmlns:a16="http://schemas.microsoft.com/office/drawing/2014/main" id="{23AF48F3-1F18-42BD-AA33-9A6DABC65AE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905000" y="3543300"/>
            <a:ext cx="1016000" cy="10160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60" fill="hold"/>
                                        <p:tgtEl>
                                          <p:spTgt spid="2"/>
                                        </p:tgtEl>
                                      </p:cBhvr>
                                    </p:cmd>
                                  </p:childTnLst>
                                </p:cTn>
                              </p:par>
                            </p:childTnLst>
                          </p:cTn>
                        </p:par>
                        <p:par>
                          <p:cTn id="7" fill="hold">
                            <p:stCondLst>
                              <p:cond delay="15960"/>
                            </p:stCondLst>
                            <p:childTnLst>
                              <p:par>
                                <p:cTn id="8" presetID="1" presetClass="mediacall" presetSubtype="0" fill="hold" nodeType="afterEffect">
                                  <p:stCondLst>
                                    <p:cond delay="0"/>
                                  </p:stCondLst>
                                  <p:childTnLst>
                                    <p:cmd type="call" cmd="playFrom(0.0)">
                                      <p:cBhvr>
                                        <p:cTn id="9" dur="44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8027</TotalTime>
  <Words>1189</Words>
  <Application>Microsoft Office PowerPoint</Application>
  <PresentationFormat>Custom</PresentationFormat>
  <Paragraphs>103</Paragraphs>
  <Slides>7</Slides>
  <Notes>7</Notes>
  <HiddenSlides>0</HiddenSlides>
  <MMClips>12</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7</vt:i4>
      </vt:variant>
    </vt:vector>
  </HeadingPairs>
  <TitlesOfParts>
    <vt:vector size="22" baseType="lpstr">
      <vt:lpstr>Arial</vt:lpstr>
      <vt:lpstr>Brandon Text Bold</vt:lpstr>
      <vt:lpstr>Brandon Text Regular</vt:lpstr>
      <vt:lpstr>Calibri</vt:lpstr>
      <vt:lpstr>Cambria</vt:lpstr>
      <vt:lpstr>Helvetica</vt:lpstr>
      <vt:lpstr>Open Sans</vt:lpstr>
      <vt:lpstr>Proxima Nova Alt Rg</vt:lpstr>
      <vt:lpstr>Roboto</vt:lpstr>
      <vt:lpstr>Symbol</vt:lpstr>
      <vt:lpstr>Times New Roman</vt:lpstr>
      <vt:lpstr>GENARAL LAYOUTS</vt:lpstr>
      <vt:lpstr>TEAM SLIDES</vt:lpstr>
      <vt:lpstr>SLIDES WITH IMAGES</vt:lpstr>
      <vt:lpstr>PORTFOLIO</vt:lpstr>
      <vt:lpstr>PowerPoint Presentation</vt:lpstr>
      <vt:lpstr>SAFETY AROUND DEGREASING SOLVENT</vt:lpstr>
      <vt:lpstr>PowerPoint Presentation</vt:lpstr>
      <vt:lpstr>What’s the Danger?</vt:lpstr>
      <vt:lpstr>What’s the Danger?</vt:lpstr>
      <vt:lpstr>How to Protect Yourself</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SWTOR Rocks</cp:lastModifiedBy>
  <cp:revision>1009</cp:revision>
  <dcterms:created xsi:type="dcterms:W3CDTF">2015-01-20T11:47:48Z</dcterms:created>
  <dcterms:modified xsi:type="dcterms:W3CDTF">2021-01-15T00:37:20Z</dcterms:modified>
</cp:coreProperties>
</file>