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7"/>
  </p:notesMasterIdLst>
  <p:sldIdLst>
    <p:sldId id="269" r:id="rId5"/>
    <p:sldId id="606" r:id="rId6"/>
    <p:sldId id="613" r:id="rId7"/>
    <p:sldId id="614" r:id="rId8"/>
    <p:sldId id="625" r:id="rId9"/>
    <p:sldId id="616" r:id="rId10"/>
    <p:sldId id="623" r:id="rId11"/>
    <p:sldId id="624" r:id="rId12"/>
    <p:sldId id="626" r:id="rId13"/>
    <p:sldId id="627" r:id="rId14"/>
    <p:sldId id="628" r:id="rId15"/>
    <p:sldId id="622" r:id="rId16"/>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30" y="1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docChgLst>
    <pc:chgData name="Edwin Landivar" userId="ae2ac59f40d9f62d" providerId="LiveId" clId="{2EE81D69-ECB0-4624-BCAD-C3B23CA95E7E}"/>
    <pc:docChg chg="undo custSel addSld delSld modSld sldOrd">
      <pc:chgData name="Edwin Landivar" userId="ae2ac59f40d9f62d" providerId="LiveId" clId="{2EE81D69-ECB0-4624-BCAD-C3B23CA95E7E}" dt="2020-10-05T21:33:49.963" v="203" actId="404"/>
      <pc:docMkLst>
        <pc:docMk/>
      </pc:docMkLst>
      <pc:sldChg chg="modSp mod modNotesTx">
        <pc:chgData name="Edwin Landivar" userId="ae2ac59f40d9f62d" providerId="LiveId" clId="{2EE81D69-ECB0-4624-BCAD-C3B23CA95E7E}" dt="2020-10-05T19:23:15.189" v="4" actId="20577"/>
        <pc:sldMkLst>
          <pc:docMk/>
          <pc:sldMk cId="3378895467" sldId="606"/>
        </pc:sldMkLst>
        <pc:spChg chg="mod">
          <ac:chgData name="Edwin Landivar" userId="ae2ac59f40d9f62d" providerId="LiveId" clId="{2EE81D69-ECB0-4624-BCAD-C3B23CA95E7E}" dt="2020-10-05T19:23:07.950" v="2"/>
          <ac:spMkLst>
            <pc:docMk/>
            <pc:sldMk cId="3378895467" sldId="606"/>
            <ac:spMk id="5" creationId="{00000000-0000-0000-0000-000000000000}"/>
          </ac:spMkLst>
        </pc:spChg>
      </pc:sldChg>
      <pc:sldChg chg="modSp mod modNotesTx">
        <pc:chgData name="Edwin Landivar" userId="ae2ac59f40d9f62d" providerId="LiveId" clId="{2EE81D69-ECB0-4624-BCAD-C3B23CA95E7E}" dt="2020-10-05T19:24:36.990" v="6"/>
        <pc:sldMkLst>
          <pc:docMk/>
          <pc:sldMk cId="837056114" sldId="613"/>
        </pc:sldMkLst>
        <pc:spChg chg="mod">
          <ac:chgData name="Edwin Landivar" userId="ae2ac59f40d9f62d" providerId="LiveId" clId="{2EE81D69-ECB0-4624-BCAD-C3B23CA95E7E}" dt="2020-10-05T19:24:36.990" v="6"/>
          <ac:spMkLst>
            <pc:docMk/>
            <pc:sldMk cId="837056114" sldId="613"/>
            <ac:spMk id="14" creationId="{00000000-0000-0000-0000-000000000000}"/>
          </ac:spMkLst>
        </pc:spChg>
      </pc:sldChg>
      <pc:sldChg chg="modSp mod modNotesTx">
        <pc:chgData name="Edwin Landivar" userId="ae2ac59f40d9f62d" providerId="LiveId" clId="{2EE81D69-ECB0-4624-BCAD-C3B23CA95E7E}" dt="2020-10-05T19:26:11.158" v="14" actId="14100"/>
        <pc:sldMkLst>
          <pc:docMk/>
          <pc:sldMk cId="1479977622" sldId="614"/>
        </pc:sldMkLst>
        <pc:spChg chg="mod">
          <ac:chgData name="Edwin Landivar" userId="ae2ac59f40d9f62d" providerId="LiveId" clId="{2EE81D69-ECB0-4624-BCAD-C3B23CA95E7E}" dt="2020-10-05T19:26:11.158" v="14" actId="14100"/>
          <ac:spMkLst>
            <pc:docMk/>
            <pc:sldMk cId="1479977622" sldId="614"/>
            <ac:spMk id="10" creationId="{00000000-0000-0000-0000-000000000000}"/>
          </ac:spMkLst>
        </pc:spChg>
        <pc:spChg chg="mod">
          <ac:chgData name="Edwin Landivar" userId="ae2ac59f40d9f62d" providerId="LiveId" clId="{2EE81D69-ECB0-4624-BCAD-C3B23CA95E7E}" dt="2020-10-05T19:26:06.869" v="13" actId="1076"/>
          <ac:spMkLst>
            <pc:docMk/>
            <pc:sldMk cId="1479977622" sldId="614"/>
            <ac:spMk id="11" creationId="{00000000-0000-0000-0000-000000000000}"/>
          </ac:spMkLst>
        </pc:spChg>
      </pc:sldChg>
      <pc:sldChg chg="modSp mod modNotesTx">
        <pc:chgData name="Edwin Landivar" userId="ae2ac59f40d9f62d" providerId="LiveId" clId="{2EE81D69-ECB0-4624-BCAD-C3B23CA95E7E}" dt="2020-10-05T21:15:56.213" v="85" actId="403"/>
        <pc:sldMkLst>
          <pc:docMk/>
          <pc:sldMk cId="668194125" sldId="616"/>
        </pc:sldMkLst>
        <pc:spChg chg="mod">
          <ac:chgData name="Edwin Landivar" userId="ae2ac59f40d9f62d" providerId="LiveId" clId="{2EE81D69-ECB0-4624-BCAD-C3B23CA95E7E}" dt="2020-10-05T19:38:14.842" v="36" actId="14100"/>
          <ac:spMkLst>
            <pc:docMk/>
            <pc:sldMk cId="668194125" sldId="616"/>
            <ac:spMk id="2" creationId="{0B1A6102-5518-4844-8C2F-C022FCC5161B}"/>
          </ac:spMkLst>
        </pc:spChg>
        <pc:spChg chg="mod">
          <ac:chgData name="Edwin Landivar" userId="ae2ac59f40d9f62d" providerId="LiveId" clId="{2EE81D69-ECB0-4624-BCAD-C3B23CA95E7E}" dt="2020-10-05T21:15:56.213" v="85" actId="403"/>
          <ac:spMkLst>
            <pc:docMk/>
            <pc:sldMk cId="668194125" sldId="616"/>
            <ac:spMk id="7" creationId="{1867828F-492D-4BF1-8A4E-822DF2FD5B9B}"/>
          </ac:spMkLst>
        </pc:spChg>
        <pc:spChg chg="mod">
          <ac:chgData name="Edwin Landivar" userId="ae2ac59f40d9f62d" providerId="LiveId" clId="{2EE81D69-ECB0-4624-BCAD-C3B23CA95E7E}" dt="2020-10-05T19:37:47.285" v="32" actId="14100"/>
          <ac:spMkLst>
            <pc:docMk/>
            <pc:sldMk cId="668194125" sldId="616"/>
            <ac:spMk id="10" creationId="{00000000-0000-0000-0000-000000000000}"/>
          </ac:spMkLst>
        </pc:spChg>
      </pc:sldChg>
      <pc:sldChg chg="addSp delSp modSp mod modNotesTx">
        <pc:chgData name="Edwin Landivar" userId="ae2ac59f40d9f62d" providerId="LiveId" clId="{2EE81D69-ECB0-4624-BCAD-C3B23CA95E7E}" dt="2020-10-05T21:33:49.963" v="203" actId="404"/>
        <pc:sldMkLst>
          <pc:docMk/>
          <pc:sldMk cId="3481045880" sldId="622"/>
        </pc:sldMkLst>
        <pc:spChg chg="add mod">
          <ac:chgData name="Edwin Landivar" userId="ae2ac59f40d9f62d" providerId="LiveId" clId="{2EE81D69-ECB0-4624-BCAD-C3B23CA95E7E}" dt="2020-10-05T21:33:49.963" v="203" actId="404"/>
          <ac:spMkLst>
            <pc:docMk/>
            <pc:sldMk cId="3481045880" sldId="622"/>
            <ac:spMk id="2" creationId="{F822084B-4B95-4A4A-B69D-5008616CC6DD}"/>
          </ac:spMkLst>
        </pc:spChg>
        <pc:spChg chg="mod">
          <ac:chgData name="Edwin Landivar" userId="ae2ac59f40d9f62d" providerId="LiveId" clId="{2EE81D69-ECB0-4624-BCAD-C3B23CA95E7E}" dt="2020-10-05T21:33:46.532" v="202" actId="1076"/>
          <ac:spMkLst>
            <pc:docMk/>
            <pc:sldMk cId="3481045880" sldId="622"/>
            <ac:spMk id="7" creationId="{00000000-0000-0000-0000-000000000000}"/>
          </ac:spMkLst>
        </pc:spChg>
        <pc:spChg chg="del">
          <ac:chgData name="Edwin Landivar" userId="ae2ac59f40d9f62d" providerId="LiveId" clId="{2EE81D69-ECB0-4624-BCAD-C3B23CA95E7E}" dt="2020-10-05T21:32:21.183" v="182" actId="478"/>
          <ac:spMkLst>
            <pc:docMk/>
            <pc:sldMk cId="3481045880" sldId="622"/>
            <ac:spMk id="14" creationId="{00000000-0000-0000-0000-000000000000}"/>
          </ac:spMkLst>
        </pc:spChg>
        <pc:grpChg chg="mod">
          <ac:chgData name="Edwin Landivar" userId="ae2ac59f40d9f62d" providerId="LiveId" clId="{2EE81D69-ECB0-4624-BCAD-C3B23CA95E7E}" dt="2020-10-05T21:32:27.831" v="185" actId="1076"/>
          <ac:grpSpMkLst>
            <pc:docMk/>
            <pc:sldMk cId="3481045880" sldId="622"/>
            <ac:grpSpMk id="21" creationId="{00000000-0000-0000-0000-000000000000}"/>
          </ac:grpSpMkLst>
        </pc:grpChg>
      </pc:sldChg>
      <pc:sldChg chg="modSp mod modNotesTx">
        <pc:chgData name="Edwin Landivar" userId="ae2ac59f40d9f62d" providerId="LiveId" clId="{2EE81D69-ECB0-4624-BCAD-C3B23CA95E7E}" dt="2020-10-05T21:15:47.739" v="84" actId="14100"/>
        <pc:sldMkLst>
          <pc:docMk/>
          <pc:sldMk cId="784784973" sldId="623"/>
        </pc:sldMkLst>
        <pc:spChg chg="mod">
          <ac:chgData name="Edwin Landivar" userId="ae2ac59f40d9f62d" providerId="LiveId" clId="{2EE81D69-ECB0-4624-BCAD-C3B23CA95E7E}" dt="2020-10-05T21:15:44.505" v="83" actId="1076"/>
          <ac:spMkLst>
            <pc:docMk/>
            <pc:sldMk cId="784784973" sldId="623"/>
            <ac:spMk id="7" creationId="{B0369C6B-D18C-4CCF-81D5-91F16F2021B5}"/>
          </ac:spMkLst>
        </pc:spChg>
        <pc:spChg chg="mod">
          <ac:chgData name="Edwin Landivar" userId="ae2ac59f40d9f62d" providerId="LiveId" clId="{2EE81D69-ECB0-4624-BCAD-C3B23CA95E7E}" dt="2020-10-05T21:15:47.739" v="84" actId="14100"/>
          <ac:spMkLst>
            <pc:docMk/>
            <pc:sldMk cId="784784973" sldId="623"/>
            <ac:spMk id="8" creationId="{00000000-0000-0000-0000-000000000000}"/>
          </ac:spMkLst>
        </pc:spChg>
      </pc:sldChg>
      <pc:sldChg chg="modSp mod modNotesTx">
        <pc:chgData name="Edwin Landivar" userId="ae2ac59f40d9f62d" providerId="LiveId" clId="{2EE81D69-ECB0-4624-BCAD-C3B23CA95E7E}" dt="2020-10-05T21:15:17.803" v="80" actId="1076"/>
        <pc:sldMkLst>
          <pc:docMk/>
          <pc:sldMk cId="2689693971" sldId="624"/>
        </pc:sldMkLst>
        <pc:spChg chg="mod">
          <ac:chgData name="Edwin Landivar" userId="ae2ac59f40d9f62d" providerId="LiveId" clId="{2EE81D69-ECB0-4624-BCAD-C3B23CA95E7E}" dt="2020-10-05T21:15:17.803" v="80" actId="1076"/>
          <ac:spMkLst>
            <pc:docMk/>
            <pc:sldMk cId="2689693971" sldId="624"/>
            <ac:spMk id="3" creationId="{1D689734-52FD-4C7F-99C9-7A9443487ABB}"/>
          </ac:spMkLst>
        </pc:spChg>
        <pc:spChg chg="mod">
          <ac:chgData name="Edwin Landivar" userId="ae2ac59f40d9f62d" providerId="LiveId" clId="{2EE81D69-ECB0-4624-BCAD-C3B23CA95E7E}" dt="2020-10-05T21:15:00.233" v="77" actId="403"/>
          <ac:spMkLst>
            <pc:docMk/>
            <pc:sldMk cId="2689693971" sldId="624"/>
            <ac:spMk id="7" creationId="{1867828F-492D-4BF1-8A4E-822DF2FD5B9B}"/>
          </ac:spMkLst>
        </pc:spChg>
        <pc:spChg chg="mod">
          <ac:chgData name="Edwin Landivar" userId="ae2ac59f40d9f62d" providerId="LiveId" clId="{2EE81D69-ECB0-4624-BCAD-C3B23CA95E7E}" dt="2020-10-05T21:15:08.325" v="79" actId="14100"/>
          <ac:spMkLst>
            <pc:docMk/>
            <pc:sldMk cId="2689693971" sldId="624"/>
            <ac:spMk id="10" creationId="{00000000-0000-0000-0000-000000000000}"/>
          </ac:spMkLst>
        </pc:spChg>
      </pc:sldChg>
      <pc:sldChg chg="modSp add mod modNotesTx">
        <pc:chgData name="Edwin Landivar" userId="ae2ac59f40d9f62d" providerId="LiveId" clId="{2EE81D69-ECB0-4624-BCAD-C3B23CA95E7E}" dt="2020-10-05T19:26:59.989" v="20" actId="113"/>
        <pc:sldMkLst>
          <pc:docMk/>
          <pc:sldMk cId="3641020305" sldId="625"/>
        </pc:sldMkLst>
        <pc:spChg chg="mod">
          <ac:chgData name="Edwin Landivar" userId="ae2ac59f40d9f62d" providerId="LiveId" clId="{2EE81D69-ECB0-4624-BCAD-C3B23CA95E7E}" dt="2020-10-05T19:26:20.068" v="15" actId="14100"/>
          <ac:spMkLst>
            <pc:docMk/>
            <pc:sldMk cId="3641020305" sldId="625"/>
            <ac:spMk id="10" creationId="{00000000-0000-0000-0000-000000000000}"/>
          </ac:spMkLst>
        </pc:spChg>
        <pc:spChg chg="mod">
          <ac:chgData name="Edwin Landivar" userId="ae2ac59f40d9f62d" providerId="LiveId" clId="{2EE81D69-ECB0-4624-BCAD-C3B23CA95E7E}" dt="2020-10-05T19:26:59.989" v="20" actId="113"/>
          <ac:spMkLst>
            <pc:docMk/>
            <pc:sldMk cId="3641020305" sldId="625"/>
            <ac:spMk id="11" creationId="{00000000-0000-0000-0000-000000000000}"/>
          </ac:spMkLst>
        </pc:spChg>
      </pc:sldChg>
      <pc:sldChg chg="modSp add mod ord modNotesTx">
        <pc:chgData name="Edwin Landivar" userId="ae2ac59f40d9f62d" providerId="LiveId" clId="{2EE81D69-ECB0-4624-BCAD-C3B23CA95E7E}" dt="2020-10-05T21:32:08.261" v="181" actId="1076"/>
        <pc:sldMkLst>
          <pc:docMk/>
          <pc:sldMk cId="142424359" sldId="626"/>
        </pc:sldMkLst>
        <pc:spChg chg="mod">
          <ac:chgData name="Edwin Landivar" userId="ae2ac59f40d9f62d" providerId="LiveId" clId="{2EE81D69-ECB0-4624-BCAD-C3B23CA95E7E}" dt="2020-10-05T21:32:08.261" v="181" actId="1076"/>
          <ac:spMkLst>
            <pc:docMk/>
            <pc:sldMk cId="142424359" sldId="626"/>
            <ac:spMk id="7" creationId="{B0369C6B-D18C-4CCF-81D5-91F16F2021B5}"/>
          </ac:spMkLst>
        </pc:spChg>
      </pc:sldChg>
      <pc:sldChg chg="addSp delSp modSp add mod ord modNotesTx">
        <pc:chgData name="Edwin Landivar" userId="ae2ac59f40d9f62d" providerId="LiveId" clId="{2EE81D69-ECB0-4624-BCAD-C3B23CA95E7E}" dt="2020-10-05T21:27:43.027" v="110" actId="1076"/>
        <pc:sldMkLst>
          <pc:docMk/>
          <pc:sldMk cId="2698676882" sldId="627"/>
        </pc:sldMkLst>
        <pc:spChg chg="mod">
          <ac:chgData name="Edwin Landivar" userId="ae2ac59f40d9f62d" providerId="LiveId" clId="{2EE81D69-ECB0-4624-BCAD-C3B23CA95E7E}" dt="2020-10-05T21:27:43.027" v="110" actId="1076"/>
          <ac:spMkLst>
            <pc:docMk/>
            <pc:sldMk cId="2698676882" sldId="627"/>
            <ac:spMk id="7" creationId="{1867828F-492D-4BF1-8A4E-822DF2FD5B9B}"/>
          </ac:spMkLst>
        </pc:spChg>
        <pc:picChg chg="add del">
          <ac:chgData name="Edwin Landivar" userId="ae2ac59f40d9f62d" providerId="LiveId" clId="{2EE81D69-ECB0-4624-BCAD-C3B23CA95E7E}" dt="2020-10-05T21:21:43.773" v="93" actId="478"/>
          <ac:picMkLst>
            <pc:docMk/>
            <pc:sldMk cId="2698676882" sldId="627"/>
            <ac:picMk id="4" creationId="{7A9DFB0E-C2BA-49ED-A9BF-07011A817DF2}"/>
          </ac:picMkLst>
        </pc:picChg>
      </pc:sldChg>
      <pc:sldChg chg="modSp add mod ord modNotesTx">
        <pc:chgData name="Edwin Landivar" userId="ae2ac59f40d9f62d" providerId="LiveId" clId="{2EE81D69-ECB0-4624-BCAD-C3B23CA95E7E}" dt="2020-10-05T21:31:47.171" v="179" actId="14100"/>
        <pc:sldMkLst>
          <pc:docMk/>
          <pc:sldMk cId="2694273603" sldId="628"/>
        </pc:sldMkLst>
        <pc:spChg chg="mod">
          <ac:chgData name="Edwin Landivar" userId="ae2ac59f40d9f62d" providerId="LiveId" clId="{2EE81D69-ECB0-4624-BCAD-C3B23CA95E7E}" dt="2020-10-05T21:31:47.171" v="179" actId="14100"/>
          <ac:spMkLst>
            <pc:docMk/>
            <pc:sldMk cId="2694273603" sldId="628"/>
            <ac:spMk id="3" creationId="{E6F4D3DD-6073-43D1-AB7B-5D5BC63A64F3}"/>
          </ac:spMkLst>
        </pc:spChg>
        <pc:spChg chg="mod">
          <ac:chgData name="Edwin Landivar" userId="ae2ac59f40d9f62d" providerId="LiveId" clId="{2EE81D69-ECB0-4624-BCAD-C3B23CA95E7E}" dt="2020-10-05T21:31:31.811" v="174" actId="1076"/>
          <ac:spMkLst>
            <pc:docMk/>
            <pc:sldMk cId="2694273603" sldId="628"/>
            <ac:spMk id="7" creationId="{B0369C6B-D18C-4CCF-81D5-91F16F2021B5}"/>
          </ac:spMkLst>
        </pc:spChg>
        <pc:spChg chg="mod">
          <ac:chgData name="Edwin Landivar" userId="ae2ac59f40d9f62d" providerId="LiveId" clId="{2EE81D69-ECB0-4624-BCAD-C3B23CA95E7E}" dt="2020-10-05T21:31:36.911" v="176" actId="1076"/>
          <ac:spMkLst>
            <pc:docMk/>
            <pc:sldMk cId="2694273603" sldId="628"/>
            <ac:spMk id="8" creationId="{00000000-0000-0000-0000-000000000000}"/>
          </ac:spMkLst>
        </pc:spChg>
      </pc:sldChg>
      <pc:sldChg chg="add del ord">
        <pc:chgData name="Edwin Landivar" userId="ae2ac59f40d9f62d" providerId="LiveId" clId="{2EE81D69-ECB0-4624-BCAD-C3B23CA95E7E}" dt="2020-10-05T21:31:58.239" v="180" actId="47"/>
        <pc:sldMkLst>
          <pc:docMk/>
          <pc:sldMk cId="1515001209" sldId="62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06.11.2020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1800"/>
              </a:spcAft>
            </a:pPr>
            <a:r>
              <a:rPr lang="en-US" sz="1800" b="1" dirty="0">
                <a:solidFill>
                  <a:srgbClr val="000000"/>
                </a:solidFill>
                <a:effectLst/>
                <a:latin typeface="Open Sans"/>
                <a:ea typeface="Times New Roman" panose="02020603050405020304" pitchFamily="18" charset="0"/>
              </a:rPr>
              <a:t>Heavy Duty</a:t>
            </a:r>
            <a:r>
              <a:rPr lang="en-US" sz="1800" dirty="0">
                <a:solidFill>
                  <a:srgbClr val="000000"/>
                </a:solidFill>
                <a:effectLst/>
                <a:latin typeface="Open Sans"/>
                <a:ea typeface="Times New Roman" panose="02020603050405020304" pitchFamily="18" charset="0"/>
              </a:rPr>
              <a:t> </a:t>
            </a:r>
            <a:r>
              <a:rPr lang="en-US" sz="1800" b="1" dirty="0">
                <a:solidFill>
                  <a:srgbClr val="000000"/>
                </a:solidFill>
                <a:effectLst/>
                <a:latin typeface="Open Sans"/>
                <a:ea typeface="Times New Roman" panose="02020603050405020304" pitchFamily="18" charset="0"/>
              </a:rPr>
              <a:t>wheel chocks </a:t>
            </a:r>
            <a:r>
              <a:rPr lang="en-US" sz="1800" dirty="0">
                <a:solidFill>
                  <a:srgbClr val="000000"/>
                </a:solidFill>
                <a:effectLst/>
                <a:latin typeface="Open Sans"/>
                <a:ea typeface="Times New Roman" panose="02020603050405020304" pitchFamily="18" charset="0"/>
              </a:rPr>
              <a:t>are designed for heavy equipment, haul trucks, cranes, loaders, underground mining vehicles, fire engines as well as large military tactical vehicles. These chocks are durable and lightweight due to their innovative urethane construction.</a:t>
            </a:r>
            <a:endParaRPr lang="es-EC" sz="1800" dirty="0">
              <a:effectLst/>
              <a:latin typeface="Times New Roman" panose="02020603050405020304" pitchFamily="18" charset="0"/>
              <a:ea typeface="Times New Roman" panose="02020603050405020304" pitchFamily="18" charset="0"/>
            </a:endParaRPr>
          </a:p>
          <a:p>
            <a:pPr algn="just">
              <a:spcAft>
                <a:spcPts val="1800"/>
              </a:spcAft>
            </a:pPr>
            <a:r>
              <a:rPr lang="en-US" sz="1800" b="1" dirty="0">
                <a:solidFill>
                  <a:srgbClr val="000000"/>
                </a:solidFill>
                <a:effectLst/>
                <a:latin typeface="Open Sans"/>
                <a:ea typeface="Times New Roman" panose="02020603050405020304" pitchFamily="18" charset="0"/>
              </a:rPr>
              <a:t>General Purpose</a:t>
            </a:r>
            <a:r>
              <a:rPr lang="en-US" sz="1800" dirty="0">
                <a:solidFill>
                  <a:srgbClr val="000000"/>
                </a:solidFill>
                <a:effectLst/>
                <a:latin typeface="Open Sans"/>
                <a:ea typeface="Times New Roman" panose="02020603050405020304" pitchFamily="18" charset="0"/>
              </a:rPr>
              <a:t> </a:t>
            </a:r>
            <a:r>
              <a:rPr lang="en-US" sz="1800" b="1" dirty="0">
                <a:solidFill>
                  <a:srgbClr val="000000"/>
                </a:solidFill>
                <a:effectLst/>
                <a:latin typeface="Open Sans"/>
                <a:ea typeface="Times New Roman" panose="02020603050405020304" pitchFamily="18" charset="0"/>
              </a:rPr>
              <a:t>wheel chocks </a:t>
            </a:r>
            <a:r>
              <a:rPr lang="en-US" sz="1800" dirty="0">
                <a:solidFill>
                  <a:srgbClr val="000000"/>
                </a:solidFill>
                <a:effectLst/>
                <a:latin typeface="Open Sans"/>
                <a:ea typeface="Times New Roman" panose="02020603050405020304" pitchFamily="18" charset="0"/>
              </a:rPr>
              <a:t>are ideal for over the road trucks, trailers, utility vehicles and pick-ups. They come in a variety of sizes, but they are all industrial grade.</a:t>
            </a:r>
            <a:endParaRPr lang="es-EC" sz="1800" b="0" dirty="0">
              <a:solidFill>
                <a:schemeClr val="tx1"/>
              </a:solidFill>
              <a:effectLst/>
              <a:latin typeface="Times New Roman" panose="02020603050405020304" pitchFamily="18" charset="0"/>
              <a:ea typeface="Times New Roman" panose="02020603050405020304" pitchFamily="18" charset="0"/>
            </a:endParaRPr>
          </a:p>
          <a:p>
            <a:pPr algn="just">
              <a:spcAft>
                <a:spcPts val="1800"/>
              </a:spcAft>
            </a:pPr>
            <a:r>
              <a:rPr lang="es-EC" sz="1800" b="1" dirty="0">
                <a:solidFill>
                  <a:schemeClr val="tx1"/>
                </a:solidFill>
                <a:effectLst/>
                <a:latin typeface="Times New Roman" panose="02020603050405020304" pitchFamily="18" charset="0"/>
                <a:ea typeface="Times New Roman" panose="02020603050405020304" pitchFamily="18" charset="0"/>
              </a:rPr>
              <a:t>A</a:t>
            </a:r>
            <a:r>
              <a:rPr lang="en-US" sz="1800" b="1" dirty="0" err="1">
                <a:solidFill>
                  <a:srgbClr val="000000"/>
                </a:solidFill>
                <a:effectLst/>
                <a:latin typeface="Open Sans"/>
                <a:ea typeface="Times New Roman" panose="02020603050405020304" pitchFamily="18" charset="0"/>
              </a:rPr>
              <a:t>viation</a:t>
            </a:r>
            <a:r>
              <a:rPr lang="en-US" sz="1800" b="1" dirty="0">
                <a:solidFill>
                  <a:srgbClr val="000000"/>
                </a:solidFill>
                <a:effectLst/>
                <a:latin typeface="Open Sans"/>
                <a:ea typeface="Times New Roman" panose="02020603050405020304" pitchFamily="18" charset="0"/>
              </a:rPr>
              <a:t> wheel chocks</a:t>
            </a:r>
            <a:r>
              <a:rPr lang="en-US" sz="1800" dirty="0">
                <a:solidFill>
                  <a:srgbClr val="000000"/>
                </a:solidFill>
                <a:effectLst/>
                <a:latin typeface="Open Sans"/>
                <a:ea typeface="Times New Roman" panose="02020603050405020304" pitchFamily="18" charset="0"/>
              </a:rPr>
              <a:t> won’t splinter or crack, eliminate maintenance cost, and are made of durable urethane, which is lightweight and easy to use. We provide chocks for most sizes and styles of aircraft.</a:t>
            </a:r>
            <a:endParaRPr lang="es-EC" sz="1800" dirty="0">
              <a:effectLst/>
              <a:latin typeface="Times New Roman" panose="02020603050405020304" pitchFamily="18" charset="0"/>
              <a:ea typeface="Times New Roman" panose="02020603050405020304" pitchFamily="18" charset="0"/>
            </a:endParaRPr>
          </a:p>
          <a:p>
            <a:pPr algn="just">
              <a:spcAft>
                <a:spcPts val="1800"/>
              </a:spcAft>
            </a:pPr>
            <a:r>
              <a:rPr lang="en-US" sz="1800" b="1" dirty="0">
                <a:solidFill>
                  <a:srgbClr val="000000"/>
                </a:solidFill>
                <a:effectLst/>
                <a:latin typeface="Open Sans"/>
                <a:ea typeface="Times New Roman" panose="02020603050405020304" pitchFamily="18" charset="0"/>
              </a:rPr>
              <a:t>Rubber aviation</a:t>
            </a:r>
            <a:r>
              <a:rPr lang="en-US" sz="1800" dirty="0">
                <a:solidFill>
                  <a:srgbClr val="000000"/>
                </a:solidFill>
                <a:effectLst/>
                <a:latin typeface="Open Sans"/>
                <a:ea typeface="Times New Roman" panose="02020603050405020304" pitchFamily="18" charset="0"/>
              </a:rPr>
              <a:t> </a:t>
            </a:r>
            <a:r>
              <a:rPr lang="en-US" sz="1800" b="1" dirty="0">
                <a:solidFill>
                  <a:srgbClr val="000000"/>
                </a:solidFill>
                <a:effectLst/>
                <a:latin typeface="Open Sans"/>
                <a:ea typeface="Times New Roman" panose="02020603050405020304" pitchFamily="18" charset="0"/>
              </a:rPr>
              <a:t>wheel chocks </a:t>
            </a:r>
            <a:r>
              <a:rPr lang="en-US" sz="1800" dirty="0">
                <a:solidFill>
                  <a:srgbClr val="000000"/>
                </a:solidFill>
                <a:effectLst/>
                <a:latin typeface="Open Sans"/>
                <a:ea typeface="Times New Roman" panose="02020603050405020304" pitchFamily="18" charset="0"/>
              </a:rPr>
              <a:t>are durable and made of 100% recycled rubber. Additionally, the design allows for the either side of the chock to be placed against the tire and will fit the needs of a variety of aircraft.</a:t>
            </a:r>
          </a:p>
          <a:p>
            <a:pPr marL="0" marR="0" lvl="0" indent="0" algn="just" defTabSz="914400" rtl="0" eaLnBrk="1" fontAlgn="auto" latinLnBrk="0" hangingPunct="1">
              <a:lnSpc>
                <a:spcPct val="100000"/>
              </a:lnSpc>
              <a:spcBef>
                <a:spcPts val="0"/>
              </a:spcBef>
              <a:spcAft>
                <a:spcPts val="1800"/>
              </a:spcAft>
              <a:buClrTx/>
              <a:buSzTx/>
              <a:buFontTx/>
              <a:buNone/>
              <a:tabLst/>
              <a:defRPr/>
            </a:pPr>
            <a:r>
              <a:rPr lang="en-US" sz="1800" dirty="0">
                <a:solidFill>
                  <a:srgbClr val="000000"/>
                </a:solidFill>
                <a:effectLst/>
                <a:latin typeface="Open Sans"/>
                <a:ea typeface="Times New Roman" panose="02020603050405020304" pitchFamily="18" charset="0"/>
              </a:rPr>
              <a:t>It is the responsibility of the end user to make the ﬁnal determination about proper chocking of a vehicle under the circumstances presented. You cannot simply test a pair of wheel chocks with a speciﬁc vehicle on a speciﬁed grade and broadly assume that the wheel chocks will hold the same truck every time.  Countless combinations of conditions exist and this must be considered when selecting the most appropriate wheel chock for each application. Thorough testing must be completed at each location to ensure that speciﬁc wheel chocks will meet their speciﬁc chocking requirements.</a:t>
            </a:r>
            <a:endParaRPr lang="es-EC" sz="1800" dirty="0">
              <a:effectLst/>
              <a:latin typeface="Times New Roman" panose="02020603050405020304" pitchFamily="18" charset="0"/>
              <a:ea typeface="Times New Roman" panose="02020603050405020304" pitchFamily="18" charset="0"/>
            </a:endParaRPr>
          </a:p>
          <a:p>
            <a:pPr algn="just">
              <a:spcAft>
                <a:spcPts val="1800"/>
              </a:spcAft>
            </a:pPr>
            <a:endParaRPr lang="es-EC"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3442956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algn="just">
              <a:spcBef>
                <a:spcPts val="1200"/>
              </a:spcBef>
              <a:spcAft>
                <a:spcPts val="1800"/>
              </a:spcAft>
            </a:pPr>
            <a:r>
              <a:rPr lang="en-US" sz="1800" b="1" dirty="0">
                <a:solidFill>
                  <a:srgbClr val="000000"/>
                </a:solidFill>
                <a:effectLst/>
                <a:latin typeface="Open Sans"/>
                <a:ea typeface="Times New Roman" panose="02020603050405020304" pitchFamily="18" charset="0"/>
              </a:rPr>
              <a:t>Here are the combinations of conditions must be considered for safe, proper chocking procedures:</a:t>
            </a:r>
            <a:endParaRPr lang="es-EC" sz="1800" dirty="0">
              <a:effectLst/>
              <a:latin typeface="Times New Roman" panose="02020603050405020304" pitchFamily="18" charset="0"/>
              <a:ea typeface="Times New Roman" panose="02020603050405020304" pitchFamily="18" charset="0"/>
            </a:endParaRPr>
          </a:p>
          <a:p>
            <a:pPr algn="just">
              <a:spcBef>
                <a:spcPts val="1200"/>
              </a:spcBef>
            </a:pPr>
            <a:r>
              <a:rPr lang="en-US" sz="1800" b="1" dirty="0">
                <a:solidFill>
                  <a:srgbClr val="000000"/>
                </a:solidFill>
                <a:effectLst/>
                <a:latin typeface="Open Sans"/>
                <a:ea typeface="MS Mincho" panose="02020609040205080304" pitchFamily="49" charset="-128"/>
                <a:cs typeface="Times New Roman" panose="02020603050405020304" pitchFamily="18" charset="0"/>
              </a:rPr>
              <a:t>Tire size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Smaller tires require smaller chocks, while larger tires require larger chocks.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Bef>
                <a:spcPts val="1200"/>
              </a:spcBef>
            </a:pPr>
            <a:r>
              <a:rPr lang="en-US" sz="1800" b="1" dirty="0">
                <a:solidFill>
                  <a:srgbClr val="000000"/>
                </a:solidFill>
                <a:effectLst/>
                <a:latin typeface="Open Sans"/>
                <a:ea typeface="MS Mincho" panose="02020609040205080304" pitchFamily="49" charset="-128"/>
                <a:cs typeface="Times New Roman" panose="02020603050405020304" pitchFamily="18" charset="0"/>
              </a:rPr>
              <a:t>Gross vehicle weight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Heavier vehicles require larger chocks than lighter vehicles.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76200" algn="just">
              <a:spcBef>
                <a:spcPts val="1200"/>
              </a:spcBef>
            </a:pPr>
            <a:r>
              <a:rPr lang="en-US" sz="1800" b="1" dirty="0">
                <a:solidFill>
                  <a:srgbClr val="000000"/>
                </a:solidFill>
                <a:effectLst/>
                <a:latin typeface="Open Sans"/>
                <a:ea typeface="MS Mincho" panose="02020609040205080304" pitchFamily="49" charset="-128"/>
                <a:cs typeface="Times New Roman" panose="02020603050405020304" pitchFamily="18" charset="0"/>
              </a:rPr>
              <a:t>Level or grade of the ground surface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Chocks need to be positioned in different ways depending on if the ground is level or not. Ensuring that the chocking configuration is correct based on surface grade is paramount for proper chocking.</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76200" algn="just">
              <a:spcBef>
                <a:spcPts val="1200"/>
              </a:spcBef>
            </a:pPr>
            <a:r>
              <a:rPr lang="en-US" sz="1800" b="1" dirty="0">
                <a:solidFill>
                  <a:srgbClr val="000000"/>
                </a:solidFill>
                <a:effectLst/>
                <a:latin typeface="Open Sans"/>
                <a:ea typeface="MS Mincho" panose="02020609040205080304" pitchFamily="49" charset="-128"/>
                <a:cs typeface="Times New Roman" panose="02020603050405020304" pitchFamily="18" charset="0"/>
              </a:rPr>
              <a:t>Radial Tires vs. Bias-Ply Tires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Radial tires by design deflect more than bias-ply tires. While this flexibility allows the vehicle to move more smoothly, it also allows the tire to wrap around the wheel chock, which reduces the chocks effectiveness.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76200" algn="just">
              <a:spcBef>
                <a:spcPts val="1200"/>
              </a:spcBef>
            </a:pPr>
            <a:r>
              <a:rPr lang="en-US" sz="1800" b="1" dirty="0">
                <a:solidFill>
                  <a:srgbClr val="000000"/>
                </a:solidFill>
                <a:effectLst/>
                <a:latin typeface="Open Sans"/>
                <a:ea typeface="MS Mincho" panose="02020609040205080304" pitchFamily="49" charset="-128"/>
                <a:cs typeface="Times New Roman" panose="02020603050405020304" pitchFamily="18" charset="0"/>
              </a:rPr>
              <a:t>Tire pressure variance due to environment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It is important to monitor tire pressure, especially in harsh environments. Improperly inflated tires can lead to chocking failures.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Bef>
                <a:spcPts val="1200"/>
              </a:spcBef>
            </a:pPr>
            <a:r>
              <a:rPr lang="en-US" sz="1800" b="1" dirty="0">
                <a:solidFill>
                  <a:srgbClr val="000000"/>
                </a:solidFill>
                <a:effectLst/>
                <a:latin typeface="Open Sans"/>
                <a:ea typeface="MS Mincho" panose="02020609040205080304" pitchFamily="49" charset="-128"/>
                <a:cs typeface="Times New Roman" panose="02020603050405020304" pitchFamily="18" charset="0"/>
              </a:rPr>
              <a:t>Condition of the ground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Whether the ground is firm, soft, wet, dry, icy, or frozen is a key determination in the type of chock to use. For frozen or icy terrain, choose a chock with a cleated bottom. For severely wet or muddy terrain, multiple chocks may be necessary to ensure safe chocking.</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Bef>
                <a:spcPts val="1200"/>
              </a:spcBef>
              <a:spcAft>
                <a:spcPts val="1800"/>
              </a:spcAft>
            </a:pPr>
            <a:r>
              <a:rPr lang="en-US" sz="1200" b="1" dirty="0">
                <a:solidFill>
                  <a:srgbClr val="000000"/>
                </a:solidFill>
                <a:effectLst/>
                <a:latin typeface="Open Sans"/>
                <a:ea typeface="Times New Roman" panose="02020603050405020304" pitchFamily="18" charset="0"/>
              </a:rPr>
              <a:t>The second key to proper chocking is the actual positioning of the chocks themselves. When chocking a vehicle, always follow these simple rules to ensure maximum efficiency and safety.</a:t>
            </a:r>
            <a:endParaRPr lang="es-EC" sz="1200" dirty="0">
              <a:effectLst/>
              <a:latin typeface="Times New Roman" panose="02020603050405020304" pitchFamily="18" charset="0"/>
              <a:ea typeface="Times New Roman" panose="02020603050405020304" pitchFamily="18" charset="0"/>
            </a:endParaRPr>
          </a:p>
          <a:p>
            <a:pPr marL="0" lvl="0" indent="0" algn="just">
              <a:spcBef>
                <a:spcPts val="1200"/>
              </a:spcBef>
              <a:buFont typeface="+mj-lt"/>
              <a:buNone/>
            </a:pPr>
            <a:r>
              <a:rPr lang="en-US" sz="1200" dirty="0">
                <a:solidFill>
                  <a:srgbClr val="000000"/>
                </a:solidFill>
                <a:effectLst/>
                <a:latin typeface="Open Sans"/>
                <a:ea typeface="MS Mincho" panose="02020609040205080304" pitchFamily="49" charset="-128"/>
                <a:cs typeface="Times New Roman" panose="02020603050405020304" pitchFamily="18" charset="0"/>
              </a:rPr>
              <a:t>1. Always ensure the chock is centered and squared with the tire.</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228600" algn="just">
              <a:spcBef>
                <a:spcPts val="1200"/>
              </a:spcBef>
            </a:pPr>
            <a:r>
              <a:rPr lang="en-US" sz="1200" dirty="0">
                <a:effectLst/>
                <a:latin typeface="Open Sans"/>
                <a:ea typeface="MS Mincho" panose="02020609040205080304" pitchFamily="49" charset="-128"/>
                <a:cs typeface="Times New Roman" panose="02020603050405020304" pitchFamily="18" charset="0"/>
              </a:rPr>
              <a:t> </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a:spcBef>
                <a:spcPts val="1200"/>
              </a:spcBef>
              <a:buFont typeface="+mj-lt"/>
              <a:buNone/>
            </a:pPr>
            <a:r>
              <a:rPr lang="en-US" sz="1200" dirty="0">
                <a:solidFill>
                  <a:srgbClr val="000000"/>
                </a:solidFill>
                <a:effectLst/>
                <a:latin typeface="Open Sans"/>
                <a:ea typeface="MS Mincho" panose="02020609040205080304" pitchFamily="49" charset="-128"/>
                <a:cs typeface="Times New Roman" panose="02020603050405020304" pitchFamily="18" charset="0"/>
              </a:rPr>
              <a:t>2. Position the chock snuggly against the tire tread.</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r>
              <a:rPr lang="en-US" sz="1200" dirty="0">
                <a:effectLst/>
                <a:latin typeface="Open Sans"/>
                <a:ea typeface="MS Mincho" panose="02020609040205080304" pitchFamily="49" charset="-128"/>
                <a:cs typeface="Times New Roman" panose="02020603050405020304" pitchFamily="18" charset="0"/>
              </a:rPr>
              <a:t> </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a:spcBef>
                <a:spcPts val="1200"/>
              </a:spcBef>
              <a:buFont typeface="+mj-lt"/>
              <a:buNone/>
            </a:pPr>
            <a:r>
              <a:rPr lang="en-US" sz="1200" dirty="0">
                <a:solidFill>
                  <a:srgbClr val="000000"/>
                </a:solidFill>
                <a:effectLst/>
                <a:latin typeface="Open Sans"/>
                <a:ea typeface="MS Mincho" panose="02020609040205080304" pitchFamily="49" charset="-128"/>
                <a:cs typeface="Times New Roman" panose="02020603050405020304" pitchFamily="18" charset="0"/>
              </a:rPr>
              <a:t>3. Always use wheel chocks in pairs.</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r>
              <a:rPr lang="en-US" sz="1200" dirty="0">
                <a:effectLst/>
                <a:latin typeface="Open Sans"/>
                <a:ea typeface="MS Mincho" panose="02020609040205080304" pitchFamily="49" charset="-128"/>
                <a:cs typeface="Times New Roman" panose="02020603050405020304" pitchFamily="18" charset="0"/>
              </a:rPr>
              <a:t> </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a:spcBef>
                <a:spcPts val="1200"/>
              </a:spcBef>
              <a:buFont typeface="+mj-lt"/>
              <a:buNone/>
            </a:pPr>
            <a:r>
              <a:rPr lang="en-US" sz="1200" dirty="0">
                <a:solidFill>
                  <a:srgbClr val="000000"/>
                </a:solidFill>
                <a:effectLst/>
                <a:latin typeface="Open Sans"/>
                <a:ea typeface="MS Mincho" panose="02020609040205080304" pitchFamily="49" charset="-128"/>
                <a:cs typeface="Times New Roman" panose="02020603050405020304" pitchFamily="18" charset="0"/>
              </a:rPr>
              <a:t>4. Wheel chocks must be positioned downhill and below the vehicle’s center of gravity.</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r>
              <a:rPr lang="en-US" sz="1200" dirty="0">
                <a:effectLst/>
                <a:latin typeface="Open Sans"/>
                <a:ea typeface="MS Mincho" panose="02020609040205080304" pitchFamily="49" charset="-128"/>
                <a:cs typeface="Times New Roman" panose="02020603050405020304" pitchFamily="18" charset="0"/>
              </a:rPr>
              <a:t> </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a:spcBef>
                <a:spcPts val="1200"/>
              </a:spcBef>
              <a:buFont typeface="+mj-lt"/>
              <a:buNone/>
            </a:pPr>
            <a:r>
              <a:rPr lang="en-US" sz="1200" dirty="0">
                <a:solidFill>
                  <a:srgbClr val="000000"/>
                </a:solidFill>
                <a:effectLst/>
                <a:latin typeface="Open Sans"/>
                <a:ea typeface="MS Mincho" panose="02020609040205080304" pitchFamily="49" charset="-128"/>
                <a:cs typeface="Times New Roman" panose="02020603050405020304" pitchFamily="18" charset="0"/>
              </a:rPr>
              <a:t>5. On a downhill grade, position the chocks in front of the front wheels.</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r>
              <a:rPr lang="en-US" sz="1200" dirty="0">
                <a:effectLst/>
                <a:latin typeface="Open Sans"/>
                <a:ea typeface="MS Mincho" panose="02020609040205080304" pitchFamily="49" charset="-128"/>
                <a:cs typeface="Times New Roman" panose="02020603050405020304" pitchFamily="18" charset="0"/>
              </a:rPr>
              <a:t> </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a:spcBef>
                <a:spcPts val="1200"/>
              </a:spcBef>
              <a:buFont typeface="+mj-lt"/>
              <a:buNone/>
            </a:pPr>
            <a:r>
              <a:rPr lang="en-US" sz="1200" dirty="0">
                <a:solidFill>
                  <a:srgbClr val="000000"/>
                </a:solidFill>
                <a:effectLst/>
                <a:latin typeface="Open Sans"/>
                <a:ea typeface="MS Mincho" panose="02020609040205080304" pitchFamily="49" charset="-128"/>
                <a:cs typeface="Times New Roman" panose="02020603050405020304" pitchFamily="18" charset="0"/>
              </a:rPr>
              <a:t>6. On an uphill grade, position the chocks behind the rear wheels.</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r>
              <a:rPr lang="en-US" sz="1200" dirty="0">
                <a:effectLst/>
                <a:latin typeface="Open Sans"/>
                <a:ea typeface="MS Mincho" panose="02020609040205080304" pitchFamily="49" charset="-128"/>
                <a:cs typeface="Times New Roman" panose="02020603050405020304" pitchFamily="18" charset="0"/>
              </a:rPr>
              <a:t> </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a:spcBef>
                <a:spcPts val="1200"/>
              </a:spcBef>
              <a:buFont typeface="+mj-lt"/>
              <a:buNone/>
            </a:pPr>
            <a:r>
              <a:rPr lang="en-US" sz="1200" dirty="0">
                <a:solidFill>
                  <a:srgbClr val="000000"/>
                </a:solidFill>
                <a:effectLst/>
                <a:latin typeface="Open Sans"/>
                <a:ea typeface="MS Mincho" panose="02020609040205080304" pitchFamily="49" charset="-128"/>
                <a:cs typeface="Times New Roman" panose="02020603050405020304" pitchFamily="18" charset="0"/>
              </a:rPr>
              <a:t>7. On a level grade, position the chocks on the front and back of a single wheel.</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2319300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Open Sans"/>
                <a:ea typeface="Times New Roman" panose="02020603050405020304" pitchFamily="18" charset="0"/>
                <a:cs typeface="Times New Roman" panose="02020603050405020304" pitchFamily="18" charset="0"/>
              </a:rPr>
              <a:t>Chocking and blocking are good practices to prevent heavy loads and vehicles from unintentionally moving. If you are loading or unloading, hitching or unhitching, or performing maintenance on a vehicle, you must take time to chock and block the equipment to protect you and others from unintended movement of the equipment and/or cargo.</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12</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Chocking Wheels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algn="just">
              <a:spcAft>
                <a:spcPts val="1200"/>
              </a:spcAft>
            </a:pPr>
            <a:r>
              <a:rPr lang="en-US" sz="1800" dirty="0">
                <a:solidFill>
                  <a:srgbClr val="000000"/>
                </a:solidFill>
                <a:effectLst/>
                <a:latin typeface="Open Sans"/>
                <a:ea typeface="MS Mincho" panose="02020609040205080304" pitchFamily="49" charset="-128"/>
                <a:cs typeface="Times New Roman" panose="02020603050405020304" pitchFamily="18" charset="0"/>
              </a:rPr>
              <a:t>Chocking is the act of using a wedge to immobilize the wheels of a vehicle or equipment to keep it from accidentally moving. Chocking the wheels of a vehicle, such as a truck or trailer, physically stops the movement of wheels to prevent runaways that can injure workers and destroy property.</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There are many dangers and perils workers and highly trained specialists on the plant floors of industrial organizations encounter and experience on a daily basis.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Chocking prevents movements </a:t>
            </a:r>
            <a:endParaRPr lang="es-EC"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Open Sans"/>
                <a:ea typeface="Times New Roman" panose="02020603050405020304" pitchFamily="18" charset="0"/>
                <a:cs typeface="Times New Roman" panose="02020603050405020304" pitchFamily="18" charset="0"/>
              </a:rPr>
              <a:t>As an illustration, crush points are created when two objects move toward each other or one object moves toward a stationary one. For example, you would create a potential crush point if you fail to chock a wagon’s wheels before you unhitch it from a tractor. The wagon could roll toward the tractor and potentially crush you as you unhitch the wagon.</a:t>
            </a:r>
            <a:endParaRPr lang="es-EC"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Open Sans"/>
                <a:ea typeface="Times New Roman" panose="02020603050405020304" pitchFamily="18" charset="0"/>
                <a:cs typeface="Times New Roman" panose="02020603050405020304" pitchFamily="18" charset="0"/>
              </a:rPr>
              <a:t>There are glaring examples where, dangerous situations are created by improper applications of procedures to prevent movements of machines.</a:t>
            </a:r>
            <a:endParaRPr lang="es-EC"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a:r>
              <a:rPr lang="en-US" sz="1800" b="1" dirty="0">
                <a:solidFill>
                  <a:srgbClr val="000000"/>
                </a:solidFill>
                <a:effectLst/>
                <a:latin typeface="Open Sans"/>
                <a:ea typeface="Times New Roman" panose="02020603050405020304" pitchFamily="18" charset="0"/>
                <a:cs typeface="Times New Roman" panose="02020603050405020304" pitchFamily="18" charset="0"/>
              </a:rPr>
              <a:t>Examples</a:t>
            </a:r>
            <a:endParaRPr lang="es-EC"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Open Sans"/>
                <a:ea typeface="Times New Roman" panose="02020603050405020304" pitchFamily="18" charset="0"/>
                <a:cs typeface="Times New Roman" panose="02020603050405020304" pitchFamily="18" charset="0"/>
              </a:rPr>
              <a:t>A worker was repairing a front-end loader with the bucket raised but without following LOTO procedures and without putting blocking on the hydraulic arms of the bucket. The hydraulics start to lose pressure and the bucket falls to the ground and fatally crushes the worker.</a:t>
            </a:r>
            <a:endParaRPr lang="es-EC"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Open Sans"/>
                <a:ea typeface="Times New Roman" panose="02020603050405020304" pitchFamily="18" charset="0"/>
                <a:cs typeface="Times New Roman" panose="02020603050405020304" pitchFamily="18" charset="0"/>
              </a:rPr>
              <a:t>A by-stander is struck and receives disabling injuries after a delivery driver failed to properly chock the wheels on her truck.</a:t>
            </a:r>
            <a:endParaRPr lang="es-EC"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1642170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fontAlgn="base">
              <a:spcBef>
                <a:spcPts val="1200"/>
              </a:spcBef>
              <a:spcAft>
                <a:spcPts val="1200"/>
              </a:spcAft>
            </a:pPr>
            <a:r>
              <a:rPr lang="es-EC" sz="1000" b="1" dirty="0" err="1">
                <a:solidFill>
                  <a:srgbClr val="000000"/>
                </a:solidFill>
                <a:effectLst/>
                <a:latin typeface="Open Sans"/>
                <a:ea typeface="Times New Roman" panose="02020603050405020304" pitchFamily="18" charset="0"/>
                <a:cs typeface="Times New Roman" panose="02020603050405020304" pitchFamily="18" charset="0"/>
              </a:rPr>
              <a:t>Chocking</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CA" sz="1000" dirty="0">
                <a:solidFill>
                  <a:srgbClr val="000000"/>
                </a:solidFill>
                <a:effectLst/>
                <a:latin typeface="Open Sans"/>
                <a:ea typeface="Times New Roman" panose="02020603050405020304" pitchFamily="18" charset="0"/>
                <a:cs typeface="Times New Roman" panose="02020603050405020304" pitchFamily="18" charset="0"/>
              </a:rPr>
              <a:t>If you drive a truck, tractor, or other mobile equipment, use special caution when exiting the vehicle.</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lvl="1" indent="-285750" algn="just" fontAlgn="base">
              <a:spcBef>
                <a:spcPts val="1200"/>
              </a:spcBef>
              <a:spcAft>
                <a:spcPts val="1200"/>
              </a:spcAft>
              <a:buSzPts val="1000"/>
              <a:buFont typeface="Courier New" panose="02070309020205020404" pitchFamily="49" charset="0"/>
              <a:buChar char="o"/>
              <a:tabLst>
                <a:tab pos="914400" algn="l"/>
              </a:tabLst>
            </a:pPr>
            <a:r>
              <a:rPr lang="en-CA" sz="1000" dirty="0">
                <a:solidFill>
                  <a:srgbClr val="000000"/>
                </a:solidFill>
                <a:effectLst/>
                <a:latin typeface="Open Sans"/>
                <a:ea typeface="Times New Roman" panose="02020603050405020304" pitchFamily="18" charset="0"/>
                <a:cs typeface="Times New Roman" panose="02020603050405020304" pitchFamily="18" charset="0"/>
              </a:rPr>
              <a:t>Ensure the brakes are set, the vehicle is at a complete standstill, and that it will not roll forward or backward before you exit.</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CA" sz="1000" dirty="0">
                <a:solidFill>
                  <a:srgbClr val="000000"/>
                </a:solidFill>
                <a:effectLst/>
                <a:latin typeface="Open Sans"/>
                <a:ea typeface="Times New Roman" panose="02020603050405020304" pitchFamily="18" charset="0"/>
                <a:cs typeface="Times New Roman" panose="02020603050405020304" pitchFamily="18" charset="0"/>
              </a:rPr>
              <a:t>To chock a freestanding vehicle place chocks on the left and right rear axle wheels.</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lvl="1" indent="-285750" algn="just" fontAlgn="base">
              <a:spcBef>
                <a:spcPts val="1200"/>
              </a:spcBef>
              <a:spcAft>
                <a:spcPts val="1200"/>
              </a:spcAft>
              <a:buSzPts val="1000"/>
              <a:buFont typeface="Courier New" panose="02070309020205020404" pitchFamily="49" charset="0"/>
              <a:buChar char="o"/>
              <a:tabLst>
                <a:tab pos="914400" algn="l"/>
              </a:tabLst>
            </a:pPr>
            <a:r>
              <a:rPr lang="en-CA" sz="1000" dirty="0">
                <a:solidFill>
                  <a:srgbClr val="000000"/>
                </a:solidFill>
                <a:effectLst/>
                <a:latin typeface="Open Sans"/>
                <a:ea typeface="Times New Roman" panose="02020603050405020304" pitchFamily="18" charset="0"/>
                <a:cs typeface="Times New Roman" panose="02020603050405020304" pitchFamily="18" charset="0"/>
              </a:rPr>
              <a:t>It is safest to chock both the front and back wheels on both sides of a vehicle.</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lvl="1" indent="-285750" algn="just" fontAlgn="base">
              <a:spcBef>
                <a:spcPts val="1200"/>
              </a:spcBef>
              <a:spcAft>
                <a:spcPts val="1200"/>
              </a:spcAft>
              <a:buSzPts val="1000"/>
              <a:buFont typeface="Courier New" panose="02070309020205020404" pitchFamily="49" charset="0"/>
              <a:buChar char="o"/>
              <a:tabLst>
                <a:tab pos="914400" algn="l"/>
              </a:tabLst>
            </a:pPr>
            <a:r>
              <a:rPr lang="en-CA" sz="1000" dirty="0">
                <a:solidFill>
                  <a:srgbClr val="000000"/>
                </a:solidFill>
                <a:effectLst/>
                <a:latin typeface="Open Sans"/>
                <a:ea typeface="Times New Roman" panose="02020603050405020304" pitchFamily="18" charset="0"/>
                <a:cs typeface="Times New Roman" panose="02020603050405020304" pitchFamily="18" charset="0"/>
              </a:rPr>
              <a:t>Some vehicle wheels may also need to be chocked at the front and back of each tire.</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CA" sz="1000" dirty="0">
                <a:solidFill>
                  <a:srgbClr val="000000"/>
                </a:solidFill>
                <a:effectLst/>
                <a:latin typeface="Open Sans"/>
                <a:ea typeface="Times New Roman" panose="02020603050405020304" pitchFamily="18" charset="0"/>
                <a:cs typeface="Times New Roman" panose="02020603050405020304" pitchFamily="18" charset="0"/>
              </a:rPr>
              <a:t>To secure vehicles at loading dock, first make sure the trailer is backed up against the loading dock edges and place chocks on the left and right wheels that are closest to the loading dock.</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lvl="1" indent="-285750" algn="just" fontAlgn="base">
              <a:spcBef>
                <a:spcPts val="1200"/>
              </a:spcBef>
              <a:spcAft>
                <a:spcPts val="1200"/>
              </a:spcAft>
              <a:buSzPts val="1000"/>
              <a:buFont typeface="Courier New" panose="02070309020205020404" pitchFamily="49" charset="0"/>
              <a:buChar char="o"/>
              <a:tabLst>
                <a:tab pos="914400" algn="l"/>
              </a:tabLst>
            </a:pPr>
            <a:r>
              <a:rPr lang="en-CA" sz="1000" dirty="0">
                <a:solidFill>
                  <a:srgbClr val="000000"/>
                </a:solidFill>
                <a:effectLst/>
                <a:latin typeface="Open Sans"/>
                <a:ea typeface="Times New Roman" panose="02020603050405020304" pitchFamily="18" charset="0"/>
                <a:cs typeface="Times New Roman" panose="02020603050405020304" pitchFamily="18" charset="0"/>
              </a:rPr>
              <a:t>This placement allows a forklift to push down on the trailer wheels and seat them more firmly against the chock.</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lvl="1" indent="-285750" algn="just" fontAlgn="base">
              <a:spcBef>
                <a:spcPts val="1200"/>
              </a:spcBef>
              <a:spcAft>
                <a:spcPts val="1200"/>
              </a:spcAft>
              <a:buSzPts val="1000"/>
              <a:buFont typeface="Courier New" panose="02070309020205020404" pitchFamily="49" charset="0"/>
              <a:buChar char="o"/>
              <a:tabLst>
                <a:tab pos="914400" algn="l"/>
              </a:tabLst>
            </a:pPr>
            <a:r>
              <a:rPr lang="en-CA" sz="1000" dirty="0">
                <a:solidFill>
                  <a:srgbClr val="000000"/>
                </a:solidFill>
                <a:effectLst/>
                <a:latin typeface="Open Sans"/>
                <a:ea typeface="Times New Roman" panose="02020603050405020304" pitchFamily="18" charset="0"/>
                <a:cs typeface="Times New Roman" panose="02020603050405020304" pitchFamily="18" charset="0"/>
              </a:rPr>
              <a:t>When only the front axle is chocked, the forward motion of a forklift entering the trailer can loosen the chock, allowing the vehicle to creep forward or jump the chock.</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lvl="1" indent="-285750" algn="just" fontAlgn="base">
              <a:spcBef>
                <a:spcPts val="1200"/>
              </a:spcBef>
              <a:spcAft>
                <a:spcPts val="1200"/>
              </a:spcAft>
              <a:buSzPts val="1000"/>
              <a:buFont typeface="Courier New" panose="02070309020205020404" pitchFamily="49" charset="0"/>
              <a:buChar char="o"/>
              <a:tabLst>
                <a:tab pos="914400" algn="l"/>
              </a:tabLst>
            </a:pPr>
            <a:r>
              <a:rPr lang="en-CA" sz="1000" dirty="0">
                <a:solidFill>
                  <a:srgbClr val="000000"/>
                </a:solidFill>
                <a:effectLst/>
                <a:latin typeface="Open Sans"/>
                <a:ea typeface="Times New Roman" panose="02020603050405020304" pitchFamily="18" charset="0"/>
                <a:cs typeface="Times New Roman" panose="02020603050405020304" pitchFamily="18" charset="0"/>
              </a:rPr>
              <a:t>The safest bet is to chock both the front and back wheels on both sides of a vehicle.</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1200"/>
              </a:spcBef>
              <a:spcAft>
                <a:spcPts val="1200"/>
              </a:spcAft>
              <a:buSzPts val="1000"/>
              <a:buFont typeface="Symbol" panose="05050102010706020507" pitchFamily="18" charset="2"/>
              <a:buChar char=""/>
              <a:tabLst>
                <a:tab pos="457200" algn="l"/>
              </a:tabLst>
            </a:pPr>
            <a:r>
              <a:rPr lang="en-CA" sz="1000" dirty="0">
                <a:solidFill>
                  <a:srgbClr val="000000"/>
                </a:solidFill>
                <a:effectLst/>
                <a:latin typeface="Open Sans"/>
                <a:ea typeface="Times New Roman" panose="02020603050405020304" pitchFamily="18" charset="0"/>
                <a:cs typeface="Times New Roman" panose="02020603050405020304" pitchFamily="18" charset="0"/>
              </a:rPr>
              <a:t>Only use chocks designed to be used with trucks, vehicles and equipment. Stay away from lumber, cement blocks, rocks, or other homemade items.</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lvl="1" indent="-285750" algn="just" fontAlgn="base">
              <a:spcBef>
                <a:spcPts val="1200"/>
              </a:spcBef>
              <a:spcAft>
                <a:spcPts val="1200"/>
              </a:spcAft>
              <a:buSzPts val="1000"/>
              <a:buFont typeface="Courier New" panose="02070309020205020404" pitchFamily="49" charset="0"/>
              <a:buChar char="o"/>
              <a:tabLst>
                <a:tab pos="914400" algn="l"/>
              </a:tabLst>
            </a:pPr>
            <a:r>
              <a:rPr lang="en-CA" sz="1000" dirty="0">
                <a:solidFill>
                  <a:srgbClr val="000000"/>
                </a:solidFill>
                <a:effectLst/>
                <a:latin typeface="Open Sans"/>
                <a:ea typeface="Times New Roman" panose="02020603050405020304" pitchFamily="18" charset="0"/>
                <a:cs typeface="Times New Roman" panose="02020603050405020304" pitchFamily="18" charset="0"/>
              </a:rPr>
              <a:t>Store chocks inside trailers so they are easy to find and readily available.</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pPr marL="742950" lvl="1" indent="-285750" algn="just" fontAlgn="base">
              <a:spcBef>
                <a:spcPts val="1200"/>
              </a:spcBef>
              <a:spcAft>
                <a:spcPts val="1200"/>
              </a:spcAft>
              <a:buSzPts val="1000"/>
              <a:buFont typeface="Courier New" panose="02070309020205020404" pitchFamily="49" charset="0"/>
              <a:buChar char="o"/>
              <a:tabLst>
                <a:tab pos="914400" algn="l"/>
              </a:tabLst>
            </a:pPr>
            <a:r>
              <a:rPr lang="en-CA" sz="1000" dirty="0">
                <a:solidFill>
                  <a:srgbClr val="000000"/>
                </a:solidFill>
                <a:effectLst/>
                <a:latin typeface="Open Sans"/>
                <a:ea typeface="Times New Roman" panose="02020603050405020304" pitchFamily="18" charset="0"/>
                <a:cs typeface="Times New Roman" panose="02020603050405020304" pitchFamily="18" charset="0"/>
              </a:rPr>
              <a:t>Chain chocks to loading docks to keep them from being misplaced.</a:t>
            </a:r>
            <a:endParaRPr lang="es-EC" sz="12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algn="just">
              <a:spcBef>
                <a:spcPts val="1200"/>
              </a:spcBef>
              <a:spcAft>
                <a:spcPts val="825"/>
              </a:spcAft>
            </a:pPr>
            <a:r>
              <a:rPr lang="en-US" sz="1800" b="1" dirty="0">
                <a:solidFill>
                  <a:srgbClr val="000000"/>
                </a:solidFill>
                <a:effectLst/>
                <a:latin typeface="Open Sans"/>
                <a:ea typeface="MS Gothic" panose="020B0609070205080204" pitchFamily="49" charset="-128"/>
                <a:cs typeface="Times New Roman" panose="02020603050405020304" pitchFamily="18" charset="0"/>
              </a:rPr>
              <a:t>Choosing the Right Chocks</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spcBef>
                <a:spcPts val="1200"/>
              </a:spcBef>
              <a:spcAft>
                <a:spcPts val="825"/>
              </a:spcAft>
            </a:pPr>
            <a:r>
              <a:rPr lang="en-US" sz="1800" dirty="0">
                <a:solidFill>
                  <a:srgbClr val="000000"/>
                </a:solidFill>
                <a:effectLst/>
                <a:latin typeface="Open Sans"/>
                <a:ea typeface="Times New Roman" panose="02020603050405020304" pitchFamily="18" charset="0"/>
              </a:rPr>
              <a:t>You’ll find wheel chocks in a wide range of sizes, which correspond to the sizes of various tires. Most manufacturers specify the tire height that their chocks are designed to accommodate, but there are other important considerations:</a:t>
            </a:r>
            <a:endParaRPr lang="es-EC" sz="1800" dirty="0">
              <a:effectLst/>
              <a:latin typeface="Times New Roman" panose="02020603050405020304" pitchFamily="18" charset="0"/>
              <a:ea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Type of tire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Chock material</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Road material</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Load weight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Bef>
                <a:spcPts val="1200"/>
              </a:spcBef>
              <a:spcAft>
                <a:spcPts val="825"/>
              </a:spcAft>
            </a:pPr>
            <a:r>
              <a:rPr lang="en-US" sz="1800" b="1" dirty="0">
                <a:solidFill>
                  <a:srgbClr val="000000"/>
                </a:solidFill>
                <a:effectLst/>
                <a:latin typeface="Open Sans"/>
                <a:ea typeface="MS Gothic" panose="020B0609070205080204" pitchFamily="49" charset="-128"/>
                <a:cs typeface="Times New Roman" panose="02020603050405020304" pitchFamily="18" charset="0"/>
              </a:rPr>
              <a:t>Limitations of Wheel Chocks</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spcBef>
                <a:spcPts val="1200"/>
              </a:spcBef>
              <a:spcAft>
                <a:spcPts val="825"/>
              </a:spcAft>
            </a:pPr>
            <a:r>
              <a:rPr lang="en-US" sz="1800" dirty="0">
                <a:solidFill>
                  <a:srgbClr val="000000"/>
                </a:solidFill>
                <a:effectLst/>
                <a:latin typeface="Open Sans"/>
                <a:ea typeface="Times New Roman" panose="02020603050405020304" pitchFamily="18" charset="0"/>
              </a:rPr>
              <a:t>While OSHA standards mandate the use of chocks, they have their limitations and must be used as part of a larger safety strategy to keep docked trailers in place.</a:t>
            </a:r>
            <a:endParaRPr lang="es-EC" sz="1800" dirty="0">
              <a:effectLst/>
              <a:latin typeface="Times New Roman" panose="02020603050405020304" pitchFamily="18" charset="0"/>
              <a:ea typeface="Times New Roman" panose="02020603050405020304" pitchFamily="18" charset="0"/>
            </a:endParaRPr>
          </a:p>
          <a:p>
            <a:pPr algn="just">
              <a:spcBef>
                <a:spcPts val="1200"/>
              </a:spcBef>
              <a:spcAft>
                <a:spcPts val="825"/>
              </a:spcAft>
            </a:pPr>
            <a:r>
              <a:rPr lang="en-US" sz="1800" dirty="0">
                <a:solidFill>
                  <a:srgbClr val="000000"/>
                </a:solidFill>
                <a:effectLst/>
                <a:latin typeface="Open Sans"/>
                <a:ea typeface="Times New Roman" panose="02020603050405020304" pitchFamily="18" charset="0"/>
              </a:rPr>
              <a:t>Trailers are extremely heavy, especially when loaded, and wheel chocks simply don’t offer enough restraining force to fully prevent early departure from the loading dock. Many businesses also lack an effective communication system to signal the status of the chocks to truck drivers and forklift operators.</a:t>
            </a:r>
            <a:endParaRPr lang="es-EC" sz="1800" dirty="0">
              <a:effectLst/>
              <a:latin typeface="Times New Roman" panose="02020603050405020304" pitchFamily="18" charset="0"/>
              <a:ea typeface="Times New Roman" panose="02020603050405020304" pitchFamily="18" charset="0"/>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Bef>
                <a:spcPts val="1200"/>
              </a:spcBef>
              <a:spcAft>
                <a:spcPts val="825"/>
              </a:spcAft>
            </a:pPr>
            <a:r>
              <a:rPr lang="en-US" sz="1800" b="1" dirty="0">
                <a:solidFill>
                  <a:srgbClr val="000000"/>
                </a:solidFill>
                <a:effectLst/>
                <a:latin typeface="Open Sans"/>
                <a:ea typeface="Times New Roman" panose="02020603050405020304" pitchFamily="18" charset="0"/>
              </a:rPr>
              <a:t>Takeaways for Chocks</a:t>
            </a:r>
            <a:endParaRPr lang="es-EC" sz="1800" dirty="0">
              <a:effectLst/>
              <a:latin typeface="Times New Roman" panose="02020603050405020304" pitchFamily="18" charset="0"/>
              <a:ea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 pos="4572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Chocks can easily slip on ice and snow, resulting in trailer creep</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 pos="4572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They are often damaged, misplaced, and even stolen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 pos="4572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Employees responsible for setting them in place must take care to prevent back injuries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Bef>
                <a:spcPts val="1200"/>
              </a:spcBef>
              <a:spcAft>
                <a:spcPts val="825"/>
              </a:spcAft>
            </a:pPr>
            <a:r>
              <a:rPr lang="en-US" sz="1800" b="1" dirty="0">
                <a:solidFill>
                  <a:srgbClr val="000000"/>
                </a:solidFill>
                <a:effectLst/>
                <a:latin typeface="Open Sans"/>
                <a:ea typeface="MS Gothic" panose="020B0609070205080204" pitchFamily="49" charset="-128"/>
                <a:cs typeface="Times New Roman" panose="02020603050405020304" pitchFamily="18" charset="0"/>
              </a:rPr>
              <a:t>Employee Responsibility</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spcBef>
                <a:spcPts val="1200"/>
              </a:spcBef>
              <a:spcAft>
                <a:spcPts val="825"/>
              </a:spcAft>
            </a:pPr>
            <a:r>
              <a:rPr lang="en-US" sz="1800" dirty="0">
                <a:solidFill>
                  <a:srgbClr val="000000"/>
                </a:solidFill>
                <a:effectLst/>
                <a:latin typeface="Open Sans"/>
                <a:ea typeface="Times New Roman" panose="02020603050405020304" pitchFamily="18" charset="0"/>
              </a:rPr>
              <a:t>If you’re working in and around the loading dock, you should understand what wheel chocks are and why they’re used. You must also understand (and apply) the established communication procedures for confirming the status of the chocks. Failure to adhere to policies like this could result in the loading or unloading process beginning before the chocks are set and it’s safe to do so.</a:t>
            </a:r>
            <a:endParaRPr lang="es-EC" sz="1800" dirty="0">
              <a:effectLst/>
              <a:latin typeface="Times New Roman" panose="02020603050405020304" pitchFamily="18" charset="0"/>
              <a:ea typeface="Times New Roman" panose="02020603050405020304" pitchFamily="18" charset="0"/>
            </a:endParaRPr>
          </a:p>
          <a:p>
            <a:pPr algn="just">
              <a:spcBef>
                <a:spcPts val="1200"/>
              </a:spcBef>
              <a:spcAft>
                <a:spcPts val="825"/>
              </a:spcAft>
            </a:pPr>
            <a:r>
              <a:rPr lang="en-US" sz="1800" b="1" dirty="0">
                <a:solidFill>
                  <a:srgbClr val="000000"/>
                </a:solidFill>
                <a:effectLst/>
                <a:latin typeface="Open Sans"/>
                <a:ea typeface="Times New Roman" panose="02020603050405020304" pitchFamily="18" charset="0"/>
              </a:rPr>
              <a:t>If you’re the one in charge of putting the wheel chocks into place, you have a great responsibility. Follow these steps to ensure you’re chocking the trailer properly:</a:t>
            </a:r>
            <a:endParaRPr lang="es-EC" sz="1800" dirty="0">
              <a:effectLst/>
              <a:latin typeface="Times New Roman" panose="02020603050405020304" pitchFamily="18" charset="0"/>
              <a:ea typeface="Times New Roman" panose="02020603050405020304" pitchFamily="18" charset="0"/>
            </a:endParaRPr>
          </a:p>
          <a:p>
            <a:pPr marL="342900" lvl="0" indent="-342900" algn="just">
              <a:spcBef>
                <a:spcPts val="1200"/>
              </a:spcBef>
              <a:buFont typeface="+mj-lt"/>
              <a:buAutoNum type="arabicPeriod"/>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Make sure the parking brake is set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Font typeface="+mj-lt"/>
              <a:buAutoNum type="arabicPeriod"/>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Use chocks in pairs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Font typeface="+mj-lt"/>
              <a:buAutoNum type="arabicPeriod"/>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Chock in the direction of the grade (if the surface is level, chock both sides of one wheel)</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Font typeface="+mj-lt"/>
              <a:buAutoNum type="arabicPeriod"/>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Center the chocks against the wheel</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Font typeface="+mj-lt"/>
              <a:buAutoNum type="arabicPeriod"/>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Use established communication procedures to confirm that chocking is complete and that loading or unloading can begin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algn="just">
              <a:spcBef>
                <a:spcPts val="1200"/>
              </a:spcBef>
              <a:spcAft>
                <a:spcPts val="825"/>
              </a:spcAft>
            </a:pPr>
            <a:r>
              <a:rPr lang="en-US" sz="1800" b="1" dirty="0">
                <a:solidFill>
                  <a:srgbClr val="000000"/>
                </a:solidFill>
                <a:effectLst/>
                <a:latin typeface="Open Sans"/>
                <a:ea typeface="MS Gothic" panose="020B0609070205080204" pitchFamily="49" charset="-128"/>
                <a:cs typeface="Times New Roman" panose="02020603050405020304" pitchFamily="18" charset="0"/>
              </a:rPr>
              <a:t>Employer Responsibility</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spcBef>
                <a:spcPts val="1200"/>
              </a:spcBef>
              <a:spcAft>
                <a:spcPts val="825"/>
              </a:spcAft>
            </a:pPr>
            <a:r>
              <a:rPr lang="en-US" sz="1800" dirty="0">
                <a:solidFill>
                  <a:srgbClr val="000000"/>
                </a:solidFill>
                <a:effectLst/>
                <a:latin typeface="Open Sans"/>
                <a:ea typeface="Times New Roman" panose="02020603050405020304" pitchFamily="18" charset="0"/>
              </a:rPr>
              <a:t>For wheel chocks to be effective, employers must provide proper training to loading dock workers. Training could include:</a:t>
            </a:r>
            <a:endParaRPr lang="es-EC" sz="1800" dirty="0">
              <a:effectLst/>
              <a:latin typeface="Times New Roman" panose="02020603050405020304" pitchFamily="18" charset="0"/>
              <a:ea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What wheel chocks are and why they’re used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How to properly set and remove a wheel chock</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buSzPts val="1000"/>
              <a:buFont typeface="Symbol" panose="05050102010706020507" pitchFamily="18" charset="2"/>
              <a:buChar char=""/>
              <a:tabLst>
                <a:tab pos="228600" algn="l"/>
              </a:tabLst>
            </a:pPr>
            <a:r>
              <a:rPr lang="en-US" sz="1800" dirty="0">
                <a:solidFill>
                  <a:srgbClr val="000000"/>
                </a:solidFill>
                <a:effectLst/>
                <a:latin typeface="Open Sans"/>
                <a:ea typeface="MS Mincho" panose="02020609040205080304" pitchFamily="49" charset="-128"/>
                <a:cs typeface="Times New Roman" panose="02020603050405020304" pitchFamily="18" charset="0"/>
              </a:rPr>
              <a:t>Inspecting chocks for signs of damage or excess wear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Bef>
                <a:spcPts val="1200"/>
              </a:spcBef>
              <a:spcAft>
                <a:spcPts val="825"/>
              </a:spcAft>
            </a:pPr>
            <a:r>
              <a:rPr lang="en-US" sz="1800" b="1" dirty="0">
                <a:solidFill>
                  <a:srgbClr val="000000"/>
                </a:solidFill>
                <a:effectLst/>
                <a:latin typeface="Open Sans"/>
                <a:ea typeface="MS Gothic" panose="020B0609070205080204" pitchFamily="49" charset="-128"/>
                <a:cs typeface="Times New Roman" panose="02020603050405020304" pitchFamily="18" charset="0"/>
              </a:rPr>
              <a:t>Conclusion</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r>
              <a:rPr lang="en-US" sz="1800" dirty="0">
                <a:solidFill>
                  <a:srgbClr val="000000"/>
                </a:solidFill>
                <a:effectLst/>
                <a:latin typeface="Open Sans"/>
                <a:ea typeface="Times New Roman" panose="02020603050405020304" pitchFamily="18" charset="0"/>
              </a:rPr>
              <a:t>Despite </a:t>
            </a:r>
            <a:r>
              <a:rPr lang="en-US" sz="1800" dirty="0">
                <a:solidFill>
                  <a:srgbClr val="000000"/>
                </a:solidFill>
                <a:effectLst/>
                <a:latin typeface="Open Sans"/>
                <a:ea typeface="Times New Roman" panose="02020603050405020304" pitchFamily="18" charset="0"/>
                <a:cs typeface="Times New Roman" panose="02020603050405020304" pitchFamily="18" charset="0"/>
              </a:rPr>
              <a:t>their limitations, wheel chocks should always be used as an added safety measure against the early departure of trailers from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Open Sans"/>
                <a:ea typeface="Times New Roman" panose="02020603050405020304" pitchFamily="18" charset="0"/>
                <a:cs typeface="Times New Roman" panose="02020603050405020304" pitchFamily="18" charset="0"/>
              </a:rPr>
              <a:t>the loading dock. With a bit of training, good communication, and safe work practices, this will make the difference between a safe workday and a tragic accident.</a:t>
            </a:r>
            <a:endParaRPr lang="es-EC" sz="1800" dirty="0">
              <a:effectLst/>
              <a:latin typeface="Times New Roman" panose="02020603050405020304" pitchFamily="18" charset="0"/>
              <a:ea typeface="Times New Roman" panose="02020603050405020304" pitchFamily="18" charset="0"/>
            </a:endParaRPr>
          </a:p>
          <a:p>
            <a:pPr algn="just"/>
            <a:r>
              <a:rPr lang="en-US" sz="1800" b="1" dirty="0">
                <a:solidFill>
                  <a:srgbClr val="000000"/>
                </a:solidFill>
                <a:effectLst/>
                <a:latin typeface="Open Sans"/>
                <a:ea typeface="Times New Roman" panose="02020603050405020304" pitchFamily="18" charset="0"/>
              </a:rPr>
              <a:t>Proper Use</a:t>
            </a:r>
            <a:endParaRPr lang="es-EC"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Open Sans"/>
                <a:ea typeface="Times New Roman" panose="02020603050405020304" pitchFamily="18" charset="0"/>
                <a:cs typeface="Times New Roman" panose="02020603050405020304" pitchFamily="18" charset="0"/>
              </a:rPr>
              <a:t>Wheel chocks must be secured properly to keep trucks and other vehicles from moving, especially on a grade. For vehicles that sit on level ground, the chocks should be placed on both sides of tires. For downhill grades</a:t>
            </a:r>
            <a:r>
              <a:rPr lang="en-US" sz="1800" dirty="0">
                <a:solidFill>
                  <a:srgbClr val="000000"/>
                </a:solidFill>
                <a:effectLst/>
                <a:latin typeface="Open Sans"/>
                <a:ea typeface="Times New Roman" panose="02020603050405020304" pitchFamily="18" charset="0"/>
              </a:rPr>
              <a:t>, chocks should be placed on the front sides of the tires and for uphill grades; chocks should be placed outside of the rear wheels.</a:t>
            </a:r>
            <a:endParaRPr lang="es-EC" sz="1800" dirty="0">
              <a:effectLst/>
              <a:latin typeface="Times New Roman" panose="02020603050405020304" pitchFamily="18" charset="0"/>
              <a:ea typeface="Times New Roman" panose="02020603050405020304" pitchFamily="18" charset="0"/>
            </a:endParaRPr>
          </a:p>
          <a:p>
            <a:pPr algn="just">
              <a:spcAft>
                <a:spcPts val="1800"/>
              </a:spcAft>
            </a:pPr>
            <a:r>
              <a:rPr lang="en-US" sz="1800" b="1" dirty="0">
                <a:solidFill>
                  <a:srgbClr val="000000"/>
                </a:solidFill>
                <a:effectLst/>
                <a:latin typeface="Open Sans"/>
                <a:ea typeface="Times New Roman" panose="02020603050405020304" pitchFamily="18" charset="0"/>
              </a:rPr>
              <a:t>Types of Wheel Chocks</a:t>
            </a:r>
            <a:endParaRPr lang="es-EC" sz="1800" dirty="0">
              <a:effectLst/>
              <a:latin typeface="Times New Roman" panose="02020603050405020304" pitchFamily="18" charset="0"/>
              <a:ea typeface="Times New Roman" panose="02020603050405020304" pitchFamily="18" charset="0"/>
            </a:endParaRPr>
          </a:p>
          <a:p>
            <a:pPr algn="just">
              <a:spcAft>
                <a:spcPts val="1800"/>
              </a:spcAft>
            </a:pPr>
            <a:r>
              <a:rPr lang="en-US" sz="1800" dirty="0">
                <a:solidFill>
                  <a:srgbClr val="000000"/>
                </a:solidFill>
                <a:effectLst/>
                <a:latin typeface="Open Sans"/>
                <a:ea typeface="Times New Roman" panose="02020603050405020304" pitchFamily="18" charset="0"/>
              </a:rPr>
              <a:t>There is a variety of wheel chocks for different industries.</a:t>
            </a:r>
            <a:endParaRPr lang="es-EC" sz="1800" dirty="0">
              <a:effectLst/>
              <a:latin typeface="Times New Roman" panose="02020603050405020304" pitchFamily="18" charset="0"/>
              <a:ea typeface="Times New Roman" panose="02020603050405020304" pitchFamily="18" charset="0"/>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1635615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2.jpe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notesSlide" Target="../notesSlides/notesSlide10.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3.jpe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notesSlide" Target="../notesSlides/notesSlide11.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4.jp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10.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6321102"/>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28941" y="3314700"/>
            <a:ext cx="8305800" cy="3108543"/>
          </a:xfrm>
          <a:prstGeom prst="rect">
            <a:avLst/>
          </a:prstGeom>
          <a:noFill/>
        </p:spPr>
        <p:txBody>
          <a:bodyPr wrap="square" rtlCol="0">
            <a:spAutoFit/>
          </a:bodyPr>
          <a:lstStyle/>
          <a:p>
            <a:r>
              <a:rPr lang="en-US" sz="2800" b="1" dirty="0">
                <a:solidFill>
                  <a:schemeClr val="bg2"/>
                </a:solidFill>
                <a:latin typeface="Brandon Text Regular" panose="020B0503020203060203" pitchFamily="34" charset="0"/>
              </a:rPr>
              <a:t>Heavy Duty wheel chocks</a:t>
            </a:r>
          </a:p>
          <a:p>
            <a:r>
              <a:rPr lang="en-US" sz="2800" dirty="0">
                <a:solidFill>
                  <a:schemeClr val="bg2"/>
                </a:solidFill>
                <a:latin typeface="Brandon Text Regular" panose="020B0503020203060203" pitchFamily="34" charset="0"/>
              </a:rPr>
              <a:t>General Purpose wheel chocks </a:t>
            </a:r>
          </a:p>
          <a:p>
            <a:r>
              <a:rPr lang="en-US" sz="2800" dirty="0">
                <a:solidFill>
                  <a:schemeClr val="bg2"/>
                </a:solidFill>
                <a:latin typeface="Brandon Text Regular" panose="020B0503020203060203" pitchFamily="34" charset="0"/>
              </a:rPr>
              <a:t>Aviation wheel chocks </a:t>
            </a:r>
          </a:p>
          <a:p>
            <a:r>
              <a:rPr lang="en-US" sz="2800" dirty="0">
                <a:solidFill>
                  <a:schemeClr val="bg2"/>
                </a:solidFill>
                <a:latin typeface="Brandon Text Regular" panose="020B0503020203060203" pitchFamily="34" charset="0"/>
              </a:rPr>
              <a:t>Rubber aviation wheel chocks </a:t>
            </a:r>
          </a:p>
          <a:p>
            <a:r>
              <a:rPr lang="en-US" sz="2800" dirty="0">
                <a:solidFill>
                  <a:schemeClr val="bg2"/>
                </a:solidFill>
                <a:latin typeface="Brandon Text Regular" panose="020B0503020203060203" pitchFamily="34" charset="0"/>
              </a:rPr>
              <a:t>It is the responsibility of the end user to make the ﬁnal determination about proper chocking of a vehicle under the circumstances presented. </a:t>
            </a:r>
          </a:p>
        </p:txBody>
      </p:sp>
      <p:pic>
        <p:nvPicPr>
          <p:cNvPr id="4" name="Picture Placeholder 3" descr="A picture containing sitting, train, looking, hydrant&#10;&#10;Description automatically generated">
            <a:extLst>
              <a:ext uri="{FF2B5EF4-FFF2-40B4-BE49-F238E27FC236}">
                <a16:creationId xmlns:a16="http://schemas.microsoft.com/office/drawing/2014/main" id="{529F8763-AB29-43E9-9CDB-891FED40D537}"/>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1588" r="1588"/>
          <a:stretch>
            <a:fillRect/>
          </a:stretch>
        </p:blipFill>
        <p:spPr>
          <a:xfrm>
            <a:off x="-36420" y="2400300"/>
            <a:ext cx="9180420" cy="6321102"/>
          </a:xfrm>
        </p:spPr>
      </p:pic>
      <p:pic>
        <p:nvPicPr>
          <p:cNvPr id="5" name="Wheel Chocking 10">
            <a:hlinkClick r:id="" action="ppaction://media"/>
            <a:extLst>
              <a:ext uri="{FF2B5EF4-FFF2-40B4-BE49-F238E27FC236}">
                <a16:creationId xmlns:a16="http://schemas.microsoft.com/office/drawing/2014/main" id="{AF29163F-BF24-4104-B832-A223580B58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V="1">
            <a:off x="-3124200" y="0"/>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75F16062-1A59-4A8F-B836-BAE8CED2970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95600" y="5600700"/>
            <a:ext cx="1244600" cy="1244600"/>
          </a:xfrm>
          <a:prstGeom prst="rect">
            <a:avLst/>
          </a:prstGeom>
        </p:spPr>
      </p:pic>
    </p:spTree>
    <p:extLst>
      <p:ext uri="{BB962C8B-B14F-4D97-AF65-F5344CB8AC3E}">
        <p14:creationId xmlns:p14="http://schemas.microsoft.com/office/powerpoint/2010/main" val="2698676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992" fill="hold"/>
                                        <p:tgtEl>
                                          <p:spTgt spid="5"/>
                                        </p:tgtEl>
                                      </p:cBhvr>
                                    </p:cmd>
                                  </p:childTnLst>
                                </p:cTn>
                              </p:par>
                            </p:childTnLst>
                          </p:cTn>
                        </p:par>
                        <p:par>
                          <p:cTn id="7" fill="hold">
                            <p:stCondLst>
                              <p:cond delay="9299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488324"/>
            <a:ext cx="9677400" cy="606319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33400" y="2705100"/>
            <a:ext cx="8077200" cy="6063198"/>
          </a:xfrm>
          <a:prstGeom prst="rect">
            <a:avLst/>
          </a:prstGeom>
          <a:noFill/>
        </p:spPr>
        <p:txBody>
          <a:bodyPr wrap="square" rtlCol="0">
            <a:spAutoFit/>
          </a:bodyPr>
          <a:lstStyle/>
          <a:p>
            <a:r>
              <a:rPr lang="en-US" sz="2800" b="1" dirty="0">
                <a:solidFill>
                  <a:schemeClr val="bg1"/>
                </a:solidFill>
                <a:latin typeface="Brandon Text Regular" panose="020B0503020203060203" pitchFamily="34" charset="0"/>
              </a:rPr>
              <a:t>Here are the combinations of conditions must be considered for safe, proper chocking procedures:</a:t>
            </a:r>
          </a:p>
          <a:p>
            <a:r>
              <a:rPr lang="en-US" sz="2800" b="1" dirty="0">
                <a:solidFill>
                  <a:schemeClr val="bg1"/>
                </a:solidFill>
                <a:latin typeface="Brandon Text Regular" panose="020B0503020203060203" pitchFamily="34" charset="0"/>
              </a:rPr>
              <a:t>Tire size</a:t>
            </a:r>
          </a:p>
          <a:p>
            <a:r>
              <a:rPr lang="en-US" sz="2800" dirty="0">
                <a:solidFill>
                  <a:schemeClr val="bg1"/>
                </a:solidFill>
                <a:latin typeface="Brandon Text Regular" panose="020B0503020203060203" pitchFamily="34" charset="0"/>
              </a:rPr>
              <a:t>Gross vehicle weight</a:t>
            </a:r>
          </a:p>
          <a:p>
            <a:r>
              <a:rPr lang="en-US" sz="2800" dirty="0">
                <a:solidFill>
                  <a:schemeClr val="bg1"/>
                </a:solidFill>
                <a:latin typeface="Brandon Text Regular" panose="020B0503020203060203" pitchFamily="34" charset="0"/>
              </a:rPr>
              <a:t>Level or grade of the ground surface</a:t>
            </a:r>
          </a:p>
          <a:p>
            <a:r>
              <a:rPr lang="en-US" sz="2800" dirty="0">
                <a:solidFill>
                  <a:schemeClr val="bg1"/>
                </a:solidFill>
                <a:latin typeface="Brandon Text Regular" panose="020B0503020203060203" pitchFamily="34" charset="0"/>
              </a:rPr>
              <a:t>Radial Tires vs. Bias-Ply Tires</a:t>
            </a:r>
          </a:p>
          <a:p>
            <a:r>
              <a:rPr lang="en-US" sz="2800" dirty="0">
                <a:solidFill>
                  <a:schemeClr val="bg1"/>
                </a:solidFill>
                <a:latin typeface="Brandon Text Regular" panose="020B0503020203060203" pitchFamily="34" charset="0"/>
              </a:rPr>
              <a:t>Tire pressure variance due to environment</a:t>
            </a:r>
          </a:p>
          <a:p>
            <a:r>
              <a:rPr lang="en-US" sz="2800" dirty="0">
                <a:solidFill>
                  <a:schemeClr val="bg1"/>
                </a:solidFill>
                <a:latin typeface="Brandon Text Regular" panose="020B0503020203060203" pitchFamily="34" charset="0"/>
              </a:rPr>
              <a:t>Condition of the ground</a:t>
            </a:r>
          </a:p>
          <a:p>
            <a:r>
              <a:rPr lang="en-US" sz="2800" dirty="0">
                <a:solidFill>
                  <a:schemeClr val="bg1"/>
                </a:solidFill>
                <a:latin typeface="Brandon Text Regular" panose="020B0503020203060203" pitchFamily="34" charset="0"/>
              </a:rPr>
              <a:t>The second key to proper chocking is the actual positioning of the chocks themselves. When chocking a vehicle, always follow these simple rules to ensure maximum efficiency and safety.</a:t>
            </a:r>
          </a:p>
          <a:p>
            <a:endParaRPr lang="en-US" sz="2400" dirty="0">
              <a:solidFill>
                <a:schemeClr val="bg1"/>
              </a:solidFill>
              <a:latin typeface="Brandon Text Regular" panose="020B0503020203060203" pitchFamily="34" charset="0"/>
            </a:endParaRPr>
          </a:p>
        </p:txBody>
      </p:sp>
      <p:pic>
        <p:nvPicPr>
          <p:cNvPr id="4" name="Picture Placeholder 3" descr="A picture containing snow, outdoor, person, covered&#10;&#10;Description automatically generated">
            <a:extLst>
              <a:ext uri="{FF2B5EF4-FFF2-40B4-BE49-F238E27FC236}">
                <a16:creationId xmlns:a16="http://schemas.microsoft.com/office/drawing/2014/main" id="{466DF8B4-F16C-46DD-BB22-ADBE0DD38DFC}"/>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2796" r="2796"/>
          <a:stretch>
            <a:fillRect/>
          </a:stretch>
        </p:blipFill>
        <p:spPr>
          <a:xfrm>
            <a:off x="9677400" y="2487613"/>
            <a:ext cx="8610600" cy="6064250"/>
          </a:xfrm>
        </p:spPr>
      </p:pic>
      <p:pic>
        <p:nvPicPr>
          <p:cNvPr id="5" name="Wheel Chocking 11">
            <a:hlinkClick r:id="" action="ppaction://media"/>
            <a:extLst>
              <a:ext uri="{FF2B5EF4-FFF2-40B4-BE49-F238E27FC236}">
                <a16:creationId xmlns:a16="http://schemas.microsoft.com/office/drawing/2014/main" id="{793F3077-9985-48DE-8F69-B98B62FDBC2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0400" y="1318487"/>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5AEA3FBA-6475-4E9B-AA88-7E0BC06BBD9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95600" y="5600700"/>
            <a:ext cx="1244600" cy="1244600"/>
          </a:xfrm>
          <a:prstGeom prst="rect">
            <a:avLst/>
          </a:prstGeom>
        </p:spPr>
      </p:pic>
    </p:spTree>
    <p:extLst>
      <p:ext uri="{BB962C8B-B14F-4D97-AF65-F5344CB8AC3E}">
        <p14:creationId xmlns:p14="http://schemas.microsoft.com/office/powerpoint/2010/main" val="2694273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613" fill="hold"/>
                                        <p:tgtEl>
                                          <p:spTgt spid="5"/>
                                        </p:tgtEl>
                                      </p:cBhvr>
                                    </p:cmd>
                                  </p:childTnLst>
                                </p:cTn>
                              </p:par>
                            </p:childTnLst>
                          </p:cTn>
                        </p:par>
                        <p:par>
                          <p:cTn id="7" fill="hold">
                            <p:stCondLst>
                              <p:cond delay="14261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outdoor, plane, road, person&#10;&#10;Description automatically generated">
            <a:extLst>
              <a:ext uri="{FF2B5EF4-FFF2-40B4-BE49-F238E27FC236}">
                <a16:creationId xmlns:a16="http://schemas.microsoft.com/office/drawing/2014/main" id="{0350B506-29D2-4E78-AE83-E8EF957CF8C6}"/>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75198" y="2173621"/>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grpSp>
      <p:sp>
        <p:nvSpPr>
          <p:cNvPr id="2" name="TextBox 6">
            <a:extLst>
              <a:ext uri="{FF2B5EF4-FFF2-40B4-BE49-F238E27FC236}">
                <a16:creationId xmlns:a16="http://schemas.microsoft.com/office/drawing/2014/main" id="{F822084B-4B95-4A4A-B69D-5008616CC6DD}"/>
              </a:ext>
            </a:extLst>
          </p:cNvPr>
          <p:cNvSpPr txBox="1"/>
          <p:nvPr/>
        </p:nvSpPr>
        <p:spPr>
          <a:xfrm>
            <a:off x="1752600" y="3924300"/>
            <a:ext cx="15011400" cy="3785652"/>
          </a:xfrm>
          <a:prstGeom prst="rect">
            <a:avLst/>
          </a:prstGeom>
          <a:noFill/>
        </p:spPr>
        <p:txBody>
          <a:bodyPr wrap="square" rtlCol="0">
            <a:spAutoFit/>
          </a:bodyPr>
          <a:lstStyle/>
          <a:p>
            <a:pPr algn="ctr"/>
            <a:r>
              <a:rPr lang="en-US" sz="40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Chocking and blocking are good practices to prevent heavy loads and vehicles from unintentionally moving. If you are loading or unloading, hitching or unhitching, or performing maintenance on a vehicle, you must take time to chock and block the equipment to protect you and others from unintended movement of the equipment and/or cargo.</a:t>
            </a:r>
            <a:endParaRPr lang="ru-RU" sz="4000" dirty="0">
              <a:solidFill>
                <a:schemeClr val="bg1"/>
              </a:solidFill>
              <a:ea typeface="Lato Semibold" panose="020F0502020204030203" pitchFamily="34" charset="0"/>
              <a:cs typeface="Lato Semibold" panose="020F0502020204030203" pitchFamily="34" charset="0"/>
            </a:endParaRPr>
          </a:p>
        </p:txBody>
      </p:sp>
      <p:pic>
        <p:nvPicPr>
          <p:cNvPr id="8" name="Wheel Chocking 12">
            <a:hlinkClick r:id="" action="ppaction://media"/>
            <a:extLst>
              <a:ext uri="{FF2B5EF4-FFF2-40B4-BE49-F238E27FC236}">
                <a16:creationId xmlns:a16="http://schemas.microsoft.com/office/drawing/2014/main" id="{B77FFDCB-6730-4972-89F3-C54A269585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81200" y="1943100"/>
            <a:ext cx="1473200" cy="1473200"/>
          </a:xfrm>
          <a:prstGeom prst="rect">
            <a:avLst/>
          </a:prstGeom>
        </p:spPr>
      </p:pic>
      <p:pic>
        <p:nvPicPr>
          <p:cNvPr id="11" name="Light Notification3">
            <a:hlinkClick r:id="" action="ppaction://media"/>
            <a:extLst>
              <a:ext uri="{FF2B5EF4-FFF2-40B4-BE49-F238E27FC236}">
                <a16:creationId xmlns:a16="http://schemas.microsoft.com/office/drawing/2014/main" id="{3FBAFAC1-5CC9-473A-A79A-D5A2FF49F48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95600" y="5600700"/>
            <a:ext cx="1244600" cy="12446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39" fill="hold"/>
                                        <p:tgtEl>
                                          <p:spTgt spid="8"/>
                                        </p:tgtEl>
                                      </p:cBhvr>
                                    </p:cmd>
                                  </p:childTnLst>
                                </p:cTn>
                              </p:par>
                            </p:childTnLst>
                          </p:cTn>
                        </p:par>
                        <p:par>
                          <p:cTn id="7" fill="hold">
                            <p:stCondLst>
                              <p:cond delay="21539"/>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CHOCKING WHEELS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close up of a wheel&#10;&#10;Description automatically generated">
            <a:extLst>
              <a:ext uri="{FF2B5EF4-FFF2-40B4-BE49-F238E27FC236}">
                <a16:creationId xmlns:a16="http://schemas.microsoft.com/office/drawing/2014/main" id="{CB6B124F-79E8-4E1A-A3FD-E8D5ACA8E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2247900"/>
            <a:ext cx="9601200" cy="6400800"/>
          </a:xfrm>
          <a:prstGeom prst="rect">
            <a:avLst/>
          </a:prstGeom>
        </p:spPr>
      </p:pic>
      <p:pic>
        <p:nvPicPr>
          <p:cNvPr id="6" name="Wheel Chocking 2">
            <a:hlinkClick r:id="" action="ppaction://media"/>
            <a:extLst>
              <a:ext uri="{FF2B5EF4-FFF2-40B4-BE49-F238E27FC236}">
                <a16:creationId xmlns:a16="http://schemas.microsoft.com/office/drawing/2014/main" id="{92CED7E3-75AC-4D6C-9BD7-C59D0ACC98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848100"/>
            <a:ext cx="1092200" cy="1092200"/>
          </a:xfrm>
          <a:prstGeom prst="rect">
            <a:avLst/>
          </a:prstGeom>
        </p:spPr>
      </p:pic>
      <p:pic>
        <p:nvPicPr>
          <p:cNvPr id="7" name="Light Notification3">
            <a:hlinkClick r:id="" action="ppaction://media"/>
            <a:extLst>
              <a:ext uri="{FF2B5EF4-FFF2-40B4-BE49-F238E27FC236}">
                <a16:creationId xmlns:a16="http://schemas.microsoft.com/office/drawing/2014/main" id="{2307DEE9-1F93-41CB-94B2-755915425D7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895600" y="5600700"/>
            <a:ext cx="1244600" cy="12446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8" fill="hold"/>
                                        <p:tgtEl>
                                          <p:spTgt spid="6"/>
                                        </p:tgtEl>
                                      </p:cBhvr>
                                    </p:cmd>
                                  </p:childTnLst>
                                </p:cTn>
                              </p:par>
                            </p:childTnLst>
                          </p:cTn>
                        </p:par>
                        <p:par>
                          <p:cTn id="7" fill="hold">
                            <p:stCondLst>
                              <p:cond delay="2248"/>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truck is parked on the side of a road&#10;&#10;Description automatically generated">
            <a:extLst>
              <a:ext uri="{FF2B5EF4-FFF2-40B4-BE49-F238E27FC236}">
                <a16:creationId xmlns:a16="http://schemas.microsoft.com/office/drawing/2014/main" id="{DBF783BE-83E1-4B2B-BC77-509196491892}"/>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t="7537" b="7537"/>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229100"/>
              <a:ext cx="5176679" cy="3170099"/>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Chocking is the act of using a wedge to immobilize the wheels of a vehicle or equipment to keep it from accidentally moving. </a:t>
              </a:r>
            </a:p>
          </p:txBody>
        </p:sp>
      </p:grpSp>
      <p:pic>
        <p:nvPicPr>
          <p:cNvPr id="6" name="Wheel Chocking 3">
            <a:hlinkClick r:id="" action="ppaction://media"/>
            <a:extLst>
              <a:ext uri="{FF2B5EF4-FFF2-40B4-BE49-F238E27FC236}">
                <a16:creationId xmlns:a16="http://schemas.microsoft.com/office/drawing/2014/main" id="{301AF5E1-A6DB-40B7-8102-95C28BD393F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25913" y="2019300"/>
            <a:ext cx="1168400" cy="1168400"/>
          </a:xfrm>
          <a:prstGeom prst="rect">
            <a:avLst/>
          </a:prstGeom>
        </p:spPr>
      </p:pic>
      <p:pic>
        <p:nvPicPr>
          <p:cNvPr id="11" name="Light Notification3">
            <a:hlinkClick r:id="" action="ppaction://media"/>
            <a:extLst>
              <a:ext uri="{FF2B5EF4-FFF2-40B4-BE49-F238E27FC236}">
                <a16:creationId xmlns:a16="http://schemas.microsoft.com/office/drawing/2014/main" id="{498084D6-7B78-495A-B457-4633263B375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95600" y="5600700"/>
            <a:ext cx="1244600" cy="12446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9" fill="hold"/>
                                        <p:tgtEl>
                                          <p:spTgt spid="6"/>
                                        </p:tgtEl>
                                      </p:cBhvr>
                                    </p:cmd>
                                  </p:childTnLst>
                                </p:cTn>
                              </p:par>
                            </p:childTnLst>
                          </p:cTn>
                        </p:par>
                        <p:par>
                          <p:cTn id="7" fill="hold">
                            <p:stCondLst>
                              <p:cond delay="19409"/>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64458" y="2911183"/>
            <a:ext cx="8045278" cy="2246769"/>
          </a:xfrm>
          <a:prstGeom prst="rect">
            <a:avLst/>
          </a:prstGeom>
        </p:spPr>
        <p:txBody>
          <a:bodyPr wrap="square">
            <a:spAutoFit/>
          </a:bodyPr>
          <a:lstStyle/>
          <a:p>
            <a:r>
              <a:rPr lang="en-US" sz="2800" dirty="0">
                <a:solidFill>
                  <a:schemeClr val="bg2"/>
                </a:solidFill>
                <a:latin typeface="Brandon Text Regular" panose="020B0503020203060203" pitchFamily="34" charset="0"/>
              </a:rPr>
              <a:t>There are many dangers and perils workers and highly trained specialists on the plant floors of industrial organizations encounter and experience on a daily basis.</a:t>
            </a:r>
          </a:p>
          <a:p>
            <a:r>
              <a:rPr lang="en-US" sz="2800" b="1" dirty="0">
                <a:solidFill>
                  <a:schemeClr val="bg2"/>
                </a:solidFill>
                <a:latin typeface="Brandon Text Regular" panose="020B0503020203060203" pitchFamily="34" charset="0"/>
              </a:rPr>
              <a:t>Chocking prevents movements </a:t>
            </a:r>
          </a:p>
        </p:txBody>
      </p:sp>
      <p:pic>
        <p:nvPicPr>
          <p:cNvPr id="4" name="Picture Placeholder 3" descr="A truck is parked on the side of a road&#10;&#10;Description automatically generated">
            <a:extLst>
              <a:ext uri="{FF2B5EF4-FFF2-40B4-BE49-F238E27FC236}">
                <a16:creationId xmlns:a16="http://schemas.microsoft.com/office/drawing/2014/main" id="{E7849ED1-B883-48F5-B137-E6243434DF80}"/>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2590" b="2590"/>
          <a:stretch>
            <a:fillRect/>
          </a:stretch>
        </p:blipFill>
        <p:spPr/>
      </p:pic>
      <p:pic>
        <p:nvPicPr>
          <p:cNvPr id="5" name="Wheel Chocking 4">
            <a:hlinkClick r:id="" action="ppaction://media"/>
            <a:extLst>
              <a:ext uri="{FF2B5EF4-FFF2-40B4-BE49-F238E27FC236}">
                <a16:creationId xmlns:a16="http://schemas.microsoft.com/office/drawing/2014/main" id="{AA1A0BA8-D23A-4D27-9C61-85ACD1FE7E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29000" y="1523311"/>
            <a:ext cx="1092200" cy="1092200"/>
          </a:xfrm>
          <a:prstGeom prst="rect">
            <a:avLst/>
          </a:prstGeom>
        </p:spPr>
      </p:pic>
      <p:pic>
        <p:nvPicPr>
          <p:cNvPr id="9" name="Light Notification3">
            <a:hlinkClick r:id="" action="ppaction://media"/>
            <a:extLst>
              <a:ext uri="{FF2B5EF4-FFF2-40B4-BE49-F238E27FC236}">
                <a16:creationId xmlns:a16="http://schemas.microsoft.com/office/drawing/2014/main" id="{07883824-61CB-4121-A307-70F4F994CE9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95600" y="5600700"/>
            <a:ext cx="1244600" cy="12446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55" fill="hold"/>
                                        <p:tgtEl>
                                          <p:spTgt spid="5"/>
                                        </p:tgtEl>
                                      </p:cBhvr>
                                    </p:cmd>
                                  </p:childTnLst>
                                </p:cTn>
                              </p:par>
                            </p:childTnLst>
                          </p:cTn>
                        </p:par>
                        <p:par>
                          <p:cTn id="7" fill="hold">
                            <p:stCondLst>
                              <p:cond delay="44855"/>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552700"/>
            <a:ext cx="8045278" cy="4401205"/>
          </a:xfrm>
          <a:prstGeom prst="rect">
            <a:avLst/>
          </a:prstGeom>
        </p:spPr>
        <p:txBody>
          <a:bodyPr wrap="square">
            <a:spAutoFit/>
          </a:bodyPr>
          <a:lstStyle/>
          <a:p>
            <a:r>
              <a:rPr lang="en-US" sz="2800" b="1" dirty="0">
                <a:solidFill>
                  <a:schemeClr val="bg2"/>
                </a:solidFill>
                <a:latin typeface="Brandon Text Regular" panose="020B0503020203060203" pitchFamily="34" charset="0"/>
              </a:rPr>
              <a:t>Examples</a:t>
            </a:r>
          </a:p>
          <a:p>
            <a:r>
              <a:rPr lang="en-US" sz="2800" dirty="0">
                <a:solidFill>
                  <a:schemeClr val="bg2"/>
                </a:solidFill>
                <a:latin typeface="Brandon Text Regular" panose="020B0503020203060203" pitchFamily="34" charset="0"/>
              </a:rPr>
              <a:t>A worker was repairing a front-end loader with the bucket raised but without following LOTO procedures and without putting blocking on the hydraulic arms of the bucket. The hydraulics start to lose pressure and the bucket falls to the ground and fatally crushes the worker.</a:t>
            </a:r>
          </a:p>
          <a:p>
            <a:r>
              <a:rPr lang="en-US" sz="2800" dirty="0">
                <a:solidFill>
                  <a:schemeClr val="bg2"/>
                </a:solidFill>
                <a:latin typeface="Brandon Text Regular" panose="020B0503020203060203" pitchFamily="34" charset="0"/>
              </a:rPr>
              <a:t>A by-stander is struck and receives disabling injuries after a delivery driver failed to properly chock the wheels on her truck.</a:t>
            </a:r>
          </a:p>
        </p:txBody>
      </p:sp>
      <p:pic>
        <p:nvPicPr>
          <p:cNvPr id="4" name="Picture Placeholder 3" descr="A picture containing road, plane, outdoor, airplane&#10;&#10;Description automatically generated">
            <a:extLst>
              <a:ext uri="{FF2B5EF4-FFF2-40B4-BE49-F238E27FC236}">
                <a16:creationId xmlns:a16="http://schemas.microsoft.com/office/drawing/2014/main" id="{C7D246E6-9640-486D-A28F-F59788E3B0A6}"/>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p:pic>
      <p:pic>
        <p:nvPicPr>
          <p:cNvPr id="5" name="Wheel Chocking 5">
            <a:hlinkClick r:id="" action="ppaction://media"/>
            <a:extLst>
              <a:ext uri="{FF2B5EF4-FFF2-40B4-BE49-F238E27FC236}">
                <a16:creationId xmlns:a16="http://schemas.microsoft.com/office/drawing/2014/main" id="{9F093E4E-1C5A-412C-B416-42AC44008D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0400" y="170180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4C7F8FC2-620D-4233-973A-B49E4048BAA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95600" y="5600700"/>
            <a:ext cx="1244600" cy="1244600"/>
          </a:xfrm>
          <a:prstGeom prst="rect">
            <a:avLst/>
          </a:prstGeom>
        </p:spPr>
      </p:pic>
    </p:spTree>
    <p:extLst>
      <p:ext uri="{BB962C8B-B14F-4D97-AF65-F5344CB8AC3E}">
        <p14:creationId xmlns:p14="http://schemas.microsoft.com/office/powerpoint/2010/main" val="3641020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92" fill="hold"/>
                                        <p:tgtEl>
                                          <p:spTgt spid="5"/>
                                        </p:tgtEl>
                                      </p:cBhvr>
                                    </p:cmd>
                                  </p:childTnLst>
                                </p:cTn>
                              </p:par>
                            </p:childTnLst>
                          </p:cTn>
                        </p:par>
                        <p:par>
                          <p:cTn id="7" fill="hold">
                            <p:stCondLst>
                              <p:cond delay="2639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6321102"/>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99886" y="2787130"/>
            <a:ext cx="8305800" cy="6063198"/>
          </a:xfrm>
          <a:prstGeom prst="rect">
            <a:avLst/>
          </a:prstGeom>
          <a:noFill/>
        </p:spPr>
        <p:txBody>
          <a:bodyPr wrap="square" rtlCol="0">
            <a:spAutoFit/>
          </a:bodyPr>
          <a:lstStyle/>
          <a:p>
            <a:r>
              <a:rPr lang="en-US" sz="2800" b="1" dirty="0">
                <a:solidFill>
                  <a:schemeClr val="bg2"/>
                </a:solidFill>
                <a:latin typeface="Brandon Text Regular" panose="020B0503020203060203" pitchFamily="34" charset="0"/>
              </a:rPr>
              <a:t>Chocking</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If you drive a truck, tractor, or other mobile equipment, use special caution when exiting the vehicle.</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To chock a freestanding vehicle place chocks on the left and right rear axle wheels.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To secure vehicles at loading dock, first make sure the trailer is backed up against the loading dock edges and place chocks on the left and right wheels that are closest to the loading dock.</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Only use chocks designed to be used with trucks, vehicles and equipment. Stay away from lumber, cement blocks, rocks, or other homemade items.</a:t>
            </a:r>
          </a:p>
          <a:p>
            <a:endParaRPr lang="en-US" dirty="0">
              <a:solidFill>
                <a:schemeClr val="bg2"/>
              </a:solidFill>
              <a:latin typeface="Brandon Text Regular" panose="020B0503020203060203" pitchFamily="34" charset="0"/>
            </a:endParaRPr>
          </a:p>
        </p:txBody>
      </p:sp>
      <p:pic>
        <p:nvPicPr>
          <p:cNvPr id="4" name="Picture Placeholder 3" descr="A picture containing gear, outdoor, ware, truck&#10;&#10;Description automatically generated">
            <a:extLst>
              <a:ext uri="{FF2B5EF4-FFF2-40B4-BE49-F238E27FC236}">
                <a16:creationId xmlns:a16="http://schemas.microsoft.com/office/drawing/2014/main" id="{36C92674-6F25-420A-8C05-ED26A5B9F711}"/>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1524" r="1524"/>
          <a:stretch>
            <a:fillRect/>
          </a:stretch>
        </p:blipFill>
        <p:spPr>
          <a:xfrm>
            <a:off x="0" y="2400300"/>
            <a:ext cx="9144000" cy="6296025"/>
          </a:xfrm>
        </p:spPr>
      </p:pic>
      <p:pic>
        <p:nvPicPr>
          <p:cNvPr id="5" name="Wheel Chocking 6">
            <a:hlinkClick r:id="" action="ppaction://media"/>
            <a:extLst>
              <a:ext uri="{FF2B5EF4-FFF2-40B4-BE49-F238E27FC236}">
                <a16:creationId xmlns:a16="http://schemas.microsoft.com/office/drawing/2014/main" id="{DDCB7853-E412-46CA-8E9F-8FABAEA40C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733800" y="72390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76D65EB2-9EA0-4EB9-A035-951E66D8912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95600" y="5600700"/>
            <a:ext cx="1244600" cy="12446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71" fill="hold"/>
                                        <p:tgtEl>
                                          <p:spTgt spid="5"/>
                                        </p:tgtEl>
                                      </p:cBhvr>
                                    </p:cmd>
                                  </p:childTnLst>
                                </p:cTn>
                              </p:par>
                            </p:childTnLst>
                          </p:cTn>
                        </p:par>
                        <p:par>
                          <p:cTn id="7" fill="hold">
                            <p:stCondLst>
                              <p:cond delay="8817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524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15007" y="2705100"/>
            <a:ext cx="8077200" cy="5632311"/>
          </a:xfrm>
          <a:prstGeom prst="rect">
            <a:avLst/>
          </a:prstGeom>
          <a:noFill/>
        </p:spPr>
        <p:txBody>
          <a:bodyPr wrap="square" rtlCol="0">
            <a:spAutoFit/>
          </a:bodyPr>
          <a:lstStyle/>
          <a:p>
            <a:r>
              <a:rPr lang="en-US" sz="2800" b="1" dirty="0">
                <a:solidFill>
                  <a:schemeClr val="bg1"/>
                </a:solidFill>
                <a:latin typeface="Brandon Text Regular" panose="020B0503020203060203" pitchFamily="34" charset="0"/>
              </a:rPr>
              <a:t>Choosing the Right Chocks</a:t>
            </a:r>
          </a:p>
          <a:p>
            <a:r>
              <a:rPr lang="en-US" sz="2800" dirty="0">
                <a:solidFill>
                  <a:schemeClr val="bg1"/>
                </a:solidFill>
                <a:latin typeface="Brandon Text Regular" panose="020B0503020203060203" pitchFamily="34" charset="0"/>
              </a:rPr>
              <a:t>You’ll find wheel chocks in a wide range of sizes, which correspond to the sizes of various tires. </a:t>
            </a:r>
          </a:p>
          <a:p>
            <a:pPr marL="342900" indent="-342900">
              <a:buFont typeface="Arial" panose="020B0604020202020204" pitchFamily="34" charset="0"/>
              <a:buChar char="•"/>
            </a:pPr>
            <a:r>
              <a:rPr lang="en-US" sz="2800" dirty="0">
                <a:solidFill>
                  <a:schemeClr val="bg1"/>
                </a:solidFill>
                <a:latin typeface="Brandon Text Regular" panose="020B0503020203060203" pitchFamily="34" charset="0"/>
              </a:rPr>
              <a:t>Type of tire</a:t>
            </a:r>
          </a:p>
          <a:p>
            <a:pPr marL="342900" indent="-342900">
              <a:buFont typeface="Arial" panose="020B0604020202020204" pitchFamily="34" charset="0"/>
              <a:buChar char="•"/>
            </a:pPr>
            <a:r>
              <a:rPr lang="en-US" sz="2800" dirty="0">
                <a:solidFill>
                  <a:schemeClr val="bg1"/>
                </a:solidFill>
                <a:latin typeface="Brandon Text Regular" panose="020B0503020203060203" pitchFamily="34" charset="0"/>
              </a:rPr>
              <a:t>Chock material</a:t>
            </a:r>
          </a:p>
          <a:p>
            <a:pPr marL="342900" indent="-342900">
              <a:buFont typeface="Arial" panose="020B0604020202020204" pitchFamily="34" charset="0"/>
              <a:buChar char="•"/>
            </a:pPr>
            <a:r>
              <a:rPr lang="en-US" sz="2800" dirty="0">
                <a:solidFill>
                  <a:schemeClr val="bg1"/>
                </a:solidFill>
                <a:latin typeface="Brandon Text Regular" panose="020B0503020203060203" pitchFamily="34" charset="0"/>
              </a:rPr>
              <a:t>Road material</a:t>
            </a:r>
          </a:p>
          <a:p>
            <a:pPr marL="342900" indent="-342900">
              <a:buFont typeface="Arial" panose="020B0604020202020204" pitchFamily="34" charset="0"/>
              <a:buChar char="•"/>
            </a:pPr>
            <a:r>
              <a:rPr lang="en-US" sz="2800" dirty="0">
                <a:solidFill>
                  <a:schemeClr val="bg1"/>
                </a:solidFill>
                <a:latin typeface="Brandon Text Regular" panose="020B0503020203060203" pitchFamily="34" charset="0"/>
              </a:rPr>
              <a:t>Load weight</a:t>
            </a:r>
          </a:p>
          <a:p>
            <a:r>
              <a:rPr lang="en-US" sz="2800" b="1" dirty="0">
                <a:solidFill>
                  <a:schemeClr val="bg1"/>
                </a:solidFill>
                <a:latin typeface="Brandon Text Regular" panose="020B0503020203060203" pitchFamily="34" charset="0"/>
              </a:rPr>
              <a:t>Limitations of Wheel Chocks</a:t>
            </a:r>
          </a:p>
          <a:p>
            <a:r>
              <a:rPr lang="en-US" sz="2800" dirty="0">
                <a:solidFill>
                  <a:schemeClr val="bg1"/>
                </a:solidFill>
                <a:latin typeface="Brandon Text Regular" panose="020B0503020203060203" pitchFamily="34" charset="0"/>
              </a:rPr>
              <a:t>While OSHA standards mandate the use of chocks, they have their limitations and must be used as part of a larger safety strategy to keep docked trailers in place.</a:t>
            </a:r>
          </a:p>
          <a:p>
            <a:endParaRPr lang="en-US" sz="2400" dirty="0">
              <a:solidFill>
                <a:schemeClr val="bg1"/>
              </a:solidFill>
              <a:latin typeface="Brandon Text Regular" panose="020B0503020203060203" pitchFamily="34" charset="0"/>
            </a:endParaRPr>
          </a:p>
        </p:txBody>
      </p:sp>
      <p:pic>
        <p:nvPicPr>
          <p:cNvPr id="4" name="Picture Placeholder 3" descr="A picture containing sitting, laying, street, motorcycle&#10;&#10;Description automatically generated">
            <a:extLst>
              <a:ext uri="{FF2B5EF4-FFF2-40B4-BE49-F238E27FC236}">
                <a16:creationId xmlns:a16="http://schemas.microsoft.com/office/drawing/2014/main" id="{C98B1DE2-9683-4F59-BDFA-6198737F0789}"/>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a:xfrm>
            <a:off x="9063669" y="2362200"/>
            <a:ext cx="9224331" cy="5534599"/>
          </a:xfrm>
        </p:spPr>
      </p:pic>
      <p:pic>
        <p:nvPicPr>
          <p:cNvPr id="5" name="Wheel Chocking 7">
            <a:hlinkClick r:id="" action="ppaction://media"/>
            <a:extLst>
              <a:ext uri="{FF2B5EF4-FFF2-40B4-BE49-F238E27FC236}">
                <a16:creationId xmlns:a16="http://schemas.microsoft.com/office/drawing/2014/main" id="{173FB229-D149-4145-A9B1-2A465CB01E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67000" y="2095500"/>
            <a:ext cx="1016000" cy="1016000"/>
          </a:xfrm>
          <a:prstGeom prst="rect">
            <a:avLst/>
          </a:prstGeom>
        </p:spPr>
      </p:pic>
      <p:pic>
        <p:nvPicPr>
          <p:cNvPr id="9" name="Light Notification3">
            <a:hlinkClick r:id="" action="ppaction://media"/>
            <a:extLst>
              <a:ext uri="{FF2B5EF4-FFF2-40B4-BE49-F238E27FC236}">
                <a16:creationId xmlns:a16="http://schemas.microsoft.com/office/drawing/2014/main" id="{F23C9190-CF47-4CB2-A656-ADDD2F73BCF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95600" y="5600700"/>
            <a:ext cx="1244600" cy="12446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98" fill="hold"/>
                                        <p:tgtEl>
                                          <p:spTgt spid="5"/>
                                        </p:tgtEl>
                                      </p:cBhvr>
                                    </p:cmd>
                                  </p:childTnLst>
                                </p:cTn>
                              </p:par>
                            </p:childTnLst>
                          </p:cTn>
                        </p:par>
                        <p:par>
                          <p:cTn id="7" fill="hold">
                            <p:stCondLst>
                              <p:cond delay="56098"/>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90958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2655649"/>
            <a:ext cx="8305800" cy="6909584"/>
          </a:xfrm>
          <a:prstGeom prst="rect">
            <a:avLst/>
          </a:prstGeom>
          <a:noFill/>
        </p:spPr>
        <p:txBody>
          <a:bodyPr wrap="square" rtlCol="0">
            <a:spAutoFit/>
          </a:bodyPr>
          <a:lstStyle/>
          <a:p>
            <a:r>
              <a:rPr lang="en-US" sz="2800" b="1" dirty="0">
                <a:solidFill>
                  <a:schemeClr val="bg2"/>
                </a:solidFill>
                <a:latin typeface="Brandon Text Regular" panose="020B0503020203060203" pitchFamily="34" charset="0"/>
              </a:rPr>
              <a:t>Takeaways for Chocks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Chocks can easily slip on ice and snow, resulting in trailer creep</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They are often damaged, misplaced, and even stolen</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Employees responsible for setting them in place must take care to prevent back injuries</a:t>
            </a:r>
          </a:p>
          <a:p>
            <a:r>
              <a:rPr lang="en-US" sz="2800" b="1" dirty="0">
                <a:solidFill>
                  <a:schemeClr val="bg2"/>
                </a:solidFill>
                <a:latin typeface="Brandon Text Regular" panose="020B0503020203060203" pitchFamily="34" charset="0"/>
              </a:rPr>
              <a:t>Employee Responsibility</a:t>
            </a:r>
          </a:p>
          <a:p>
            <a:r>
              <a:rPr lang="en-US" sz="2800" dirty="0">
                <a:solidFill>
                  <a:schemeClr val="bg2"/>
                </a:solidFill>
                <a:latin typeface="Brandon Text Regular" panose="020B0503020203060203" pitchFamily="34" charset="0"/>
              </a:rPr>
              <a:t>If you’re working in and around the loading dock, you should understand what wheel chocks are and why they’re used. </a:t>
            </a:r>
          </a:p>
          <a:p>
            <a:r>
              <a:rPr lang="en-US" sz="2800" b="1" dirty="0">
                <a:solidFill>
                  <a:schemeClr val="bg2"/>
                </a:solidFill>
                <a:latin typeface="Brandon Text Regular" panose="020B0503020203060203" pitchFamily="34" charset="0"/>
              </a:rPr>
              <a:t>If you’re the one in charge of putting the wheel chocks into place, you have a great responsibility. Follow these steps to ensure you’re chocking the trailer properly:</a:t>
            </a:r>
          </a:p>
          <a:p>
            <a:endParaRPr lang="en-US" dirty="0">
              <a:solidFill>
                <a:schemeClr val="bg2"/>
              </a:solidFill>
              <a:latin typeface="Brandon Text Regular" panose="020B0503020203060203" pitchFamily="34" charset="0"/>
            </a:endParaRPr>
          </a:p>
        </p:txBody>
      </p:sp>
      <p:pic>
        <p:nvPicPr>
          <p:cNvPr id="4" name="Picture Placeholder 3" descr="A picture containing sitting, small, parked, car&#10;&#10;Description automatically generated">
            <a:extLst>
              <a:ext uri="{FF2B5EF4-FFF2-40B4-BE49-F238E27FC236}">
                <a16:creationId xmlns:a16="http://schemas.microsoft.com/office/drawing/2014/main" id="{580EDEA3-D39F-4ACC-8859-1A6EA23B88C1}"/>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2012" r="2012"/>
          <a:stretch>
            <a:fillRect/>
          </a:stretch>
        </p:blipFill>
        <p:spPr>
          <a:xfrm>
            <a:off x="-838200" y="2424754"/>
            <a:ext cx="9982200" cy="6933815"/>
          </a:xfrm>
        </p:spPr>
      </p:pic>
      <p:pic>
        <p:nvPicPr>
          <p:cNvPr id="5" name="Wheel Chocking 8">
            <a:hlinkClick r:id="" action="ppaction://media"/>
            <a:extLst>
              <a:ext uri="{FF2B5EF4-FFF2-40B4-BE49-F238E27FC236}">
                <a16:creationId xmlns:a16="http://schemas.microsoft.com/office/drawing/2014/main" id="{D0E3D5DC-EBDC-4B6A-98DC-2FD49EE225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24200" y="1638300"/>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F7D7B48E-5140-4C81-895C-2A766A08769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95600" y="5600700"/>
            <a:ext cx="1244600" cy="12446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797" fill="hold"/>
                                        <p:tgtEl>
                                          <p:spTgt spid="5"/>
                                        </p:tgtEl>
                                      </p:cBhvr>
                                    </p:cmd>
                                  </p:childTnLst>
                                </p:cTn>
                              </p:par>
                            </p:childTnLst>
                          </p:cTn>
                        </p:par>
                        <p:par>
                          <p:cTn id="7" fill="hold">
                            <p:stCondLst>
                              <p:cond delay="74797"/>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499241" y="2723376"/>
            <a:ext cx="8077200" cy="5201424"/>
          </a:xfrm>
          <a:prstGeom prst="rect">
            <a:avLst/>
          </a:prstGeom>
          <a:noFill/>
        </p:spPr>
        <p:txBody>
          <a:bodyPr wrap="square" rtlCol="0">
            <a:spAutoFit/>
          </a:bodyPr>
          <a:lstStyle/>
          <a:p>
            <a:r>
              <a:rPr lang="en-US" sz="2800" b="1" dirty="0">
                <a:solidFill>
                  <a:schemeClr val="bg1"/>
                </a:solidFill>
                <a:latin typeface="Brandon Text Regular" panose="020B0503020203060203" pitchFamily="34" charset="0"/>
              </a:rPr>
              <a:t>Employer Responsibility</a:t>
            </a:r>
          </a:p>
          <a:p>
            <a:r>
              <a:rPr lang="en-US" sz="2800" b="1" dirty="0">
                <a:solidFill>
                  <a:schemeClr val="bg1"/>
                </a:solidFill>
                <a:latin typeface="Brandon Text Regular" panose="020B0503020203060203" pitchFamily="34" charset="0"/>
              </a:rPr>
              <a:t>For wheel chocks to be effective, employers must provide proper training to loading dock workers. Training could include:</a:t>
            </a:r>
          </a:p>
          <a:p>
            <a:r>
              <a:rPr lang="en-US" sz="2800" b="1" dirty="0">
                <a:solidFill>
                  <a:schemeClr val="bg1"/>
                </a:solidFill>
                <a:latin typeface="Brandon Text Regular" panose="020B0503020203060203" pitchFamily="34" charset="0"/>
              </a:rPr>
              <a:t>Conclusion</a:t>
            </a:r>
          </a:p>
          <a:p>
            <a:r>
              <a:rPr lang="en-US" sz="2800" dirty="0">
                <a:solidFill>
                  <a:schemeClr val="bg1"/>
                </a:solidFill>
                <a:latin typeface="Brandon Text Regular" panose="020B0503020203060203" pitchFamily="34" charset="0"/>
              </a:rPr>
              <a:t>Despite their limitations, wheel chocks should always be used as an added safety measure against the early departure of trailers from the loading dock. </a:t>
            </a:r>
          </a:p>
          <a:p>
            <a:r>
              <a:rPr lang="en-US" sz="2800" dirty="0">
                <a:solidFill>
                  <a:schemeClr val="bg1"/>
                </a:solidFill>
                <a:latin typeface="Brandon Text Regular" panose="020B0503020203060203" pitchFamily="34" charset="0"/>
              </a:rPr>
              <a:t>Proper Use</a:t>
            </a:r>
          </a:p>
          <a:p>
            <a:r>
              <a:rPr lang="en-US" sz="2800" dirty="0">
                <a:solidFill>
                  <a:schemeClr val="bg1"/>
                </a:solidFill>
                <a:latin typeface="Brandon Text Regular" panose="020B0503020203060203" pitchFamily="34" charset="0"/>
              </a:rPr>
              <a:t>Types of Wheel Chocks</a:t>
            </a:r>
          </a:p>
          <a:p>
            <a:endParaRPr lang="en-US" sz="2400" dirty="0">
              <a:solidFill>
                <a:schemeClr val="bg1"/>
              </a:solidFill>
              <a:latin typeface="Brandon Text Regular" panose="020B0503020203060203" pitchFamily="34" charset="0"/>
            </a:endParaRPr>
          </a:p>
        </p:txBody>
      </p:sp>
      <p:pic>
        <p:nvPicPr>
          <p:cNvPr id="4" name="Picture Placeholder 3" descr="A large air plane on a runway&#10;&#10;Description automatically generated">
            <a:extLst>
              <a:ext uri="{FF2B5EF4-FFF2-40B4-BE49-F238E27FC236}">
                <a16:creationId xmlns:a16="http://schemas.microsoft.com/office/drawing/2014/main" id="{EDD1B14D-449C-449E-BB88-B78824FA9917}"/>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a:xfrm>
            <a:off x="9144000" y="2362200"/>
            <a:ext cx="9144000" cy="5486400"/>
          </a:xfrm>
        </p:spPr>
      </p:pic>
      <p:pic>
        <p:nvPicPr>
          <p:cNvPr id="5" name="Wheel Chocking 9">
            <a:hlinkClick r:id="" action="ppaction://media"/>
            <a:extLst>
              <a:ext uri="{FF2B5EF4-FFF2-40B4-BE49-F238E27FC236}">
                <a16:creationId xmlns:a16="http://schemas.microsoft.com/office/drawing/2014/main" id="{B2A2922A-C72E-4F5E-9681-261BCAAA90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81200" y="1968500"/>
            <a:ext cx="787400" cy="787400"/>
          </a:xfrm>
          <a:prstGeom prst="rect">
            <a:avLst/>
          </a:prstGeom>
        </p:spPr>
      </p:pic>
      <p:pic>
        <p:nvPicPr>
          <p:cNvPr id="9" name="Light Notification3">
            <a:hlinkClick r:id="" action="ppaction://media"/>
            <a:extLst>
              <a:ext uri="{FF2B5EF4-FFF2-40B4-BE49-F238E27FC236}">
                <a16:creationId xmlns:a16="http://schemas.microsoft.com/office/drawing/2014/main" id="{28BD4C72-5123-454D-8B64-E23B75DD416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95600" y="5600700"/>
            <a:ext cx="1244600" cy="1244600"/>
          </a:xfrm>
          <a:prstGeom prst="rect">
            <a:avLst/>
          </a:prstGeom>
        </p:spPr>
      </p:pic>
    </p:spTree>
    <p:extLst>
      <p:ext uri="{BB962C8B-B14F-4D97-AF65-F5344CB8AC3E}">
        <p14:creationId xmlns:p14="http://schemas.microsoft.com/office/powerpoint/2010/main" val="142424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22" fill="hold"/>
                                        <p:tgtEl>
                                          <p:spTgt spid="5"/>
                                        </p:tgtEl>
                                      </p:cBhvr>
                                    </p:cmd>
                                  </p:childTnLst>
                                </p:cTn>
                              </p:par>
                            </p:childTnLst>
                          </p:cTn>
                        </p:par>
                        <p:par>
                          <p:cTn id="7" fill="hold">
                            <p:stCondLst>
                              <p:cond delay="7302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12439</TotalTime>
  <Words>2433</Words>
  <Application>Microsoft Office PowerPoint</Application>
  <PresentationFormat>Custom</PresentationFormat>
  <Paragraphs>167</Paragraphs>
  <Slides>12</Slides>
  <Notes>12</Notes>
  <HiddenSlides>0</HiddenSlides>
  <MMClips>22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12</vt:i4>
      </vt:variant>
    </vt:vector>
  </HeadingPairs>
  <TitlesOfParts>
    <vt:vector size="27" baseType="lpstr">
      <vt:lpstr>Arial</vt:lpstr>
      <vt:lpstr>Brandon Text Regular</vt:lpstr>
      <vt:lpstr>Calibri</vt:lpstr>
      <vt:lpstr>Cambria</vt:lpstr>
      <vt:lpstr>Courier New</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CHOCKING WHEELS</vt:lpstr>
      <vt:lpstr>PowerPoint Presentation</vt:lpstr>
      <vt:lpstr>What’s the Danger?</vt:lpstr>
      <vt:lpstr>What’s the Danger?</vt:lpstr>
      <vt:lpstr>How to Protect Yourself</vt:lpstr>
      <vt:lpstr>PowerPoint Presentation</vt:lpstr>
      <vt:lpstr>How to Protect Yourself</vt:lpstr>
      <vt:lpstr>PowerPoint Presentation</vt:lpstr>
      <vt:lpstr>How to Protect Yourself</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1020</cp:revision>
  <dcterms:created xsi:type="dcterms:W3CDTF">2015-01-20T11:47:48Z</dcterms:created>
  <dcterms:modified xsi:type="dcterms:W3CDTF">2020-11-06T22:27:55Z</dcterms:modified>
</cp:coreProperties>
</file>