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16" r:id="rId9"/>
    <p:sldId id="623" r:id="rId10"/>
    <p:sldId id="624" r:id="rId11"/>
    <p:sldId id="625" r:id="rId12"/>
    <p:sldId id="626"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3E55BF88-C049-4CCD-A313-0393137A0C90}"/>
    <pc:docChg chg="undo redo custSel addSld modSld sldOrd">
      <pc:chgData name="Edwin Landivar" userId="ae2ac59f40d9f62d" providerId="LiveId" clId="{3E55BF88-C049-4CCD-A313-0393137A0C90}" dt="2020-10-13T22:52:18.751" v="181" actId="1076"/>
      <pc:docMkLst>
        <pc:docMk/>
      </pc:docMkLst>
      <pc:sldChg chg="modSp mod modNotesTx">
        <pc:chgData name="Edwin Landivar" userId="ae2ac59f40d9f62d" providerId="LiveId" clId="{3E55BF88-C049-4CCD-A313-0393137A0C90}" dt="2020-10-13T22:25:17.131" v="30" actId="20577"/>
        <pc:sldMkLst>
          <pc:docMk/>
          <pc:sldMk cId="3378895467" sldId="606"/>
        </pc:sldMkLst>
        <pc:spChg chg="mod">
          <ac:chgData name="Edwin Landivar" userId="ae2ac59f40d9f62d" providerId="LiveId" clId="{3E55BF88-C049-4CCD-A313-0393137A0C90}" dt="2020-10-13T22:25:17.131" v="30" actId="20577"/>
          <ac:spMkLst>
            <pc:docMk/>
            <pc:sldMk cId="3378895467" sldId="606"/>
            <ac:spMk id="5" creationId="{00000000-0000-0000-0000-000000000000}"/>
          </ac:spMkLst>
        </pc:spChg>
      </pc:sldChg>
      <pc:sldChg chg="modSp mod modNotesTx">
        <pc:chgData name="Edwin Landivar" userId="ae2ac59f40d9f62d" providerId="LiveId" clId="{3E55BF88-C049-4CCD-A313-0393137A0C90}" dt="2020-10-13T22:26:03.898" v="34"/>
        <pc:sldMkLst>
          <pc:docMk/>
          <pc:sldMk cId="837056114" sldId="613"/>
        </pc:sldMkLst>
        <pc:spChg chg="mod">
          <ac:chgData name="Edwin Landivar" userId="ae2ac59f40d9f62d" providerId="LiveId" clId="{3E55BF88-C049-4CCD-A313-0393137A0C90}" dt="2020-10-13T22:26:03.898" v="34"/>
          <ac:spMkLst>
            <pc:docMk/>
            <pc:sldMk cId="837056114" sldId="613"/>
            <ac:spMk id="14" creationId="{00000000-0000-0000-0000-000000000000}"/>
          </ac:spMkLst>
        </pc:spChg>
      </pc:sldChg>
      <pc:sldChg chg="modSp mod modNotesTx">
        <pc:chgData name="Edwin Landivar" userId="ae2ac59f40d9f62d" providerId="LiveId" clId="{3E55BF88-C049-4CCD-A313-0393137A0C90}" dt="2020-10-13T22:26:30.854" v="42" actId="14100"/>
        <pc:sldMkLst>
          <pc:docMk/>
          <pc:sldMk cId="1479977622" sldId="614"/>
        </pc:sldMkLst>
        <pc:spChg chg="mod">
          <ac:chgData name="Edwin Landivar" userId="ae2ac59f40d9f62d" providerId="LiveId" clId="{3E55BF88-C049-4CCD-A313-0393137A0C90}" dt="2020-10-13T22:26:30.854" v="42" actId="14100"/>
          <ac:spMkLst>
            <pc:docMk/>
            <pc:sldMk cId="1479977622" sldId="614"/>
            <ac:spMk id="2" creationId="{CAD4E72E-0F62-4D0A-BB44-E8116F783B4B}"/>
          </ac:spMkLst>
        </pc:spChg>
        <pc:spChg chg="mod">
          <ac:chgData name="Edwin Landivar" userId="ae2ac59f40d9f62d" providerId="LiveId" clId="{3E55BF88-C049-4CCD-A313-0393137A0C90}" dt="2020-10-13T22:26:24.406" v="40" actId="14100"/>
          <ac:spMkLst>
            <pc:docMk/>
            <pc:sldMk cId="1479977622" sldId="614"/>
            <ac:spMk id="10" creationId="{00000000-0000-0000-0000-000000000000}"/>
          </ac:spMkLst>
        </pc:spChg>
        <pc:spChg chg="mod">
          <ac:chgData name="Edwin Landivar" userId="ae2ac59f40d9f62d" providerId="LiveId" clId="{3E55BF88-C049-4CCD-A313-0393137A0C90}" dt="2020-10-13T22:26:27.222" v="41" actId="1076"/>
          <ac:spMkLst>
            <pc:docMk/>
            <pc:sldMk cId="1479977622" sldId="614"/>
            <ac:spMk id="11" creationId="{00000000-0000-0000-0000-000000000000}"/>
          </ac:spMkLst>
        </pc:spChg>
      </pc:sldChg>
      <pc:sldChg chg="modSp mod modNotesTx">
        <pc:chgData name="Edwin Landivar" userId="ae2ac59f40d9f62d" providerId="LiveId" clId="{3E55BF88-C049-4CCD-A313-0393137A0C90}" dt="2020-10-13T22:30:44.489" v="51" actId="403"/>
        <pc:sldMkLst>
          <pc:docMk/>
          <pc:sldMk cId="668194125" sldId="616"/>
        </pc:sldMkLst>
        <pc:spChg chg="mod">
          <ac:chgData name="Edwin Landivar" userId="ae2ac59f40d9f62d" providerId="LiveId" clId="{3E55BF88-C049-4CCD-A313-0393137A0C90}" dt="2020-10-13T22:30:44.489" v="51" actId="403"/>
          <ac:spMkLst>
            <pc:docMk/>
            <pc:sldMk cId="668194125" sldId="616"/>
            <ac:spMk id="7" creationId="{1867828F-492D-4BF1-8A4E-822DF2FD5B9B}"/>
          </ac:spMkLst>
        </pc:spChg>
      </pc:sldChg>
      <pc:sldChg chg="addSp delSp modSp mod modNotesTx">
        <pc:chgData name="Edwin Landivar" userId="ae2ac59f40d9f62d" providerId="LiveId" clId="{3E55BF88-C049-4CCD-A313-0393137A0C90}" dt="2020-10-13T22:52:18.751" v="181" actId="1076"/>
        <pc:sldMkLst>
          <pc:docMk/>
          <pc:sldMk cId="3481045880" sldId="622"/>
        </pc:sldMkLst>
        <pc:spChg chg="add mod">
          <ac:chgData name="Edwin Landivar" userId="ae2ac59f40d9f62d" providerId="LiveId" clId="{3E55BF88-C049-4CCD-A313-0393137A0C90}" dt="2020-10-13T22:52:15.150" v="180" actId="1076"/>
          <ac:spMkLst>
            <pc:docMk/>
            <pc:sldMk cId="3481045880" sldId="622"/>
            <ac:spMk id="2" creationId="{ED380D97-4C73-4C9F-98A2-0EB1BB40BFC7}"/>
          </ac:spMkLst>
        </pc:spChg>
        <pc:spChg chg="mod">
          <ac:chgData name="Edwin Landivar" userId="ae2ac59f40d9f62d" providerId="LiveId" clId="{3E55BF88-C049-4CCD-A313-0393137A0C90}" dt="2020-10-13T22:52:18.751" v="181" actId="1076"/>
          <ac:spMkLst>
            <pc:docMk/>
            <pc:sldMk cId="3481045880" sldId="622"/>
            <ac:spMk id="7" creationId="{00000000-0000-0000-0000-000000000000}"/>
          </ac:spMkLst>
        </pc:spChg>
        <pc:spChg chg="del">
          <ac:chgData name="Edwin Landivar" userId="ae2ac59f40d9f62d" providerId="LiveId" clId="{3E55BF88-C049-4CCD-A313-0393137A0C90}" dt="2020-10-13T22:51:24.272" v="165" actId="478"/>
          <ac:spMkLst>
            <pc:docMk/>
            <pc:sldMk cId="3481045880" sldId="622"/>
            <ac:spMk id="14" creationId="{00000000-0000-0000-0000-000000000000}"/>
          </ac:spMkLst>
        </pc:spChg>
      </pc:sldChg>
      <pc:sldChg chg="addSp modSp mod modNotesTx">
        <pc:chgData name="Edwin Landivar" userId="ae2ac59f40d9f62d" providerId="LiveId" clId="{3E55BF88-C049-4CCD-A313-0393137A0C90}" dt="2020-10-13T22:34:33.799" v="90" actId="14100"/>
        <pc:sldMkLst>
          <pc:docMk/>
          <pc:sldMk cId="784784973" sldId="623"/>
        </pc:sldMkLst>
        <pc:spChg chg="mod">
          <ac:chgData name="Edwin Landivar" userId="ae2ac59f40d9f62d" providerId="LiveId" clId="{3E55BF88-C049-4CCD-A313-0393137A0C90}" dt="2020-10-13T22:34:33.799" v="90" actId="14100"/>
          <ac:spMkLst>
            <pc:docMk/>
            <pc:sldMk cId="784784973" sldId="623"/>
            <ac:spMk id="3" creationId="{E6F4D3DD-6073-43D1-AB7B-5D5BC63A64F3}"/>
          </ac:spMkLst>
        </pc:spChg>
        <pc:spChg chg="add mod">
          <ac:chgData name="Edwin Landivar" userId="ae2ac59f40d9f62d" providerId="LiveId" clId="{3E55BF88-C049-4CCD-A313-0393137A0C90}" dt="2020-10-13T22:33:02.296" v="62" actId="571"/>
          <ac:spMkLst>
            <pc:docMk/>
            <pc:sldMk cId="784784973" sldId="623"/>
            <ac:spMk id="6" creationId="{DD8320F7-50A4-4CD8-A71D-9B54816F789F}"/>
          </ac:spMkLst>
        </pc:spChg>
        <pc:spChg chg="mod">
          <ac:chgData name="Edwin Landivar" userId="ae2ac59f40d9f62d" providerId="LiveId" clId="{3E55BF88-C049-4CCD-A313-0393137A0C90}" dt="2020-10-13T22:34:08.052" v="83" actId="12"/>
          <ac:spMkLst>
            <pc:docMk/>
            <pc:sldMk cId="784784973" sldId="623"/>
            <ac:spMk id="7" creationId="{B0369C6B-D18C-4CCF-81D5-91F16F2021B5}"/>
          </ac:spMkLst>
        </pc:spChg>
        <pc:spChg chg="mod">
          <ac:chgData name="Edwin Landivar" userId="ae2ac59f40d9f62d" providerId="LiveId" clId="{3E55BF88-C049-4CCD-A313-0393137A0C90}" dt="2020-10-13T22:34:27.262" v="88" actId="14100"/>
          <ac:spMkLst>
            <pc:docMk/>
            <pc:sldMk cId="784784973" sldId="623"/>
            <ac:spMk id="8" creationId="{00000000-0000-0000-0000-000000000000}"/>
          </ac:spMkLst>
        </pc:spChg>
      </pc:sldChg>
      <pc:sldChg chg="modSp mod ord modNotesTx">
        <pc:chgData name="Edwin Landivar" userId="ae2ac59f40d9f62d" providerId="LiveId" clId="{3E55BF88-C049-4CCD-A313-0393137A0C90}" dt="2020-10-13T22:43:31.560" v="115"/>
        <pc:sldMkLst>
          <pc:docMk/>
          <pc:sldMk cId="2689693971" sldId="624"/>
        </pc:sldMkLst>
        <pc:spChg chg="mod">
          <ac:chgData name="Edwin Landivar" userId="ae2ac59f40d9f62d" providerId="LiveId" clId="{3E55BF88-C049-4CCD-A313-0393137A0C90}" dt="2020-10-13T22:42:08.717" v="113" actId="20577"/>
          <ac:spMkLst>
            <pc:docMk/>
            <pc:sldMk cId="2689693971" sldId="624"/>
            <ac:spMk id="7" creationId="{1867828F-492D-4BF1-8A4E-822DF2FD5B9B}"/>
          </ac:spMkLst>
        </pc:spChg>
      </pc:sldChg>
      <pc:sldChg chg="modSp add mod ord modNotesTx">
        <pc:chgData name="Edwin Landivar" userId="ae2ac59f40d9f62d" providerId="LiveId" clId="{3E55BF88-C049-4CCD-A313-0393137A0C90}" dt="2020-10-13T22:49:23.302" v="147" actId="403"/>
        <pc:sldMkLst>
          <pc:docMk/>
          <pc:sldMk cId="1088144101" sldId="625"/>
        </pc:sldMkLst>
        <pc:spChg chg="mod">
          <ac:chgData name="Edwin Landivar" userId="ae2ac59f40d9f62d" providerId="LiveId" clId="{3E55BF88-C049-4CCD-A313-0393137A0C90}" dt="2020-10-13T22:49:23.302" v="147" actId="403"/>
          <ac:spMkLst>
            <pc:docMk/>
            <pc:sldMk cId="1088144101" sldId="625"/>
            <ac:spMk id="7" creationId="{B0369C6B-D18C-4CCF-81D5-91F16F2021B5}"/>
          </ac:spMkLst>
        </pc:spChg>
      </pc:sldChg>
      <pc:sldChg chg="modSp add mod ord modNotesTx">
        <pc:chgData name="Edwin Landivar" userId="ae2ac59f40d9f62d" providerId="LiveId" clId="{3E55BF88-C049-4CCD-A313-0393137A0C90}" dt="2020-10-13T22:51:16.486" v="164" actId="1076"/>
        <pc:sldMkLst>
          <pc:docMk/>
          <pc:sldMk cId="3988151221" sldId="626"/>
        </pc:sldMkLst>
        <pc:spChg chg="mod">
          <ac:chgData name="Edwin Landivar" userId="ae2ac59f40d9f62d" providerId="LiveId" clId="{3E55BF88-C049-4CCD-A313-0393137A0C90}" dt="2020-10-13T22:51:16.486" v="164" actId="1076"/>
          <ac:spMkLst>
            <pc:docMk/>
            <pc:sldMk cId="3988151221" sldId="626"/>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se.gov.uk/ski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Open Sans"/>
                <a:ea typeface="MS Mincho" panose="02020609040205080304" pitchFamily="49" charset="-128"/>
                <a:cs typeface="Times New Roman" panose="02020603050405020304" pitchFamily="18" charset="0"/>
              </a:rPr>
              <a:t>Personal protective equipment (PPE) is equipment or clothing worn to minimize exposure to hazards in the workplace. PPE does not remove or reduce workplace hazards, it only reduces the risk of exposure to the hazard. And most importantly, PPE only works if you use it!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PERSONAL PROTECTIVE EQUIPMENT (PPE)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Bef>
                <a:spcPts val="1200"/>
              </a:spcBef>
              <a:spcAft>
                <a:spcPts val="1200"/>
              </a:spcAft>
            </a:pPr>
            <a:r>
              <a:rPr lang="en-US" sz="1800" dirty="0">
                <a:effectLst/>
                <a:latin typeface="Open Sans"/>
                <a:ea typeface="Times New Roman" panose="02020603050405020304" pitchFamily="18" charset="0"/>
                <a:cs typeface="Times New Roman" panose="02020603050405020304" pitchFamily="18" charset="0"/>
              </a:rPr>
              <a:t>Hazards exist in every workplace. Controlling a hazard at its source should be the first choice of protection because this method will eliminate it from the workplace altogether. When elimination is not possible, try substitution of the material with non-hazardous ones, isolation of hazards, addition of safety features to existing equipment, redesign of the work processes, or purchase new equipment. When the hazard cannot be removed or controlled adequately, personal protective equipment is the last line of defense if the work process is to continue.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HAZARD RESIDUE</a:t>
            </a:r>
            <a:endParaRPr lang="es-EC" sz="1800" dirty="0">
              <a:effectLst/>
              <a:latin typeface="Times New Roman" panose="02020603050405020304" pitchFamily="18" charset="0"/>
              <a:ea typeface="Times New Roman" panose="02020603050405020304" pitchFamily="18" charset="0"/>
            </a:endParaRPr>
          </a:p>
          <a:p>
            <a:pPr algn="just" fontAlgn="base">
              <a:spcBef>
                <a:spcPts val="1200"/>
              </a:spcBef>
              <a:spcAft>
                <a:spcPts val="1200"/>
              </a:spcAft>
            </a:pPr>
            <a:r>
              <a:rPr lang="en-US" sz="1800" dirty="0">
                <a:effectLst/>
                <a:latin typeface="Open Sans"/>
                <a:ea typeface="Times New Roman" panose="02020603050405020304" pitchFamily="18" charset="0"/>
              </a:rPr>
              <a:t>Even where engineering controls and safe systems of work have been applied, some </a:t>
            </a:r>
            <a:r>
              <a:rPr lang="en-US" sz="1800" b="1" dirty="0">
                <a:effectLst/>
                <a:latin typeface="Open Sans"/>
                <a:ea typeface="Times New Roman" panose="02020603050405020304" pitchFamily="18" charset="0"/>
              </a:rPr>
              <a:t>hazards</a:t>
            </a:r>
            <a:r>
              <a:rPr lang="en-US" sz="1800" dirty="0">
                <a:effectLst/>
                <a:latin typeface="Open Sans"/>
                <a:ea typeface="Times New Roman" panose="02020603050405020304" pitchFamily="18" charset="0"/>
              </a:rPr>
              <a:t> might remain. These include injuries to:</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lungs, </a:t>
            </a:r>
            <a:r>
              <a:rPr lang="en-US" sz="1800" dirty="0" err="1">
                <a:effectLst/>
                <a:latin typeface="Open Sans"/>
                <a:ea typeface="MS Mincho" panose="02020609040205080304" pitchFamily="49" charset="-128"/>
                <a:cs typeface="Times New Roman" panose="02020603050405020304" pitchFamily="18" charset="0"/>
              </a:rPr>
              <a:t>ie</a:t>
            </a:r>
            <a:r>
              <a:rPr lang="en-US" sz="1800" dirty="0">
                <a:effectLst/>
                <a:latin typeface="Open Sans"/>
                <a:ea typeface="MS Mincho" panose="02020609040205080304" pitchFamily="49" charset="-128"/>
                <a:cs typeface="Times New Roman" panose="02020603050405020304" pitchFamily="18" charset="0"/>
              </a:rPr>
              <a:t>. from breathing in contaminated air.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head and feet, </a:t>
            </a:r>
            <a:r>
              <a:rPr lang="en-US" sz="1800" dirty="0" err="1">
                <a:effectLst/>
                <a:latin typeface="Open Sans"/>
                <a:ea typeface="MS Mincho" panose="02020609040205080304" pitchFamily="49" charset="-128"/>
                <a:cs typeface="Times New Roman" panose="02020603050405020304" pitchFamily="18" charset="0"/>
              </a:rPr>
              <a:t>ie</a:t>
            </a:r>
            <a:r>
              <a:rPr lang="en-US" sz="1800" dirty="0">
                <a:effectLst/>
                <a:latin typeface="Open Sans"/>
                <a:ea typeface="MS Mincho" panose="02020609040205080304" pitchFamily="49" charset="-128"/>
                <a:cs typeface="Times New Roman" panose="02020603050405020304" pitchFamily="18" charset="0"/>
              </a:rPr>
              <a:t>. from falling materials.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eyes, </a:t>
            </a:r>
            <a:r>
              <a:rPr lang="en-US" sz="1800" dirty="0" err="1">
                <a:effectLst/>
                <a:latin typeface="Open Sans"/>
                <a:ea typeface="MS Mincho" panose="02020609040205080304" pitchFamily="49" charset="-128"/>
                <a:cs typeface="Times New Roman" panose="02020603050405020304" pitchFamily="18" charset="0"/>
              </a:rPr>
              <a:t>ie</a:t>
            </a:r>
            <a:r>
              <a:rPr lang="en-US" sz="1800" dirty="0">
                <a:effectLst/>
                <a:latin typeface="Open Sans"/>
                <a:ea typeface="MS Mincho" panose="02020609040205080304" pitchFamily="49" charset="-128"/>
                <a:cs typeface="Times New Roman" panose="02020603050405020304" pitchFamily="18" charset="0"/>
              </a:rPr>
              <a:t>. from flying particles or splashes of corrosive liquids.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skin, </a:t>
            </a:r>
            <a:r>
              <a:rPr lang="en-US" sz="1800" dirty="0" err="1">
                <a:effectLst/>
                <a:latin typeface="Open Sans"/>
                <a:ea typeface="MS Mincho" panose="02020609040205080304" pitchFamily="49" charset="-128"/>
                <a:cs typeface="Times New Roman" panose="02020603050405020304" pitchFamily="18" charset="0"/>
              </a:rPr>
              <a:t>ie</a:t>
            </a:r>
            <a:r>
              <a:rPr lang="en-US" sz="1800" dirty="0">
                <a:effectLst/>
                <a:latin typeface="Open Sans"/>
                <a:ea typeface="MS Mincho" panose="02020609040205080304" pitchFamily="49" charset="-128"/>
                <a:cs typeface="Times New Roman" panose="02020603050405020304" pitchFamily="18" charset="0"/>
              </a:rPr>
              <a:t>. from contact with corrosive materials.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body, </a:t>
            </a:r>
            <a:r>
              <a:rPr lang="en-US" sz="1800" dirty="0" err="1">
                <a:effectLst/>
                <a:latin typeface="Open Sans"/>
                <a:ea typeface="MS Mincho" panose="02020609040205080304" pitchFamily="49" charset="-128"/>
                <a:cs typeface="Times New Roman" panose="02020603050405020304" pitchFamily="18" charset="0"/>
              </a:rPr>
              <a:t>ie</a:t>
            </a:r>
            <a:r>
              <a:rPr lang="en-US" sz="1800" dirty="0">
                <a:effectLst/>
                <a:latin typeface="Open Sans"/>
                <a:ea typeface="MS Mincho" panose="02020609040205080304" pitchFamily="49" charset="-128"/>
                <a:cs typeface="Times New Roman" panose="02020603050405020304" pitchFamily="18" charset="0"/>
              </a:rPr>
              <a:t>. from extremes of heat or cold.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Bef>
                <a:spcPts val="1200"/>
              </a:spcBef>
              <a:spcAft>
                <a:spcPts val="1200"/>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What to do?</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Only use PPE as a last resort.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If PPE is still needed after implementing other controls (and there will be circumstances when it is, </a:t>
            </a:r>
            <a:r>
              <a:rPr lang="en-US" sz="1800" dirty="0" err="1">
                <a:effectLst/>
                <a:latin typeface="Open Sans"/>
                <a:ea typeface="MS Mincho" panose="02020609040205080304" pitchFamily="49" charset="-128"/>
                <a:cs typeface="Times New Roman" panose="02020603050405020304" pitchFamily="18" charset="0"/>
              </a:rPr>
              <a:t>eg</a:t>
            </a:r>
            <a:r>
              <a:rPr lang="en-US" sz="1800" dirty="0">
                <a:effectLst/>
                <a:latin typeface="Open Sans"/>
                <a:ea typeface="MS Mincho" panose="02020609040205080304" pitchFamily="49" charset="-128"/>
                <a:cs typeface="Times New Roman" panose="02020603050405020304" pitchFamily="18" charset="0"/>
              </a:rPr>
              <a:t> head protection on most construction sites), you must provide this for your employees free of charge.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You must choose the equipment carefully and ensure employees are trained to use it properly, and know how to detect and report any faults.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Bef>
                <a:spcPts val="1200"/>
              </a:spcBef>
              <a:spcAft>
                <a:spcPts val="1200"/>
              </a:spcAft>
            </a:pPr>
            <a:r>
              <a:rPr lang="en-US" sz="1800" b="1" dirty="0">
                <a:effectLst/>
                <a:latin typeface="Open Sans"/>
                <a:ea typeface="Times New Roman" panose="02020603050405020304" pitchFamily="18" charset="0"/>
              </a:rPr>
              <a:t>Ask These Questions: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Who is exposed and to what?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How long are they exposed for?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How much are they exposed to?</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Bef>
                <a:spcPts val="1200"/>
              </a:spcBef>
              <a:spcAft>
                <a:spcPts val="1200"/>
              </a:spcAft>
            </a:pPr>
            <a:r>
              <a:rPr lang="en-US" sz="1800" dirty="0">
                <a:effectLst/>
                <a:latin typeface="Open Sans"/>
                <a:ea typeface="Times New Roman" panose="02020603050405020304" pitchFamily="18" charset="0"/>
              </a:rPr>
              <a:t>When selecting and using PPE: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Choose products which are CE marked in accordance with the Personal Protective Equipment (Enforcement) Regulations 2018.</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Choose equipment that suits the user – consider the size, fit and weight of the PPE. If the users help choose it, they will be more likely to use it.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If more than one item of PPE is worn at the same time, make sure they can be used together, </a:t>
            </a:r>
            <a:r>
              <a:rPr lang="en-US" sz="1800" dirty="0" err="1">
                <a:effectLst/>
                <a:latin typeface="Open Sans"/>
                <a:ea typeface="MS Mincho" panose="02020609040205080304" pitchFamily="49" charset="-128"/>
                <a:cs typeface="Times New Roman" panose="02020603050405020304" pitchFamily="18" charset="0"/>
              </a:rPr>
              <a:t>ie</a:t>
            </a:r>
            <a:r>
              <a:rPr lang="en-US" sz="1800" dirty="0">
                <a:effectLst/>
                <a:latin typeface="Open Sans"/>
                <a:ea typeface="MS Mincho" panose="02020609040205080304" pitchFamily="49" charset="-128"/>
                <a:cs typeface="Times New Roman" panose="02020603050405020304" pitchFamily="18" charset="0"/>
              </a:rPr>
              <a:t>. wearing safety glasses may disturb the seal of a respirator, causing air leaks.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Instruct and train people how to use it, </a:t>
            </a:r>
            <a:r>
              <a:rPr lang="en-US" sz="1800" dirty="0" err="1">
                <a:effectLst/>
                <a:latin typeface="Open Sans"/>
                <a:ea typeface="MS Mincho" panose="02020609040205080304" pitchFamily="49" charset="-128"/>
                <a:cs typeface="Times New Roman" panose="02020603050405020304" pitchFamily="18" charset="0"/>
              </a:rPr>
              <a:t>eg</a:t>
            </a:r>
            <a:r>
              <a:rPr lang="en-US" sz="1800" dirty="0">
                <a:effectLst/>
                <a:latin typeface="Open Sans"/>
                <a:ea typeface="MS Mincho" panose="02020609040205080304" pitchFamily="49" charset="-128"/>
                <a:cs typeface="Times New Roman" panose="02020603050405020304" pitchFamily="18" charset="0"/>
              </a:rPr>
              <a:t> train people to remove gloves without contaminating their skin. Tell them why it is needed, when to use it and what its limitations are.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Bef>
                <a:spcPts val="1200"/>
              </a:spcBef>
              <a:spcAft>
                <a:spcPts val="1200"/>
              </a:spcAft>
            </a:pPr>
            <a:r>
              <a:rPr lang="en-US" sz="1800" b="1" dirty="0">
                <a:effectLst/>
                <a:latin typeface="Open Sans"/>
                <a:ea typeface="MS Mincho" panose="02020609040205080304" pitchFamily="49" charset="-128"/>
                <a:cs typeface="Times New Roman" panose="02020603050405020304" pitchFamily="18" charset="0"/>
              </a:rPr>
              <a:t>Dangers of employee refusal to wear PPE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Times New Roman" panose="02020603050405020304" pitchFamily="18" charset="0"/>
              </a:rPr>
              <a:t>An employee's refusal to wear PPE may be cause for discipline, particularly if the refusal creates a risk of infection for other employees at the workplace. However, each case should be considered on its own facts and with a view to the individual employee's situation.</a:t>
            </a:r>
            <a:endParaRPr lang="es-EC" sz="1800" dirty="0">
              <a:effectLst/>
              <a:latin typeface="Times New Roman" panose="02020603050405020304" pitchFamily="18" charset="0"/>
              <a:ea typeface="Times New Roman" panose="02020603050405020304" pitchFamily="18" charset="0"/>
            </a:endParaRPr>
          </a:p>
          <a:p>
            <a:pPr algn="just"/>
            <a:r>
              <a:rPr lang="en-US" sz="1800" b="0" dirty="0">
                <a:effectLst/>
                <a:latin typeface="Open Sans"/>
                <a:ea typeface="MS Mincho" panose="02020609040205080304" pitchFamily="49" charset="-128"/>
              </a:rPr>
              <a:t>What if an employee would like to provide their own PPE?</a:t>
            </a:r>
            <a:endParaRPr lang="es-EC" sz="1800" b="1" dirty="0">
              <a:effectLst/>
              <a:latin typeface="Times New Roman" panose="02020603050405020304" pitchFamily="18" charset="0"/>
              <a:ea typeface="MS Mincho" panose="02020609040205080304" pitchFamily="49" charset="-128"/>
            </a:endParaRPr>
          </a:p>
          <a:p>
            <a:pPr algn="just"/>
            <a:r>
              <a:rPr lang="en-US" sz="1800" dirty="0">
                <a:effectLst/>
                <a:latin typeface="Open Sans"/>
                <a:ea typeface="Times New Roman" panose="02020603050405020304" pitchFamily="18" charset="0"/>
              </a:rPr>
              <a:t>If an employee wishes to provide their own PPE, employers must ensure that the employee can adhere to PPE protocols, including measures for donning, doffing, and disposing of PPE. Some issues that may arise are: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Can the employer ensure the self-provided PPE is being properly cleaned or disposed of?</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Is the self-provided PPE fit for its purpose?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Are there any hazards associated with the re-use of self-provided PPE?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Bef>
                <a:spcPts val="1200"/>
              </a:spcBef>
              <a:spcAft>
                <a:spcPts val="1200"/>
              </a:spcAft>
            </a:pPr>
            <a:r>
              <a:rPr lang="en-US" sz="1800" b="1" dirty="0">
                <a:effectLst/>
                <a:latin typeface="Open Sans"/>
                <a:ea typeface="Times New Roman" panose="02020603050405020304" pitchFamily="18" charset="0"/>
                <a:cs typeface="Times New Roman" panose="02020603050405020304" pitchFamily="18" charset="0"/>
              </a:rPr>
              <a:t>LAST LINE OF DEFENSE</a:t>
            </a:r>
            <a:endParaRPr lang="es-EC" sz="1800" dirty="0">
              <a:effectLst/>
              <a:latin typeface="Times New Roman" panose="02020603050405020304" pitchFamily="18" charset="0"/>
              <a:ea typeface="Times New Roman" panose="02020603050405020304" pitchFamily="18" charset="0"/>
            </a:endParaRPr>
          </a:p>
          <a:p>
            <a:pPr algn="just">
              <a:spcAft>
                <a:spcPts val="865"/>
              </a:spcAft>
            </a:pPr>
            <a:r>
              <a:rPr lang="en-US" sz="1800" b="1" dirty="0">
                <a:effectLst/>
                <a:latin typeface="Open Sans"/>
                <a:ea typeface="Times New Roman" panose="02020603050405020304" pitchFamily="18" charset="0"/>
              </a:rPr>
              <a:t>PPE does not remove or reduce workplace hazards</a:t>
            </a:r>
            <a:r>
              <a:rPr lang="en-US" sz="1800" dirty="0">
                <a:effectLst/>
                <a:latin typeface="Open Sans"/>
                <a:ea typeface="Times New Roman" panose="02020603050405020304" pitchFamily="18" charset="0"/>
              </a:rPr>
              <a:t> and does not replace effective engineering or administrative control methods such as substitution or ventilation. PPE is the last line of defense when the hazard cannot be removed or controlled adequately. Proper selection, use and care of the equipment are vital to provide the proper level of protection.</a:t>
            </a:r>
            <a:endParaRPr lang="es-EC" sz="1800" dirty="0">
              <a:effectLst/>
              <a:latin typeface="Times New Roman" panose="02020603050405020304" pitchFamily="18" charset="0"/>
              <a:ea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Employer's obligation to provide PPE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Times New Roman" panose="02020603050405020304" pitchFamily="18" charset="0"/>
              </a:rPr>
              <a:t>Businesses resuming operations may have an obligation to provide PPE as part of their workplace occupational health and safety ("</a:t>
            </a:r>
            <a:r>
              <a:rPr lang="en-US" sz="1800" b="1" dirty="0">
                <a:effectLst/>
                <a:latin typeface="Open Sans"/>
                <a:ea typeface="Times New Roman" panose="02020603050405020304" pitchFamily="18" charset="0"/>
              </a:rPr>
              <a:t>OHS</a:t>
            </a:r>
            <a:r>
              <a:rPr lang="en-US" sz="1800" dirty="0">
                <a:effectLst/>
                <a:latin typeface="Open Sans"/>
                <a:ea typeface="Times New Roman" panose="02020603050405020304" pitchFamily="18" charset="0"/>
              </a:rPr>
              <a:t>") obligations, depending on the nature of the business and the services provided. PPE is more likely to be required in situations where it is not possible to maintain two-metre distancing.</a:t>
            </a:r>
            <a:endParaRPr lang="es-EC" sz="1800" dirty="0">
              <a:effectLst/>
              <a:latin typeface="Times New Roman" panose="02020603050405020304" pitchFamily="18" charset="0"/>
              <a:ea typeface="Times New Roman" panose="02020603050405020304" pitchFamily="18" charset="0"/>
            </a:endParaRPr>
          </a:p>
          <a:p>
            <a:pPr algn="just">
              <a:spcBef>
                <a:spcPts val="2850"/>
              </a:spcBef>
              <a:spcAft>
                <a:spcPts val="865"/>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Selecting, Using, and Maintaining PPE</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865"/>
              </a:spcAft>
            </a:pPr>
            <a:r>
              <a:rPr lang="en-US" sz="1800" dirty="0">
                <a:effectLst/>
                <a:latin typeface="Open Sans"/>
                <a:ea typeface="Times New Roman" panose="02020603050405020304" pitchFamily="18" charset="0"/>
              </a:rPr>
              <a:t>Employers are responsible for selecting, providing and fitting of appropriate PPE for the hazardous exposures in the workplace. Consult the Material Safety Data Sheet (MSDS) for advice. Consider how the materials will be used, the quantity used, and the types and duration of exposure. Ensure that there will be an adequate margin of protection in case of a spill or other emergency.</a:t>
            </a:r>
            <a:endParaRPr lang="es-EC" sz="1800" dirty="0">
              <a:effectLst/>
              <a:latin typeface="Times New Roman" panose="02020603050405020304" pitchFamily="18" charset="0"/>
              <a:ea typeface="Times New Roman" panose="02020603050405020304" pitchFamily="18" charset="0"/>
            </a:endParaRPr>
          </a:p>
          <a:p>
            <a:pPr algn="just">
              <a:spcAft>
                <a:spcPts val="865"/>
              </a:spcAft>
            </a:pPr>
            <a:r>
              <a:rPr lang="en-US" sz="1800" dirty="0">
                <a:effectLst/>
                <a:latin typeface="Open Sans"/>
                <a:ea typeface="Times New Roman" panose="02020603050405020304" pitchFamily="18" charset="0"/>
              </a:rPr>
              <a:t>Ensure that the PPE provides a good fit. The PPE should not impair dexterity or flexibility or create safety issues such as entrapment.</a:t>
            </a:r>
            <a:endParaRPr lang="es-EC" sz="1800" dirty="0">
              <a:effectLst/>
              <a:latin typeface="Times New Roman" panose="02020603050405020304" pitchFamily="18" charset="0"/>
              <a:ea typeface="Times New Roman" panose="02020603050405020304" pitchFamily="18" charset="0"/>
            </a:endParaRPr>
          </a:p>
          <a:p>
            <a:pPr algn="just">
              <a:spcAft>
                <a:spcPts val="865"/>
              </a:spcAft>
            </a:pPr>
            <a:r>
              <a:rPr lang="en-US" sz="1800" dirty="0">
                <a:effectLst/>
                <a:latin typeface="Open Sans"/>
                <a:ea typeface="Times New Roman" panose="02020603050405020304" pitchFamily="18" charset="0"/>
              </a:rPr>
              <a:t>Proper maintenance is essential. Follow the PPE manufacturer's recommended procedures for cleaning and storage.</a:t>
            </a:r>
            <a:endParaRPr lang="es-EC" sz="1800" dirty="0">
              <a:effectLst/>
              <a:latin typeface="Times New Roman" panose="02020603050405020304" pitchFamily="18" charset="0"/>
              <a:ea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Training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865"/>
              </a:spcAft>
            </a:pPr>
            <a:r>
              <a:rPr lang="en-US" sz="1800" dirty="0">
                <a:effectLst/>
                <a:latin typeface="Open Sans"/>
                <a:ea typeface="Times New Roman" panose="02020603050405020304" pitchFamily="18" charset="0"/>
              </a:rPr>
              <a:t>Employers must ensure that employees are trained to properly use, maintain and store PPE. Employees also must: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b="1" dirty="0">
                <a:effectLst/>
                <a:latin typeface="Open Sans"/>
                <a:ea typeface="MS Mincho" panose="02020609040205080304" pitchFamily="49" charset="-128"/>
                <a:cs typeface="Times New Roman" panose="02020603050405020304" pitchFamily="18" charset="0"/>
              </a:rPr>
              <a:t>Have training with "hands on</a:t>
            </a:r>
            <a:r>
              <a:rPr lang="en-US" sz="1800" dirty="0">
                <a:effectLst/>
                <a:latin typeface="Open Sans"/>
                <a:ea typeface="MS Mincho" panose="02020609040205080304" pitchFamily="49" charset="-128"/>
                <a:cs typeface="Times New Roman" panose="02020603050405020304" pitchFamily="18" charset="0"/>
              </a:rPr>
              <a:t>" instruction in the fit, use and maintenance of assigned PPE.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b="1" dirty="0">
                <a:effectLst/>
                <a:latin typeface="Open Sans"/>
                <a:ea typeface="MS Mincho" panose="02020609040205080304" pitchFamily="49" charset="-128"/>
                <a:cs typeface="Times New Roman" panose="02020603050405020304" pitchFamily="18" charset="0"/>
              </a:rPr>
              <a:t>Understand </a:t>
            </a:r>
            <a:r>
              <a:rPr lang="en-US" sz="1800" dirty="0">
                <a:effectLst/>
                <a:latin typeface="Open Sans"/>
                <a:ea typeface="MS Mincho" panose="02020609040205080304" pitchFamily="49" charset="-128"/>
                <a:cs typeface="Times New Roman" panose="02020603050405020304" pitchFamily="18" charset="0"/>
              </a:rPr>
              <a:t>the limitations of the PPE and know what to do in the event of exposure or device failure (e.g. how to use emergency showers, eyewash stations, and first aid).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b="1" dirty="0">
                <a:effectLst/>
                <a:latin typeface="Open Sans"/>
                <a:ea typeface="MS Mincho" panose="02020609040205080304" pitchFamily="49" charset="-128"/>
                <a:cs typeface="Times New Roman" panose="02020603050405020304" pitchFamily="18" charset="0"/>
              </a:rPr>
              <a:t>Understand</a:t>
            </a:r>
            <a:r>
              <a:rPr lang="en-US" sz="1800" dirty="0">
                <a:effectLst/>
                <a:latin typeface="Open Sans"/>
                <a:ea typeface="MS Mincho" panose="02020609040205080304" pitchFamily="49" charset="-128"/>
                <a:cs typeface="Times New Roman" panose="02020603050405020304" pitchFamily="18" charset="0"/>
              </a:rPr>
              <a:t> when to discard/replace PPE (e.g. end of shift, every hour).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b="1" dirty="0">
                <a:effectLst/>
                <a:latin typeface="Open Sans"/>
                <a:ea typeface="MS Mincho" panose="02020609040205080304" pitchFamily="49" charset="-128"/>
                <a:cs typeface="Times New Roman" panose="02020603050405020304" pitchFamily="18" charset="0"/>
              </a:rPr>
              <a:t>Report</a:t>
            </a:r>
            <a:r>
              <a:rPr lang="en-US" sz="1800" dirty="0">
                <a:effectLst/>
                <a:latin typeface="Open Sans"/>
                <a:ea typeface="MS Mincho" panose="02020609040205080304" pitchFamily="49" charset="-128"/>
                <a:cs typeface="Times New Roman" panose="02020603050405020304" pitchFamily="18" charset="0"/>
              </a:rPr>
              <a:t> any missing or defective devices to the supervisor.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Skin Protection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865"/>
              </a:spcAft>
            </a:pPr>
            <a:r>
              <a:rPr lang="en-US" sz="1800" dirty="0">
                <a:effectLst/>
                <a:latin typeface="Open Sans"/>
                <a:ea typeface="Times New Roman" panose="02020603050405020304" pitchFamily="18" charset="0"/>
              </a:rPr>
              <a:t>Many kinds of protective gloves and clothing are available, including aprons, full body suits and boots. Gloves and clothing may be manufactured from many different materials such as latex, rubber, Viton</a:t>
            </a:r>
            <a:r>
              <a:rPr lang="en-US" sz="1800" baseline="30000" dirty="0">
                <a:effectLst/>
                <a:latin typeface="Open Sans"/>
                <a:ea typeface="Times New Roman" panose="02020603050405020304" pitchFamily="18" charset="0"/>
              </a:rPr>
              <a:t>™</a:t>
            </a:r>
            <a:r>
              <a:rPr lang="en-US" sz="1800" dirty="0">
                <a:effectLst/>
                <a:latin typeface="Open Sans"/>
                <a:ea typeface="Times New Roman" panose="02020603050405020304" pitchFamily="18" charset="0"/>
              </a:rPr>
              <a:t> and </a:t>
            </a:r>
            <a:r>
              <a:rPr lang="en-US" sz="1800" dirty="0" err="1">
                <a:effectLst/>
                <a:latin typeface="Open Sans"/>
                <a:ea typeface="Times New Roman" panose="02020603050405020304" pitchFamily="18" charset="0"/>
              </a:rPr>
              <a:t>Tychem</a:t>
            </a:r>
            <a:r>
              <a:rPr lang="en-US" sz="1800" baseline="30000" dirty="0" err="1">
                <a:effectLst/>
                <a:latin typeface="Open Sans"/>
                <a:ea typeface="Times New Roman" panose="02020603050405020304" pitchFamily="18" charset="0"/>
              </a:rPr>
              <a:t>®</a:t>
            </a:r>
            <a:r>
              <a:rPr lang="en-US" sz="1800" dirty="0" err="1">
                <a:effectLst/>
                <a:latin typeface="Open Sans"/>
                <a:ea typeface="Times New Roman" panose="02020603050405020304" pitchFamily="18" charset="0"/>
              </a:rPr>
              <a:t>TK</a:t>
            </a:r>
            <a:r>
              <a:rPr lang="en-US" sz="1800" dirty="0">
                <a:effectLst/>
                <a:latin typeface="Open Sans"/>
                <a:ea typeface="Times New Roman" panose="02020603050405020304" pitchFamily="18" charset="0"/>
              </a:rPr>
              <a:t>. No one material can protect from all chemical hazards. Contact the product manufacturer or supplier or a PPE supplier to find out which specific protective materials are best for the chemicals with which you are working.</a:t>
            </a:r>
            <a:endParaRPr lang="es-EC" sz="1800" dirty="0">
              <a:effectLst/>
              <a:latin typeface="Times New Roman" panose="02020603050405020304" pitchFamily="18" charset="0"/>
              <a:ea typeface="Times New Roman" panose="02020603050405020304" pitchFamily="18" charset="0"/>
            </a:endParaRPr>
          </a:p>
          <a:p>
            <a:pPr algn="just">
              <a:spcAft>
                <a:spcPts val="865"/>
              </a:spcAft>
            </a:pPr>
            <a:r>
              <a:rPr lang="en-US" sz="1800" dirty="0">
                <a:effectLst/>
                <a:latin typeface="Open Sans"/>
                <a:ea typeface="Times New Roman" panose="02020603050405020304" pitchFamily="18" charset="0"/>
              </a:rPr>
              <a:t>Also consider issues such as temperature conditions or the need to protect against punctures, tears and abrasion.</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Bef>
                <a:spcPts val="1200"/>
              </a:spcBef>
              <a:spcAft>
                <a:spcPts val="1200"/>
              </a:spcAft>
            </a:pPr>
            <a:r>
              <a:rPr lang="en-US" sz="1800" b="1" dirty="0">
                <a:effectLst/>
                <a:latin typeface="Open Sans"/>
                <a:ea typeface="Times New Roman" panose="02020603050405020304" pitchFamily="18" charset="0"/>
                <a:cs typeface="Times New Roman" panose="02020603050405020304" pitchFamily="18" charset="0"/>
              </a:rPr>
              <a:t>SPECIFIC PPE PROTECTION </a:t>
            </a:r>
            <a:endParaRPr lang="es-EC" sz="1800" dirty="0">
              <a:effectLst/>
              <a:latin typeface="Times New Roman" panose="02020603050405020304" pitchFamily="18" charset="0"/>
              <a:ea typeface="Times New Roman" panose="02020603050405020304" pitchFamily="18" charset="0"/>
            </a:endParaRPr>
          </a:p>
          <a:p>
            <a:pPr algn="just" fontAlgn="base">
              <a:spcAft>
                <a:spcPts val="1125"/>
              </a:spcAft>
            </a:pPr>
            <a:r>
              <a:rPr lang="en-US" sz="1800" b="1" dirty="0">
                <a:effectLst/>
                <a:latin typeface="Open Sans"/>
                <a:ea typeface="MS Mincho" panose="02020609040205080304" pitchFamily="49" charset="-128"/>
              </a:rPr>
              <a:t>Eyes</a:t>
            </a:r>
            <a:endParaRPr lang="es-EC" sz="1800" b="1" dirty="0">
              <a:effectLst/>
              <a:latin typeface="Times New Roman" panose="02020603050405020304" pitchFamily="18" charset="0"/>
              <a:ea typeface="MS Mincho" panose="02020609040205080304" pitchFamily="49" charset="-128"/>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Chemical or metal splash, dust, projectiles, gas and vapour, radiation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Options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Safety spectacles, goggles, face screens, face shields, visors.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Make sure the eye protection chosen has the right combination of impact / dust / splash / molten metal eye protection for the task and fits the user properly.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Head and neck</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Impact from falling or flying objects, risk of head bumping, hair getting tangled in machinery, chemical drips or splash, climate or temperature.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Options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Industrial safety helmets, bump caps, hairnets and firefighters' helmets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Some safety helmets incorporate or can be fitted with specially-designed eye or hearing protection.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Don't forget neck protection, </a:t>
            </a:r>
            <a:r>
              <a:rPr lang="en-US" sz="1800" dirty="0" err="1">
                <a:effectLst/>
                <a:latin typeface="Open Sans"/>
                <a:ea typeface="MS Mincho" panose="02020609040205080304" pitchFamily="49" charset="-128"/>
                <a:cs typeface="Times New Roman" panose="02020603050405020304" pitchFamily="18" charset="0"/>
              </a:rPr>
              <a:t>eg</a:t>
            </a:r>
            <a:r>
              <a:rPr lang="en-US" sz="1800" dirty="0">
                <a:effectLst/>
                <a:latin typeface="Open Sans"/>
                <a:ea typeface="MS Mincho" panose="02020609040205080304" pitchFamily="49" charset="-128"/>
                <a:cs typeface="Times New Roman" panose="02020603050405020304" pitchFamily="18" charset="0"/>
              </a:rPr>
              <a:t> scarves for use during welding.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Replace head protection if it is damaged.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Ears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Noise – a combination of sound level and duration of exposure, very high-level sounds are a hazard even with short duration.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lnSpc>
                <a:spcPct val="107000"/>
              </a:lnSpc>
              <a:spcBef>
                <a:spcPts val="200"/>
              </a:spcBef>
              <a:spcAft>
                <a:spcPts val="1125"/>
              </a:spcAft>
            </a:pPr>
            <a:r>
              <a:rPr lang="en-US" sz="1800" b="1" i="1" dirty="0">
                <a:solidFill>
                  <a:srgbClr val="365F91"/>
                </a:solidFill>
                <a:effectLst/>
                <a:latin typeface="Open Sans"/>
                <a:ea typeface="MS Gothic" panose="020B0609070205080204" pitchFamily="49" charset="-128"/>
                <a:cs typeface="Times New Roman" panose="02020603050405020304" pitchFamily="18" charset="0"/>
              </a:rPr>
              <a:t> </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Options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Earplugs, earmuffs, semi-insert/canal caps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Provide the right hearing protectors for the type of work, and make sure workers know how to fit them.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Choose protectors that reduce noise to an acceptable level, while allowing for safety and communication.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Hands and arms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Abrasion, temperature extremes, cuts and punctures, impact, chemicals, electric shock, radiation, biological agents and prolonged immersion in water.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Options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Gloves, gloves with a cuff, gauntlets and sleeving that covers part or all of the arm.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Avoid gloves when operating machines such as bench drills where the gloves might get caught.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Some materials are quickly penetrated by chemicals – take care in selection, see HSE’s</a:t>
            </a:r>
            <a:r>
              <a:rPr lang="en-US" sz="1800" u="none" strike="noStrike" dirty="0">
                <a:effectLst/>
                <a:latin typeface="Open Sans"/>
                <a:ea typeface="MS Mincho" panose="02020609040205080304" pitchFamily="49" charset="-128"/>
                <a:cs typeface="Times New Roman" panose="02020603050405020304" pitchFamily="18" charset="0"/>
                <a:hlinkClick r:id="rId3"/>
              </a:rPr>
              <a:t> skin at work website</a:t>
            </a:r>
            <a:r>
              <a:rPr lang="en-US" sz="1800" dirty="0">
                <a:effectLst/>
                <a:latin typeface="Open Sans"/>
                <a:ea typeface="MS Mincho" panose="02020609040205080304" pitchFamily="49" charset="-128"/>
                <a:cs typeface="Times New Roman" panose="02020603050405020304" pitchFamily="18" charset="0"/>
              </a:rPr>
              <a: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Barrier creams are unreliable and are no substitute for proper PPE.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Wearing gloves for long periods can make the skin hot and sweaty, leading to skin problems. Using separate cotton inner gloves can help prevent this.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Feet and legs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Wet, hot and cold conditions, electrostatic build-up, slipping, cuts and punctures, falling objects, heavy loads, metal and chemical splash, vehicles.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Font typeface="Symbol" panose="05050102010706020507" pitchFamily="18" charset="2"/>
              <a:buChar char=""/>
            </a:pPr>
            <a:r>
              <a:rPr lang="en-US" sz="1800" b="1" i="0" dirty="0">
                <a:solidFill>
                  <a:srgbClr val="365F91"/>
                </a:solidFill>
                <a:effectLst/>
                <a:latin typeface="Open Sans"/>
                <a:ea typeface="MS Gothic" panose="020B0609070205080204" pitchFamily="49" charset="-128"/>
                <a:cs typeface="Times New Roman" panose="02020603050405020304" pitchFamily="18" charset="0"/>
              </a:rPr>
              <a:t>Options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Safety boots and shoes with protective toecaps and penetration-resistant, mid-sole wellington boots and specific footwear, </a:t>
            </a:r>
            <a:r>
              <a:rPr lang="en-US" sz="1800" dirty="0" err="1">
                <a:effectLst/>
                <a:latin typeface="Open Sans"/>
                <a:ea typeface="MS Mincho" panose="02020609040205080304" pitchFamily="49" charset="-128"/>
                <a:cs typeface="Times New Roman" panose="02020603050405020304" pitchFamily="18" charset="0"/>
              </a:rPr>
              <a:t>eg</a:t>
            </a:r>
            <a:r>
              <a:rPr lang="en-US" sz="1800" dirty="0">
                <a:effectLst/>
                <a:latin typeface="Open Sans"/>
                <a:ea typeface="MS Mincho" panose="02020609040205080304" pitchFamily="49" charset="-128"/>
                <a:cs typeface="Times New Roman" panose="02020603050405020304" pitchFamily="18" charset="0"/>
              </a:rPr>
              <a:t> foundry boots and chainsaw boots.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Footwear can have a variety of sole patterns and materials to help prevent slips in different conditions, including oil - or chemical-resistant soles. It can also be anti-static, electrically conductive or thermally insulating.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Appropriate footwear should be selected for the risks identified.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Lungs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lnSpc>
                <a:spcPct val="107000"/>
              </a:lnSpc>
              <a:spcBef>
                <a:spcPts val="200"/>
              </a:spcBef>
              <a:spcAft>
                <a:spcPts val="1125"/>
              </a:spcAft>
              <a:buSzPts val="1000"/>
              <a:buFont typeface="Symbol" panose="05050102010706020507" pitchFamily="18" charset="2"/>
              <a:buChar char=""/>
              <a:tabLst>
                <a:tab pos="228600" algn="l"/>
              </a:tabLst>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Oxygen-deficient atmospheres, dusts, gases and vapours.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lnSpc>
                <a:spcPct val="107000"/>
              </a:lnSpc>
              <a:spcBef>
                <a:spcPts val="200"/>
              </a:spcBef>
              <a:spcAft>
                <a:spcPts val="1125"/>
              </a:spcAft>
            </a:pPr>
            <a:r>
              <a:rPr lang="en-US" sz="1800" b="1" i="0" dirty="0">
                <a:solidFill>
                  <a:srgbClr val="365F91"/>
                </a:solidFill>
                <a:effectLst/>
                <a:latin typeface="Open Sans"/>
                <a:ea typeface="MS Gothic" panose="020B0609070205080204" pitchFamily="49" charset="-128"/>
                <a:cs typeface="Times New Roman" panose="02020603050405020304" pitchFamily="18" charset="0"/>
              </a:rPr>
              <a:t>respiratory protective equipment (RPE)</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Options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Some respirators rely on filtering contaminants from workplace air. These include simple filtering facepieces and respirators and power-assisted</a:t>
            </a:r>
            <a:r>
              <a:rPr lang="en-US" sz="1800" i="1" dirty="0">
                <a:effectLst/>
                <a:latin typeface="Open Sans"/>
                <a:ea typeface="MS Mincho" panose="02020609040205080304" pitchFamily="49" charset="-128"/>
                <a:cs typeface="Times New Roman" panose="02020603050405020304" pitchFamily="18" charset="0"/>
              </a:rPr>
              <a:t> respirators.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Make sure it fits properly, </a:t>
            </a:r>
            <a:r>
              <a:rPr lang="en-US" sz="1800" dirty="0" err="1">
                <a:effectLst/>
                <a:latin typeface="Open Sans"/>
                <a:ea typeface="MS Mincho" panose="02020609040205080304" pitchFamily="49" charset="-128"/>
                <a:cs typeface="Times New Roman" panose="02020603050405020304" pitchFamily="18" charset="0"/>
              </a:rPr>
              <a:t>eg</a:t>
            </a:r>
            <a:r>
              <a:rPr lang="en-US" sz="1800" dirty="0">
                <a:effectLst/>
                <a:latin typeface="Open Sans"/>
                <a:ea typeface="MS Mincho" panose="02020609040205080304" pitchFamily="49" charset="-128"/>
                <a:cs typeface="Times New Roman" panose="02020603050405020304" pitchFamily="18" charset="0"/>
              </a:rPr>
              <a:t> for tight-fitting respirators (filtering facepieces, half and full masks).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There are also types of breathing apparatus which give an independent supply of breathable air, </a:t>
            </a:r>
            <a:r>
              <a:rPr lang="en-US" sz="1800" dirty="0" err="1">
                <a:effectLst/>
                <a:latin typeface="Open Sans"/>
                <a:ea typeface="MS Mincho" panose="02020609040205080304" pitchFamily="49" charset="-128"/>
                <a:cs typeface="Times New Roman" panose="02020603050405020304" pitchFamily="18" charset="0"/>
              </a:rPr>
              <a:t>eg</a:t>
            </a:r>
            <a:r>
              <a:rPr lang="en-US" sz="1800" dirty="0">
                <a:effectLst/>
                <a:latin typeface="Open Sans"/>
                <a:ea typeface="MS Mincho" panose="02020609040205080304" pitchFamily="49" charset="-128"/>
                <a:cs typeface="Times New Roman" panose="02020603050405020304" pitchFamily="18" charset="0"/>
              </a:rPr>
              <a:t> fresh-air hose, compressed airline and self-contained breathing apparatus.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right type of respirator filter must be used as each is effective for only a limited range of substances.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Filters have only a limited life. Where there is a shortage of oxygen or any danger of losing consciousness due to exposure to high levels of harmful fumes, only use breathing apparatus – never use a filtering cartridge.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You will need to use breathing apparatus in a confined space or if there is a chance of an oxygen deficiency in the work area.</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If you are using respiratory protective equipment, look at HSE’s publication.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600"/>
              </a:spcAft>
            </a:pPr>
            <a:r>
              <a:rPr lang="en-US" sz="1800" b="1" dirty="0">
                <a:effectLst/>
                <a:latin typeface="Open Sans"/>
                <a:ea typeface="MS Mincho" panose="02020609040205080304" pitchFamily="49" charset="-128"/>
                <a:cs typeface="Times New Roman" panose="02020603050405020304" pitchFamily="18" charset="0"/>
              </a:rPr>
              <a:t>Whole body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lnSpc>
                <a:spcPct val="107000"/>
              </a:lnSpc>
              <a:spcBef>
                <a:spcPts val="200"/>
              </a:spcBef>
              <a:spcAft>
                <a:spcPts val="1125"/>
              </a:spcAft>
            </a:pPr>
            <a:r>
              <a:rPr lang="en-US" sz="1800" b="1" i="0" dirty="0">
                <a:solidFill>
                  <a:srgbClr val="365F91"/>
                </a:solidFill>
                <a:effectLst/>
                <a:latin typeface="Open Sans"/>
                <a:ea typeface="MS Gothic" panose="020B0609070205080204" pitchFamily="49" charset="-128"/>
                <a:cs typeface="Times New Roman" panose="02020603050405020304" pitchFamily="18" charset="0"/>
              </a:rPr>
              <a:t>Hazards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Heat, chemical or metal splash, spray from pressure leaks or spray guns, contaminated dust, impact or penetration, excessive wear or entanglement of own clothing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lnSpc>
                <a:spcPct val="107000"/>
              </a:lnSpc>
              <a:spcBef>
                <a:spcPts val="200"/>
              </a:spcBef>
              <a:spcAft>
                <a:spcPts val="1125"/>
              </a:spcAft>
            </a:pPr>
            <a:r>
              <a:rPr lang="en-US" sz="1800" b="1" i="1" dirty="0">
                <a:solidFill>
                  <a:srgbClr val="365F91"/>
                </a:solidFill>
                <a:effectLst/>
                <a:latin typeface="Open Sans"/>
                <a:ea typeface="MS Gothic" panose="020B0609070205080204" pitchFamily="49" charset="-128"/>
                <a:cs typeface="Times New Roman" panose="02020603050405020304" pitchFamily="18" charset="0"/>
              </a:rPr>
              <a:t>Options</a:t>
            </a:r>
            <a:endParaRPr lang="es-EC"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MS Mincho" panose="02020609040205080304" pitchFamily="49" charset="-128"/>
                <a:cs typeface="Times New Roman" panose="02020603050405020304" pitchFamily="18" charset="0"/>
              </a:rPr>
              <a:t>Conventional or disposable overalls, boiler suits, aprons, chemical suits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The choice of materials includes flame-retardant, anti-static, chain mail, chemically impermeable, and high-visibility.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US" sz="1800" dirty="0">
                <a:effectLst/>
                <a:latin typeface="Open Sans"/>
                <a:ea typeface="MS Mincho" panose="02020609040205080304" pitchFamily="49" charset="-128"/>
                <a:cs typeface="Times New Roman" panose="02020603050405020304" pitchFamily="18" charset="0"/>
              </a:rPr>
              <a:t>Don't forget other protection, like safety harnesses or life jackets.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Bef>
                <a:spcPts val="1200"/>
              </a:spcBef>
              <a:spcAft>
                <a:spcPts val="1200"/>
              </a:spcAft>
            </a:pPr>
            <a:r>
              <a:rPr lang="en-US" sz="1800" b="1" dirty="0">
                <a:effectLst/>
                <a:latin typeface="Open Sans"/>
                <a:ea typeface="MS Mincho" panose="02020609040205080304" pitchFamily="49" charset="-128"/>
                <a:cs typeface="Times New Roman" panose="02020603050405020304" pitchFamily="18" charset="0"/>
              </a:rPr>
              <a:t>CRUCIAL DONNING/DOFFING PROCEDURES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effectLst/>
                <a:latin typeface="Open Sans"/>
                <a:ea typeface="Times New Roman" panose="02020603050405020304" pitchFamily="18" charset="0"/>
              </a:rPr>
              <a:t>More than one </a:t>
            </a:r>
            <a:r>
              <a:rPr lang="en-US" sz="1800" b="1" dirty="0">
                <a:effectLst/>
                <a:latin typeface="Open Sans"/>
                <a:ea typeface="Times New Roman" panose="02020603050405020304" pitchFamily="18" charset="0"/>
              </a:rPr>
              <a:t>donning method</a:t>
            </a:r>
            <a:r>
              <a:rPr lang="en-US" sz="1800" dirty="0">
                <a:effectLst/>
                <a:latin typeface="Open Sans"/>
                <a:ea typeface="Times New Roman" panose="02020603050405020304" pitchFamily="18" charset="0"/>
              </a:rPr>
              <a:t> may be acceptable. Training and practice using your healthcare facility’s procedure is critical. Below is one example of donning.</a:t>
            </a:r>
            <a:endParaRPr lang="es-EC" sz="1800" dirty="0">
              <a:effectLst/>
              <a:latin typeface="Times New Roman" panose="02020603050405020304" pitchFamily="18" charset="0"/>
              <a:ea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Identify and gather the proper PPE to don.</a:t>
            </a:r>
            <a:r>
              <a:rPr lang="en-US" sz="1800" dirty="0">
                <a:effectLst/>
                <a:latin typeface="Open Sans"/>
                <a:ea typeface="MS Mincho" panose="02020609040205080304" pitchFamily="49" charset="-128"/>
                <a:cs typeface="Times New Roman" panose="02020603050405020304" pitchFamily="18" charset="0"/>
              </a:rPr>
              <a:t> Ensure choice of gown size is correct.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Perform hand hygiene using hand sanitizer.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Put on isolation gown.</a:t>
            </a:r>
            <a:r>
              <a:rPr lang="en-US" sz="1800" dirty="0">
                <a:effectLst/>
                <a:latin typeface="Open Sans"/>
                <a:ea typeface="MS Mincho" panose="02020609040205080304" pitchFamily="49" charset="-128"/>
                <a:cs typeface="Times New Roman" panose="02020603050405020304" pitchFamily="18" charset="0"/>
              </a:rPr>
              <a:t> Tie all of the ties on the gown. Assistance may be needed by other healthcare personnel.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Put on NIOSH-approved N95 filtering facepiece respirator or higher (use a facemask if a respirator is not available).</a:t>
            </a:r>
            <a:r>
              <a:rPr lang="en-US" sz="1800" dirty="0">
                <a:effectLst/>
                <a:latin typeface="Open Sans"/>
                <a:ea typeface="MS Mincho" panose="02020609040205080304" pitchFamily="49" charset="-128"/>
                <a:cs typeface="Times New Roman" panose="02020603050405020304" pitchFamily="18" charset="0"/>
              </a:rPr>
              <a:t> If the respirator has a nosepiece, it should be fitted to the nose with both hands, not bent or tented. Do not pinch the nosepiece with one hand. Respirator/facemask should be extended under chin. Both your mouth and nose should be protected. Do not wear respirator/facemask under your chin or store in scrubs pocket between patients.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Respirator:</a:t>
            </a:r>
            <a:r>
              <a:rPr lang="en-US" sz="1800" dirty="0">
                <a:effectLst/>
                <a:latin typeface="Open Sans"/>
                <a:ea typeface="MS Mincho" panose="02020609040205080304" pitchFamily="49" charset="-128"/>
                <a:cs typeface="Times New Roman" panose="02020603050405020304" pitchFamily="18" charset="0"/>
              </a:rPr>
              <a:t> Respirator straps should be placed on crown of head (top strap) and base of neck (bottom strap). Perform a user seal check each time you put on the respirator.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0894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Facemask:</a:t>
            </a:r>
            <a:r>
              <a:rPr lang="en-US" sz="1800" dirty="0">
                <a:effectLst/>
                <a:latin typeface="Open Sans"/>
                <a:ea typeface="MS Mincho" panose="02020609040205080304" pitchFamily="49" charset="-128"/>
                <a:cs typeface="Times New Roman" panose="02020603050405020304" pitchFamily="18" charset="0"/>
              </a:rPr>
              <a:t> Mask ties should be secured on crown of head (top tie) and base of neck (bottom tie). If mask has loops, hook them appropriately around your ears.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Put on face shield or goggles.</a:t>
            </a:r>
            <a:r>
              <a:rPr lang="en-US" sz="1800" dirty="0">
                <a:effectLst/>
                <a:latin typeface="Open Sans"/>
                <a:ea typeface="MS Mincho" panose="02020609040205080304" pitchFamily="49" charset="-128"/>
                <a:cs typeface="Times New Roman" panose="02020603050405020304" pitchFamily="18" charset="0"/>
              </a:rPr>
              <a:t> When wearing an N95 respirator or half facepiece elastomeric respirator, select the proper eye protection to ensure that the respirator does not interfere with the correct positioning of the eye protection, and the eye protection does not affect the fit or seal of the respirator. Face shields provide full face coverage. Goggles also provide excellent protection for eyes, but fogging is common.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Put on gloves.</a:t>
            </a:r>
            <a:r>
              <a:rPr lang="en-US" sz="1800" dirty="0">
                <a:effectLst/>
                <a:latin typeface="Open Sans"/>
                <a:ea typeface="MS Mincho" panose="02020609040205080304" pitchFamily="49" charset="-128"/>
                <a:cs typeface="Times New Roman" panose="02020603050405020304" pitchFamily="18" charset="0"/>
              </a:rPr>
              <a:t> Gloves should cover the cuff (wrist) of gown.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Times New Roman" panose="02020603050405020304" pitchFamily="18" charset="0"/>
              </a:rPr>
              <a:t>Healthcare personnel may now enter patient room.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tabLst>
                <a:tab pos="180340" algn="l"/>
              </a:tabLst>
            </a:pPr>
            <a:r>
              <a:rPr lang="en-US" sz="1800" b="1" dirty="0">
                <a:effectLst/>
                <a:latin typeface="Open Sans"/>
                <a:ea typeface="MS Mincho" panose="02020609040205080304" pitchFamily="49" charset="-128"/>
              </a:rPr>
              <a:t>Take It Off (Doff) PPE Gear</a:t>
            </a:r>
            <a:endParaRPr lang="es-EC" sz="1800" b="1" dirty="0">
              <a:effectLst/>
              <a:latin typeface="Times New Roman" panose="02020603050405020304" pitchFamily="18" charset="0"/>
              <a:ea typeface="MS Mincho" panose="02020609040205080304" pitchFamily="49" charset="-128"/>
            </a:endParaRPr>
          </a:p>
          <a:p>
            <a:pPr algn="just">
              <a:tabLst>
                <a:tab pos="180340" algn="l"/>
              </a:tabLst>
            </a:pPr>
            <a:r>
              <a:rPr lang="en-US" sz="1800" dirty="0">
                <a:effectLst/>
                <a:latin typeface="Open Sans"/>
                <a:ea typeface="Times New Roman" panose="02020603050405020304" pitchFamily="18" charset="0"/>
              </a:rPr>
              <a:t>More than one doffing method may be acceptable. Training and practice using your healthcare facility’s procedure is critical. One example of doffing.</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Remove gloves.</a:t>
            </a:r>
            <a:r>
              <a:rPr lang="en-US" sz="1800" dirty="0">
                <a:effectLst/>
                <a:latin typeface="Open Sans"/>
                <a:ea typeface="MS Mincho" panose="02020609040205080304" pitchFamily="49" charset="-128"/>
                <a:cs typeface="Times New Roman" panose="02020603050405020304" pitchFamily="18" charset="0"/>
              </a:rPr>
              <a:t> Ensure glove removal does not cause additional contamination of hands. Gloves can be removed using more than one technique (e.g., glove-in-glove or bird beak).</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Remove gown.</a:t>
            </a:r>
            <a:r>
              <a:rPr lang="en-US" sz="1800" dirty="0">
                <a:effectLst/>
                <a:latin typeface="Open Sans"/>
                <a:ea typeface="MS Mincho" panose="02020609040205080304" pitchFamily="49" charset="-128"/>
                <a:cs typeface="Times New Roman" panose="02020603050405020304" pitchFamily="18" charset="0"/>
              </a:rPr>
              <a:t> Untie all ties (or unsnap all buttons). Some gown ties can be broken rather than untied. Do so in gentle manner, avoiding a forceful movement. Reach up to the shoulders and carefully pull gown down and away from the body. Rolling the gown down is an acceptable approach. Dispose in trash receptacle.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Healthcare personnel may now exit patient room.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Perform hand hygiene.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Remove face shield or goggles.</a:t>
            </a:r>
            <a:r>
              <a:rPr lang="en-US" sz="1800" dirty="0">
                <a:effectLst/>
                <a:latin typeface="Open Sans"/>
                <a:ea typeface="MS Mincho" panose="02020609040205080304" pitchFamily="49" charset="-128"/>
                <a:cs typeface="Times New Roman" panose="02020603050405020304" pitchFamily="18" charset="0"/>
              </a:rPr>
              <a:t> Carefully remove face shield or goggles by grabbing the strap and pulling upwards and away from head. Do not touch the front of face shield or goggles.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04580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Remove and discard respirator (or facemask if used instead of respirator).</a:t>
            </a:r>
            <a:r>
              <a:rPr lang="en-US" sz="1800" dirty="0">
                <a:effectLst/>
                <a:latin typeface="Open Sans"/>
                <a:ea typeface="MS Mincho" panose="02020609040205080304" pitchFamily="49" charset="-128"/>
                <a:cs typeface="Times New Roman" panose="02020603050405020304" pitchFamily="18" charset="0"/>
              </a:rPr>
              <a:t> Do not touch the front of the respirator or facemask.</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Courier New" panose="02070309020205020404" pitchFamily="49" charset="0"/>
              <a:buChar char="o"/>
            </a:pPr>
            <a:r>
              <a:rPr lang="en-US" sz="1800" b="1" dirty="0">
                <a:effectLst/>
                <a:latin typeface="Open Sans"/>
                <a:ea typeface="MS Mincho" panose="02020609040205080304" pitchFamily="49" charset="-128"/>
                <a:cs typeface="Times New Roman" panose="02020603050405020304" pitchFamily="18" charset="0"/>
              </a:rPr>
              <a:t>Respirator:</a:t>
            </a:r>
            <a:r>
              <a:rPr lang="en-US" sz="1800" dirty="0">
                <a:effectLst/>
                <a:latin typeface="Open Sans"/>
                <a:ea typeface="MS Mincho" panose="02020609040205080304" pitchFamily="49" charset="-128"/>
                <a:cs typeface="Times New Roman" panose="02020603050405020304" pitchFamily="18" charset="0"/>
              </a:rPr>
              <a:t> Remove the bottom strap by touching only the strap and bring it carefully over the head. Grasp the top strap and bring it carefully over the head, and then pull the respirator away from the face without touching the front of the respirator.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Courier New" panose="02070309020205020404" pitchFamily="49" charset="0"/>
              <a:buChar char="o"/>
            </a:pPr>
            <a:r>
              <a:rPr lang="en-US" sz="1800" b="1" dirty="0">
                <a:effectLst/>
                <a:latin typeface="Open Sans"/>
                <a:ea typeface="MS Mincho" panose="02020609040205080304" pitchFamily="49" charset="-128"/>
                <a:cs typeface="Times New Roman" panose="02020603050405020304" pitchFamily="18" charset="0"/>
              </a:rPr>
              <a:t>Facemask:</a:t>
            </a:r>
            <a:r>
              <a:rPr lang="en-US" sz="1800" dirty="0">
                <a:effectLst/>
                <a:latin typeface="Open Sans"/>
                <a:ea typeface="MS Mincho" panose="02020609040205080304" pitchFamily="49" charset="-128"/>
                <a:cs typeface="Times New Roman" panose="02020603050405020304" pitchFamily="18" charset="0"/>
              </a:rPr>
              <a:t> Carefully untie (or unhook from the ears) and pull away from face without touching the front.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US" sz="1800" b="1" dirty="0">
                <a:effectLst/>
                <a:latin typeface="Open Sans"/>
                <a:ea typeface="MS Mincho" panose="02020609040205080304" pitchFamily="49" charset="-128"/>
                <a:cs typeface="Times New Roman" panose="02020603050405020304" pitchFamily="18" charset="0"/>
              </a:rPr>
              <a:t>Perform hand hygiene after removing the respirator/facemask and before putting it on again if your workplace is practicing reuse.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74734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air of sunglasses on a table&#10;&#10;Description automatically generated">
            <a:extLst>
              <a:ext uri="{FF2B5EF4-FFF2-40B4-BE49-F238E27FC236}">
                <a16:creationId xmlns:a16="http://schemas.microsoft.com/office/drawing/2014/main" id="{E37F058E-726C-4662-BFCB-3D04A614A4D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75430" y="1924293"/>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ED380D97-4C73-4C9F-98A2-0EB1BB40BFC7}"/>
              </a:ext>
            </a:extLst>
          </p:cNvPr>
          <p:cNvSpPr txBox="1"/>
          <p:nvPr/>
        </p:nvSpPr>
        <p:spPr>
          <a:xfrm>
            <a:off x="1828800" y="4744345"/>
            <a:ext cx="14630400" cy="4154984"/>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Personal protective equipment (PPE) is equipment or clothing worn to minimize exposure to hazards in the workplace. PPE does not remove or reduce workplace hazards, it only reduces the risk of exposure to the hazard. And most importantly, PPE only works if you use it!</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PPE 10">
            <a:hlinkClick r:id="" action="ppaction://media"/>
            <a:extLst>
              <a:ext uri="{FF2B5EF4-FFF2-40B4-BE49-F238E27FC236}">
                <a16:creationId xmlns:a16="http://schemas.microsoft.com/office/drawing/2014/main" id="{831B5767-C945-4DC9-AC33-47F25C14FC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952500"/>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D7E841F9-F2DE-4E74-951D-9B92B7CEB8F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0" fill="hold"/>
                                        <p:tgtEl>
                                          <p:spTgt spid="8"/>
                                        </p:tgtEl>
                                      </p:cBhvr>
                                    </p:cmd>
                                  </p:childTnLst>
                                </p:cTn>
                              </p:par>
                            </p:childTnLst>
                          </p:cTn>
                        </p:par>
                        <p:par>
                          <p:cTn id="7" fill="hold">
                            <p:stCondLst>
                              <p:cond delay="20830"/>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USE OF PERSONAL PROTECTIVE EQUIPMENT (PPE)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erson sitting in front of a building&#10;&#10;Description automatically generated">
            <a:extLst>
              <a:ext uri="{FF2B5EF4-FFF2-40B4-BE49-F238E27FC236}">
                <a16:creationId xmlns:a16="http://schemas.microsoft.com/office/drawing/2014/main" id="{E506DB44-2022-4852-9882-5E44376F74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2476500"/>
            <a:ext cx="9601200" cy="6400800"/>
          </a:xfrm>
          <a:prstGeom prst="rect">
            <a:avLst/>
          </a:prstGeom>
        </p:spPr>
      </p:pic>
      <p:pic>
        <p:nvPicPr>
          <p:cNvPr id="6" name="PPE 2">
            <a:hlinkClick r:id="" action="ppaction://media"/>
            <a:extLst>
              <a:ext uri="{FF2B5EF4-FFF2-40B4-BE49-F238E27FC236}">
                <a16:creationId xmlns:a16="http://schemas.microsoft.com/office/drawing/2014/main" id="{60630AED-9F2C-4D7A-A961-65E5A21BF6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05000" y="34290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C68D673E-2676-4692-B7FF-FC84ED5DFFB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5" fill="hold"/>
                                        <p:tgtEl>
                                          <p:spTgt spid="6"/>
                                        </p:tgtEl>
                                      </p:cBhvr>
                                    </p:cmd>
                                  </p:childTnLst>
                                </p:cTn>
                              </p:par>
                            </p:childTnLst>
                          </p:cTn>
                        </p:par>
                        <p:par>
                          <p:cTn id="7" fill="hold">
                            <p:stCondLst>
                              <p:cond delay="3715"/>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costume&#10;&#10;Description automatically generated">
            <a:extLst>
              <a:ext uri="{FF2B5EF4-FFF2-40B4-BE49-F238E27FC236}">
                <a16:creationId xmlns:a16="http://schemas.microsoft.com/office/drawing/2014/main" id="{9C8376D7-8820-41B7-BE42-5892AF5100A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2500" b="12500"/>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Hazards exist in every workplace. Controlling a hazard at its source should be the first choice of protection because this method will eliminate it from the workplace altogether. </a:t>
              </a:r>
            </a:p>
          </p:txBody>
        </p:sp>
      </p:grpSp>
      <p:pic>
        <p:nvPicPr>
          <p:cNvPr id="6" name="PPE 3">
            <a:hlinkClick r:id="" action="ppaction://media"/>
            <a:extLst>
              <a:ext uri="{FF2B5EF4-FFF2-40B4-BE49-F238E27FC236}">
                <a16:creationId xmlns:a16="http://schemas.microsoft.com/office/drawing/2014/main" id="{05FB134E-838C-4300-90C2-499888AE4D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7163" y="754026"/>
            <a:ext cx="1549400" cy="1549400"/>
          </a:xfrm>
          <a:prstGeom prst="rect">
            <a:avLst/>
          </a:prstGeom>
        </p:spPr>
      </p:pic>
      <p:pic>
        <p:nvPicPr>
          <p:cNvPr id="11" name="Light Notification3">
            <a:hlinkClick r:id="" action="ppaction://media"/>
            <a:extLst>
              <a:ext uri="{FF2B5EF4-FFF2-40B4-BE49-F238E27FC236}">
                <a16:creationId xmlns:a16="http://schemas.microsoft.com/office/drawing/2014/main" id="{8AF455B6-38A2-482F-912C-A0E829220B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68" fill="hold"/>
                                        <p:tgtEl>
                                          <p:spTgt spid="6"/>
                                        </p:tgtEl>
                                      </p:cBhvr>
                                    </p:cmd>
                                  </p:childTnLst>
                                </p:cTn>
                              </p:par>
                            </p:childTnLst>
                          </p:cTn>
                        </p:par>
                        <p:par>
                          <p:cTn id="7" fill="hold">
                            <p:stCondLst>
                              <p:cond delay="36368"/>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906000" y="2400300"/>
            <a:ext cx="8382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10242722" y="3327618"/>
            <a:ext cx="8045278" cy="1815882"/>
          </a:xfrm>
          <a:prstGeom prst="rect">
            <a:avLst/>
          </a:prstGeom>
        </p:spPr>
        <p:txBody>
          <a:bodyPr wrap="square">
            <a:spAutoFit/>
          </a:bodyPr>
          <a:lstStyle/>
          <a:p>
            <a:r>
              <a:rPr lang="en-US" sz="2800" dirty="0">
                <a:solidFill>
                  <a:schemeClr val="bg2"/>
                </a:solidFill>
                <a:latin typeface="Brandon Text Regular" panose="020B0503020203060203" pitchFamily="34" charset="0"/>
              </a:rPr>
              <a:t>HAZARD RESIDUE</a:t>
            </a:r>
          </a:p>
          <a:p>
            <a:r>
              <a:rPr lang="en-US" sz="2800" dirty="0">
                <a:solidFill>
                  <a:schemeClr val="bg2"/>
                </a:solidFill>
                <a:latin typeface="Brandon Text Regular" panose="020B0503020203060203" pitchFamily="34" charset="0"/>
              </a:rPr>
              <a:t>What to do?</a:t>
            </a:r>
          </a:p>
          <a:p>
            <a:r>
              <a:rPr lang="en-US" sz="2800" dirty="0">
                <a:solidFill>
                  <a:schemeClr val="bg2"/>
                </a:solidFill>
                <a:latin typeface="Brandon Text Regular" panose="020B0503020203060203" pitchFamily="34" charset="0"/>
              </a:rPr>
              <a:t>Ask These Questions:</a:t>
            </a:r>
          </a:p>
          <a:p>
            <a:r>
              <a:rPr lang="en-US" sz="2800" dirty="0">
                <a:solidFill>
                  <a:schemeClr val="bg2"/>
                </a:solidFill>
                <a:latin typeface="Brandon Text Regular" panose="020B0503020203060203" pitchFamily="34" charset="0"/>
              </a:rPr>
              <a:t>Dangers of employee refusal to wear PPE</a:t>
            </a:r>
          </a:p>
        </p:txBody>
      </p:sp>
      <p:pic>
        <p:nvPicPr>
          <p:cNvPr id="4" name="Picture Placeholder 3" descr="A person sitting on top of a wooden fence&#10;&#10;Description automatically generated">
            <a:extLst>
              <a:ext uri="{FF2B5EF4-FFF2-40B4-BE49-F238E27FC236}">
                <a16:creationId xmlns:a16="http://schemas.microsoft.com/office/drawing/2014/main" id="{CFA0E287-57C0-4C9B-A376-4EEF299CB53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8462" b="8462"/>
          <a:stretch>
            <a:fillRect/>
          </a:stretch>
        </p:blipFill>
        <p:spPr>
          <a:xfrm>
            <a:off x="0" y="2400300"/>
            <a:ext cx="9906000" cy="5486400"/>
          </a:xfrm>
        </p:spPr>
      </p:pic>
      <p:pic>
        <p:nvPicPr>
          <p:cNvPr id="5" name="PPE 4">
            <a:hlinkClick r:id="" action="ppaction://media"/>
            <a:extLst>
              <a:ext uri="{FF2B5EF4-FFF2-40B4-BE49-F238E27FC236}">
                <a16:creationId xmlns:a16="http://schemas.microsoft.com/office/drawing/2014/main" id="{6E326B2B-3C77-465E-A19B-E565F9C124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00200" y="8001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2BDEB77A-4F85-45CB-B4CB-3CA075E4EC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03" fill="hold"/>
                                        <p:tgtEl>
                                          <p:spTgt spid="5"/>
                                        </p:tgtEl>
                                      </p:cBhvr>
                                    </p:cmd>
                                  </p:childTnLst>
                                </p:cTn>
                              </p:par>
                            </p:childTnLst>
                          </p:cTn>
                        </p:par>
                        <p:par>
                          <p:cTn id="7" fill="hold">
                            <p:stCondLst>
                              <p:cond delay="17700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2677656"/>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LAST LINE OF DEFENSE</a:t>
            </a:r>
          </a:p>
          <a:p>
            <a:r>
              <a:rPr lang="en-US" sz="2800" dirty="0">
                <a:solidFill>
                  <a:schemeClr val="bg2"/>
                </a:solidFill>
                <a:latin typeface="Brandon Text Regular" panose="020B0503020203060203" pitchFamily="34" charset="0"/>
              </a:rPr>
              <a:t>PPE does not remove or reduce workplace hazards</a:t>
            </a:r>
          </a:p>
          <a:p>
            <a:r>
              <a:rPr lang="en-US" sz="2800" dirty="0">
                <a:solidFill>
                  <a:schemeClr val="bg2"/>
                </a:solidFill>
                <a:latin typeface="Brandon Text Regular" panose="020B0503020203060203" pitchFamily="34" charset="0"/>
              </a:rPr>
              <a:t>Employer's obligation to provide PPE</a:t>
            </a:r>
          </a:p>
          <a:p>
            <a:r>
              <a:rPr lang="en-US" sz="2800" dirty="0">
                <a:solidFill>
                  <a:schemeClr val="bg2"/>
                </a:solidFill>
                <a:latin typeface="Brandon Text Regular" panose="020B0503020203060203" pitchFamily="34" charset="0"/>
              </a:rPr>
              <a:t>Selecting, Using, and Maintaining PPE</a:t>
            </a:r>
          </a:p>
          <a:p>
            <a:r>
              <a:rPr lang="en-US" sz="2800" dirty="0">
                <a:solidFill>
                  <a:schemeClr val="bg2"/>
                </a:solidFill>
                <a:latin typeface="Brandon Text Regular" panose="020B0503020203060203" pitchFamily="34" charset="0"/>
              </a:rPr>
              <a:t>Training</a:t>
            </a:r>
          </a:p>
          <a:p>
            <a:r>
              <a:rPr lang="en-US" sz="2800" dirty="0">
                <a:solidFill>
                  <a:schemeClr val="bg2"/>
                </a:solidFill>
                <a:latin typeface="Brandon Text Regular" panose="020B0503020203060203" pitchFamily="34" charset="0"/>
              </a:rPr>
              <a:t>Skin Protection</a:t>
            </a:r>
          </a:p>
        </p:txBody>
      </p:sp>
      <p:pic>
        <p:nvPicPr>
          <p:cNvPr id="4" name="Picture Placeholder 3" descr="A person wearing a costume&#10;&#10;Description automatically generated">
            <a:extLst>
              <a:ext uri="{FF2B5EF4-FFF2-40B4-BE49-F238E27FC236}">
                <a16:creationId xmlns:a16="http://schemas.microsoft.com/office/drawing/2014/main" id="{BDC5BABB-D182-4A9F-859B-7B1A010405ED}"/>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175" b="5175"/>
          <a:stretch>
            <a:fillRect/>
          </a:stretch>
        </p:blipFill>
        <p:spPr/>
      </p:pic>
      <p:pic>
        <p:nvPicPr>
          <p:cNvPr id="5" name="PPE 5">
            <a:hlinkClick r:id="" action="ppaction://media"/>
            <a:extLst>
              <a:ext uri="{FF2B5EF4-FFF2-40B4-BE49-F238E27FC236}">
                <a16:creationId xmlns:a16="http://schemas.microsoft.com/office/drawing/2014/main" id="{62817B22-1E67-4229-B2AB-202D2A399C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8800" y="634222"/>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7E6EAA33-208E-4C04-8E60-D7724D7239E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20" fill="hold"/>
                                        <p:tgtEl>
                                          <p:spTgt spid="5"/>
                                        </p:tgtEl>
                                      </p:cBhvr>
                                    </p:cmd>
                                  </p:childTnLst>
                                </p:cTn>
                              </p:par>
                            </p:childTnLst>
                          </p:cTn>
                        </p:par>
                        <p:par>
                          <p:cTn id="7" fill="hold">
                            <p:stCondLst>
                              <p:cond delay="18252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199"/>
            <a:ext cx="8229600" cy="735339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2476500"/>
            <a:ext cx="8077200" cy="7355860"/>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SPECIFIC PPE PROTECTION </a:t>
            </a:r>
          </a:p>
          <a:p>
            <a:r>
              <a:rPr lang="en-US" sz="2800" dirty="0">
                <a:solidFill>
                  <a:schemeClr val="bg1"/>
                </a:solidFill>
                <a:latin typeface="Brandon Text Regular" panose="020B0503020203060203" pitchFamily="34" charset="0"/>
              </a:rPr>
              <a:t>Eyes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Hazards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Options</a:t>
            </a:r>
          </a:p>
          <a:p>
            <a:r>
              <a:rPr lang="en-US" sz="2800" dirty="0">
                <a:solidFill>
                  <a:schemeClr val="bg1"/>
                </a:solidFill>
                <a:latin typeface="Brandon Text Regular" panose="020B0503020203060203" pitchFamily="34" charset="0"/>
              </a:rPr>
              <a:t>Head and neck</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Hazards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Options</a:t>
            </a:r>
          </a:p>
          <a:p>
            <a:r>
              <a:rPr lang="en-US" sz="2800" dirty="0">
                <a:solidFill>
                  <a:schemeClr val="bg1"/>
                </a:solidFill>
                <a:latin typeface="Brandon Text Regular" panose="020B0503020203060203" pitchFamily="34" charset="0"/>
              </a:rPr>
              <a:t>Ears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Hazards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Options</a:t>
            </a:r>
          </a:p>
          <a:p>
            <a:r>
              <a:rPr lang="en-US" sz="2800" dirty="0">
                <a:solidFill>
                  <a:schemeClr val="bg1"/>
                </a:solidFill>
                <a:latin typeface="Brandon Text Regular" panose="020B0503020203060203" pitchFamily="34" charset="0"/>
              </a:rPr>
              <a:t>Hands and arms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Hazards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Options</a:t>
            </a:r>
          </a:p>
          <a:p>
            <a:r>
              <a:rPr lang="en-US" sz="2800" dirty="0">
                <a:solidFill>
                  <a:schemeClr val="bg1"/>
                </a:solidFill>
                <a:latin typeface="Brandon Text Regular" panose="020B0503020203060203" pitchFamily="34" charset="0"/>
              </a:rPr>
              <a:t>Feet and legs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Hazards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Options</a:t>
            </a:r>
          </a:p>
          <a:p>
            <a:endParaRPr lang="en-US" sz="2400" dirty="0">
              <a:solidFill>
                <a:schemeClr val="bg1"/>
              </a:solidFill>
              <a:latin typeface="Brandon Text Regular" panose="020B0503020203060203" pitchFamily="34" charset="0"/>
            </a:endParaRPr>
          </a:p>
        </p:txBody>
      </p:sp>
      <p:pic>
        <p:nvPicPr>
          <p:cNvPr id="4" name="Picture Placeholder 3" descr="A picture containing indoor, sitting, desk, computer&#10;&#10;Description automatically generated">
            <a:extLst>
              <a:ext uri="{FF2B5EF4-FFF2-40B4-BE49-F238E27FC236}">
                <a16:creationId xmlns:a16="http://schemas.microsoft.com/office/drawing/2014/main" id="{05DE41E6-7FFE-45C6-A213-6786F362A97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4167" r="4167"/>
          <a:stretch>
            <a:fillRect/>
          </a:stretch>
        </p:blipFill>
        <p:spPr>
          <a:xfrm>
            <a:off x="8229600" y="2400300"/>
            <a:ext cx="10058400" cy="7315200"/>
          </a:xfrm>
        </p:spPr>
      </p:pic>
      <p:pic>
        <p:nvPicPr>
          <p:cNvPr id="5" name="PPE 6">
            <a:hlinkClick r:id="" action="ppaction://media"/>
            <a:extLst>
              <a:ext uri="{FF2B5EF4-FFF2-40B4-BE49-F238E27FC236}">
                <a16:creationId xmlns:a16="http://schemas.microsoft.com/office/drawing/2014/main" id="{D0D5A80C-30F5-44AB-B425-6975540888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 y="800100"/>
            <a:ext cx="1778000" cy="1778000"/>
          </a:xfrm>
          <a:prstGeom prst="rect">
            <a:avLst/>
          </a:prstGeom>
        </p:spPr>
      </p:pic>
      <p:pic>
        <p:nvPicPr>
          <p:cNvPr id="9" name="Light Notification3">
            <a:hlinkClick r:id="" action="ppaction://media"/>
            <a:extLst>
              <a:ext uri="{FF2B5EF4-FFF2-40B4-BE49-F238E27FC236}">
                <a16:creationId xmlns:a16="http://schemas.microsoft.com/office/drawing/2014/main" id="{12665242-BC3B-48FB-9B94-BD0B446808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69" fill="hold"/>
                                        <p:tgtEl>
                                          <p:spTgt spid="5"/>
                                        </p:tgtEl>
                                      </p:cBhvr>
                                    </p:cmd>
                                  </p:childTnLst>
                                </p:cTn>
                              </p:par>
                            </p:childTnLst>
                          </p:cTn>
                        </p:par>
                        <p:par>
                          <p:cTn id="7" fill="hold">
                            <p:stCondLst>
                              <p:cond delay="19636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5493812"/>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Lungs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Hazards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Options </a:t>
            </a:r>
          </a:p>
          <a:p>
            <a:r>
              <a:rPr lang="en-US" dirty="0">
                <a:solidFill>
                  <a:schemeClr val="bg2"/>
                </a:solidFill>
                <a:latin typeface="Brandon Text Regular" panose="020B0503020203060203" pitchFamily="34" charset="0"/>
              </a:rPr>
              <a:t>Whole body</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Hazards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Options</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CRUCIAL DONNING/DOFFING PROCEDURES</a:t>
            </a:r>
          </a:p>
          <a:p>
            <a:endParaRPr lang="en-US"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More than one donning method may be acceptable. </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Identify and gather the proper PPE to don. </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Perform hand hygiene using hand sanitizer.</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Put on isolation gown. </a:t>
            </a:r>
          </a:p>
        </p:txBody>
      </p:sp>
      <p:pic>
        <p:nvPicPr>
          <p:cNvPr id="4" name="Picture Placeholder 3" descr="A person wearing a helmet&#10;&#10;Description automatically generated">
            <a:extLst>
              <a:ext uri="{FF2B5EF4-FFF2-40B4-BE49-F238E27FC236}">
                <a16:creationId xmlns:a16="http://schemas.microsoft.com/office/drawing/2014/main" id="{ADB94EEB-CA2D-49F2-A54B-B8DAD4A3F7A4}"/>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82" r="282"/>
          <a:stretch>
            <a:fillRect/>
          </a:stretch>
        </p:blipFill>
        <p:spPr>
          <a:xfrm>
            <a:off x="0" y="2400300"/>
            <a:ext cx="9144000" cy="6137275"/>
          </a:xfrm>
        </p:spPr>
      </p:pic>
      <p:pic>
        <p:nvPicPr>
          <p:cNvPr id="5" name="PPE 7">
            <a:hlinkClick r:id="" action="ppaction://media"/>
            <a:extLst>
              <a:ext uri="{FF2B5EF4-FFF2-40B4-BE49-F238E27FC236}">
                <a16:creationId xmlns:a16="http://schemas.microsoft.com/office/drawing/2014/main" id="{FDF8D65E-19DB-4DFC-88B3-7745061AA9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169045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CD96C2C8-1A64-41A6-80EB-E61169DF6E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63" fill="hold"/>
                                        <p:tgtEl>
                                          <p:spTgt spid="5"/>
                                        </p:tgtEl>
                                      </p:cBhvr>
                                    </p:cmd>
                                  </p:childTnLst>
                                </p:cTn>
                              </p:par>
                            </p:childTnLst>
                          </p:cTn>
                        </p:par>
                        <p:par>
                          <p:cTn id="7" fill="hold">
                            <p:stCondLst>
                              <p:cond delay="14536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199"/>
            <a:ext cx="8229600" cy="735339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152400" y="2995566"/>
            <a:ext cx="8077200"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Put on NIOSH-approved N95 filtering facepiece respirator or higher (use a facemask if a respirator is not available). </a:t>
            </a:r>
          </a:p>
          <a:p>
            <a:pPr marL="1028700" lvl="1" indent="-342900">
              <a:buFont typeface="Arial" panose="020B0604020202020204" pitchFamily="34" charset="0"/>
              <a:buChar char="•"/>
            </a:pPr>
            <a:r>
              <a:rPr lang="en-US" sz="2800" dirty="0">
                <a:solidFill>
                  <a:schemeClr val="bg1"/>
                </a:solidFill>
                <a:latin typeface="Brandon Text Regular" panose="020B0503020203060203" pitchFamily="34" charset="0"/>
              </a:rPr>
              <a:t>Respirator: </a:t>
            </a:r>
          </a:p>
          <a:p>
            <a:pPr marL="1028700" lvl="1" indent="-342900">
              <a:buFont typeface="Arial" panose="020B0604020202020204" pitchFamily="34" charset="0"/>
              <a:buChar char="•"/>
            </a:pPr>
            <a:r>
              <a:rPr lang="en-US" sz="2800" dirty="0">
                <a:solidFill>
                  <a:schemeClr val="bg1"/>
                </a:solidFill>
                <a:latin typeface="Brandon Text Regular" panose="020B0503020203060203" pitchFamily="34" charset="0"/>
              </a:rPr>
              <a:t>Facemask: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Put on face shield or goggles.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Put on gloves.</a:t>
            </a:r>
          </a:p>
          <a:p>
            <a:r>
              <a:rPr lang="en-US" sz="2800" dirty="0">
                <a:solidFill>
                  <a:schemeClr val="bg1"/>
                </a:solidFill>
                <a:latin typeface="Brandon Text Regular" panose="020B0503020203060203" pitchFamily="34" charset="0"/>
              </a:rPr>
              <a:t>Take It Off (Doff) PPE Gear</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Remove gloves.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Remove gown.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Healthcare personnel may now exit patient room.</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Perform hand hygiene.</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Remove face shield or goggles. </a:t>
            </a:r>
          </a:p>
        </p:txBody>
      </p:sp>
      <p:pic>
        <p:nvPicPr>
          <p:cNvPr id="4" name="Picture Placeholder 3" descr="A picture containing indoor, person, object, person&#10;&#10;Description automatically generated">
            <a:extLst>
              <a:ext uri="{FF2B5EF4-FFF2-40B4-BE49-F238E27FC236}">
                <a16:creationId xmlns:a16="http://schemas.microsoft.com/office/drawing/2014/main" id="{C96A0C8B-58B2-44AB-98AF-99FDD1C56FF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4180" r="4180"/>
          <a:stretch>
            <a:fillRect/>
          </a:stretch>
        </p:blipFill>
        <p:spPr>
          <a:xfrm>
            <a:off x="8229600" y="2400300"/>
            <a:ext cx="10058400" cy="7315200"/>
          </a:xfrm>
        </p:spPr>
      </p:pic>
      <p:pic>
        <p:nvPicPr>
          <p:cNvPr id="5" name="PPE 8">
            <a:hlinkClick r:id="" action="ppaction://media"/>
            <a:extLst>
              <a:ext uri="{FF2B5EF4-FFF2-40B4-BE49-F238E27FC236}">
                <a16:creationId xmlns:a16="http://schemas.microsoft.com/office/drawing/2014/main" id="{88FBB7B5-A673-4BC9-9CD0-4253A7C35D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1400721"/>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E0AC5F80-ADF6-4F98-85DC-8F1B1AD7AA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108814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73" fill="hold"/>
                                        <p:tgtEl>
                                          <p:spTgt spid="5"/>
                                        </p:tgtEl>
                                      </p:cBhvr>
                                    </p:cmd>
                                  </p:childTnLst>
                                </p:cTn>
                              </p:par>
                            </p:childTnLst>
                          </p:cTn>
                        </p:par>
                        <p:par>
                          <p:cTn id="7" fill="hold">
                            <p:stCondLst>
                              <p:cond delay="15707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252147"/>
            <a:ext cx="8305800" cy="352404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Remove and discard respirator (or facemask if used instead of respirator). </a:t>
            </a:r>
          </a:p>
          <a:p>
            <a:pPr marL="1143000" lvl="1" indent="-457200">
              <a:buFont typeface="Arial" panose="020B0604020202020204" pitchFamily="34" charset="0"/>
              <a:buChar char="•"/>
            </a:pPr>
            <a:r>
              <a:rPr lang="en-US" sz="2800" dirty="0">
                <a:solidFill>
                  <a:schemeClr val="bg2"/>
                </a:solidFill>
                <a:latin typeface="Brandon Text Regular" panose="020B0503020203060203" pitchFamily="34" charset="0"/>
              </a:rPr>
              <a:t>Respirator</a:t>
            </a:r>
          </a:p>
          <a:p>
            <a:pPr marL="1143000" lvl="1" indent="-457200">
              <a:buFont typeface="Arial" panose="020B0604020202020204" pitchFamily="34" charset="0"/>
              <a:buChar char="•"/>
            </a:pPr>
            <a:r>
              <a:rPr lang="en-US" sz="2800" dirty="0">
                <a:solidFill>
                  <a:schemeClr val="bg2"/>
                </a:solidFill>
                <a:latin typeface="Brandon Text Regular" panose="020B0503020203060203" pitchFamily="34" charset="0"/>
              </a:rPr>
              <a:t>Facemask</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Perform hand hygiene after removing the respirator/facemask and before putting it on again if your workplace is practicing reuse.</a:t>
            </a:r>
          </a:p>
          <a:p>
            <a:endParaRPr lang="en-US" dirty="0">
              <a:solidFill>
                <a:schemeClr val="bg2"/>
              </a:solidFill>
              <a:latin typeface="Brandon Text Regular" panose="020B0503020203060203" pitchFamily="34" charset="0"/>
            </a:endParaRPr>
          </a:p>
        </p:txBody>
      </p:sp>
      <p:pic>
        <p:nvPicPr>
          <p:cNvPr id="4" name="Picture Placeholder 3" descr="A picture containing person, person, board, table&#10;&#10;Description automatically generated">
            <a:extLst>
              <a:ext uri="{FF2B5EF4-FFF2-40B4-BE49-F238E27FC236}">
                <a16:creationId xmlns:a16="http://schemas.microsoft.com/office/drawing/2014/main" id="{F957A283-9719-44D3-A414-7A172F51278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25" r="325"/>
          <a:stretch>
            <a:fillRect/>
          </a:stretch>
        </p:blipFill>
        <p:spPr>
          <a:xfrm>
            <a:off x="0" y="2400300"/>
            <a:ext cx="9144000" cy="6137275"/>
          </a:xfrm>
        </p:spPr>
      </p:pic>
      <p:pic>
        <p:nvPicPr>
          <p:cNvPr id="5" name="PPE 9">
            <a:hlinkClick r:id="" action="ppaction://media"/>
            <a:extLst>
              <a:ext uri="{FF2B5EF4-FFF2-40B4-BE49-F238E27FC236}">
                <a16:creationId xmlns:a16="http://schemas.microsoft.com/office/drawing/2014/main" id="{42B804A6-DB44-4595-91BB-ADF55F5C3B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 y="419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2E0D3A19-EB41-45A1-9C60-25590AB04B2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4762500"/>
            <a:ext cx="1549400" cy="1549400"/>
          </a:xfrm>
          <a:prstGeom prst="rect">
            <a:avLst/>
          </a:prstGeom>
        </p:spPr>
      </p:pic>
    </p:spTree>
    <p:extLst>
      <p:ext uri="{BB962C8B-B14F-4D97-AF65-F5344CB8AC3E}">
        <p14:creationId xmlns:p14="http://schemas.microsoft.com/office/powerpoint/2010/main" val="398815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58" fill="hold"/>
                                        <p:tgtEl>
                                          <p:spTgt spid="5"/>
                                        </p:tgtEl>
                                      </p:cBhvr>
                                    </p:cmd>
                                  </p:childTnLst>
                                </p:cTn>
                              </p:par>
                            </p:childTnLst>
                          </p:cTn>
                        </p:par>
                        <p:par>
                          <p:cTn id="7" fill="hold">
                            <p:stCondLst>
                              <p:cond delay="3895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12305</TotalTime>
  <Words>2803</Words>
  <Application>Microsoft Office PowerPoint</Application>
  <PresentationFormat>Custom</PresentationFormat>
  <Paragraphs>231</Paragraphs>
  <Slides>10</Slides>
  <Notes>10</Notes>
  <HiddenSlides>0</HiddenSlides>
  <MMClips>18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Arial</vt:lpstr>
      <vt:lpstr>Brandon Text Regular</vt:lpstr>
      <vt:lpstr>Calibri</vt:lpstr>
      <vt:lpstr>Cambria</vt:lpstr>
      <vt:lpstr>Courier New</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USE OF PERSONAL PROTECTIVE EQUIPMENT (PPE)</vt:lpstr>
      <vt:lpstr>PowerPoint Presentation</vt:lpstr>
      <vt:lpstr>What’s the Danger?</vt:lpstr>
      <vt:lpstr>How to Protect Yourself</vt:lpstr>
      <vt:lpstr>PowerPoint Presentation</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2020-11-27T19:06:30Z</dcterms:modified>
</cp:coreProperties>
</file>