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8"/>
  </p:notesMasterIdLst>
  <p:sldIdLst>
    <p:sldId id="269" r:id="rId5"/>
    <p:sldId id="606" r:id="rId6"/>
    <p:sldId id="613" r:id="rId7"/>
    <p:sldId id="614" r:id="rId8"/>
    <p:sldId id="625" r:id="rId9"/>
    <p:sldId id="626" r:id="rId10"/>
    <p:sldId id="616" r:id="rId11"/>
    <p:sldId id="623" r:id="rId12"/>
    <p:sldId id="624" r:id="rId13"/>
    <p:sldId id="627" r:id="rId14"/>
    <p:sldId id="628" r:id="rId15"/>
    <p:sldId id="629" r:id="rId16"/>
    <p:sldId id="622" r:id="rId17"/>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0682" autoAdjust="0"/>
  </p:normalViewPr>
  <p:slideViewPr>
    <p:cSldViewPr>
      <p:cViewPr varScale="1">
        <p:scale>
          <a:sx n="32" d="100"/>
          <a:sy n="32" d="100"/>
        </p:scale>
        <p:origin x="812" y="12"/>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23.11.2020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REFUELING PROTOCOL / PROCEDURES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When approaching equipment for refueling ensure both the Swamper and Operator see you and signal you to enter area.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Drive close to equipment to be fueled.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Shut off fuel truck if not required to run pump.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Have Operator shut off equipment and set attachment to rest.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Insure proper grounding of fuel truck and equipment.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Turn on fuel pump and remove nozzle.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If helper is available climb onto equip and have some one hand you nozzle.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If no one around attach rope to nozzle climb onto equipment and pull nozzle up with rope.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Remove fuel cap, insert nozzle and squeeze trigger, wait till tank is full release trigger. </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Either hand nozzle down or lower with rope.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Store your fuel outside. It's best to have fuel storage at least 40 feet from any building. Keep the area free of weeds or any other combustible material. Carry a first aid kit and an approved dry chemical fire extinguisher. </a:t>
            </a:r>
            <a:r>
              <a:rPr lang="es-ES" sz="1200" kern="1200" dirty="0">
                <a:solidFill>
                  <a:schemeClr val="tx1"/>
                </a:solidFill>
                <a:effectLst/>
                <a:latin typeface="+mn-lt"/>
                <a:ea typeface="+mn-ea"/>
                <a:cs typeface="+mn-cs"/>
              </a:rPr>
              <a:t>Tractors </a:t>
            </a:r>
            <a:r>
              <a:rPr lang="es-ES" sz="1200" kern="1200" dirty="0" err="1">
                <a:solidFill>
                  <a:schemeClr val="tx1"/>
                </a:solidFill>
                <a:effectLst/>
                <a:latin typeface="+mn-lt"/>
                <a:ea typeface="+mn-ea"/>
                <a:cs typeface="+mn-cs"/>
              </a:rPr>
              <a:t>should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least</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five-pound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extinguisher</a:t>
            </a:r>
            <a:r>
              <a:rPr lang="es-ES" sz="1200" kern="1200" dirty="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sure of good ventilation before starting the tractor engine. Exhaust gases contain carbon monoxide, which is odorless, colorless and deadly.</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92852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DOs</a:t>
            </a:r>
            <a:r>
              <a:rPr lang="en-U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stationary storage fuel tanks are vented and kept clear of buildings, and if not buried, should be grounded.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Carry gasoline in a closed container, which is adequately vented.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Inspect the tanks daily for leaks and ensure that the static chain is attached.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the metal fill nozzle in contact with the lip of the tank to eliminate any static accumulation.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care not to over fill any equipment tanks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three point system when climbing on or off equipment </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41061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DONTs:</a:t>
            </a:r>
            <a:r>
              <a:rPr lang="en-U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Smoke while fueling is in progress.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open fires, welding, etc. in the fueling zones.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Fuel equipment before it is shut off.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Overfill any equipment fuel tanks.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Climb on equipment until it has been shut off.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Leave fuel pumping unattended</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366020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Refueling happens so frequently that it is easy to get complacent about it. However, it must be remembered that diesel and gasoline are designed to cause explosions—hopefully within an engine. Beyond the act of refueling, further caution needs to be given to fuel fumes and the possibility of spills.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Ensure fuels tanks are clearly marked as “gas” or “diesel” and that the person refueling knows what kind of fuel is needed. This sounds simple, however it is a very expensive mistake!</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REFUELING</a:t>
            </a:r>
            <a:r>
              <a:rPr lang="en-US" sz="1200" b="1" kern="1200" baseline="0" dirty="0">
                <a:solidFill>
                  <a:schemeClr val="tx1"/>
                </a:solidFill>
                <a:effectLst/>
                <a:latin typeface="+mn-lt"/>
                <a:ea typeface="+mn-ea"/>
                <a:cs typeface="+mn-cs"/>
              </a:rPr>
              <a:t> EQUIPMENT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FIRE PREVENTION</a:t>
            </a:r>
          </a:p>
          <a:p>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Fire prevention is the goal when refueling.</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Clean up fuel spills immediately, no matter how small, to reduce the impact on safety and on the environment.</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it’s easy to let your refueling routine slip, it’s important to remain alert and aware of the dangers of refueling. </a:t>
            </a:r>
            <a:r>
              <a:rPr lang="en-CA" sz="1200" kern="1200" dirty="0">
                <a:solidFill>
                  <a:schemeClr val="tx1"/>
                </a:solidFill>
                <a:effectLst/>
                <a:latin typeface="+mn-lt"/>
                <a:ea typeface="+mn-ea"/>
                <a:cs typeface="+mn-cs"/>
              </a:rPr>
              <a:t>It only takes one misstep to cause a tragedy. Always have an appropriate and fully functional fire extinguisher close by and within reach.</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dirty="0"/>
          </a:p>
          <a:p>
            <a:r>
              <a:rPr lang="en-US" sz="1200" b="1" kern="1200" dirty="0">
                <a:solidFill>
                  <a:schemeClr val="tx1"/>
                </a:solidFill>
                <a:effectLst/>
                <a:latin typeface="+mn-lt"/>
                <a:ea typeface="+mn-ea"/>
                <a:cs typeface="+mn-cs"/>
              </a:rPr>
              <a:t>REFUELING MATTERS</a:t>
            </a:r>
          </a:p>
          <a:p>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Improper fueling techniques can have deadly consequences. Vapors from these liquids can ignite with explosive force from no more than a spark.</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Fuel spills resulting from poor refueling procedures can cause needless damage to the environment.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Inhalation of gasoline fumes from improper refueling can cause nausea, dizziness, headaches, and loss of coordination.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ignited, fires from liquid fuels can be very difficult to extinguish, as they often spread quickly.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construction industry, dangerous fuels such as oil and gasoline are materials handled every day. Understanding their hazards and taking precautions when handling, dispensing, and storing them saves lives.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your time, and be careful not to spill the fuel because it could ignite if it contacts with something hot. Do not overfill or “top off” the tank.  If the equipment is in the hot sun, the fuel will expand and may overflow. Leave enough space in the tank to compensate for expansion or tilting.</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dirty="0"/>
          </a:p>
          <a:p>
            <a:pPr fontAlgn="base"/>
            <a:r>
              <a:rPr lang="en-US" sz="1200" b="1" kern="1200" dirty="0">
                <a:solidFill>
                  <a:schemeClr val="tx1"/>
                </a:solidFill>
                <a:effectLst/>
                <a:latin typeface="+mn-lt"/>
                <a:ea typeface="+mn-ea"/>
                <a:cs typeface="+mn-cs"/>
              </a:rPr>
              <a:t>Refueling Tractors and Gas-Powered Equipment</a:t>
            </a:r>
            <a:endParaRPr lang="es-EC" sz="1200" b="1" kern="1200" dirty="0">
              <a:solidFill>
                <a:schemeClr val="tx1"/>
              </a:solidFill>
              <a:effectLst/>
              <a:latin typeface="+mn-lt"/>
              <a:ea typeface="+mn-ea"/>
              <a:cs typeface="+mn-cs"/>
            </a:endParaRPr>
          </a:p>
          <a:p>
            <a:pPr marL="0" indent="0" fontAlgn="base">
              <a:buFont typeface="Arial" panose="020B0604020202020204" pitchFamily="34" charset="0"/>
              <a:buNone/>
            </a:pPr>
            <a:r>
              <a:rPr lang="en-US" sz="1200" kern="1200" dirty="0">
                <a:solidFill>
                  <a:schemeClr val="tx1"/>
                </a:solidFill>
                <a:effectLst/>
                <a:latin typeface="+mn-lt"/>
                <a:ea typeface="+mn-ea"/>
                <a:cs typeface="+mn-cs"/>
              </a:rPr>
              <a:t>Proper storage and transport of fuel are useless if there is a lapse in safety protocol when refueling. </a:t>
            </a:r>
            <a:r>
              <a:rPr lang="en-US" sz="1200" b="1" kern="1200" dirty="0">
                <a:solidFill>
                  <a:schemeClr val="tx1"/>
                </a:solidFill>
                <a:effectLst/>
                <a:latin typeface="+mn-lt"/>
                <a:ea typeface="+mn-ea"/>
                <a:cs typeface="+mn-cs"/>
              </a:rPr>
              <a:t>Safety recommendations for this process include:</a:t>
            </a:r>
          </a:p>
          <a:p>
            <a:pPr marL="0" indent="0" fontAlgn="base">
              <a:buFont typeface="Arial" panose="020B0604020202020204" pitchFamily="34" charset="0"/>
              <a:buNone/>
            </a:pP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spilling fuel on skin. It can cause irritation.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breathing in fumes as it can result in dizziness and headaches.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Turn off the engine and allow it to cool before refueling.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Dispense fuel slowly and avoid overfilling.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Refuel small equipment in the open. Refueling in a small enclosure can result in fume inhalation.</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80950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dirty="0"/>
          </a:p>
          <a:p>
            <a:r>
              <a:rPr lang="en-US" sz="1200" b="1" kern="1200" dirty="0">
                <a:solidFill>
                  <a:schemeClr val="tx1"/>
                </a:solidFill>
                <a:effectLst/>
                <a:latin typeface="+mn-lt"/>
                <a:ea typeface="+mn-ea"/>
                <a:cs typeface="+mn-cs"/>
              </a:rPr>
              <a:t>FINAL DANGER TAKE AWAY</a:t>
            </a:r>
          </a:p>
          <a:p>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Static Electricity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essential to ensure equipment is off and cooled before refueling. A spark from the ignition system or hot exhaust could ignite the fuel. If fuel spills on an engine, wipe away any excess and allow time for the fumes to dissipate. Always have your fueling station outside, in a well-ventilated area — never inside a building.</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important to be aware of any source that could cause a </a:t>
            </a:r>
            <a:r>
              <a:rPr lang="en-US" sz="1200" b="1" kern="1200" dirty="0">
                <a:solidFill>
                  <a:schemeClr val="tx1"/>
                </a:solidFill>
                <a:effectLst/>
                <a:latin typeface="+mn-lt"/>
                <a:ea typeface="+mn-ea"/>
                <a:cs typeface="+mn-cs"/>
              </a:rPr>
              <a:t>spark or static electricity</a:t>
            </a:r>
            <a:r>
              <a:rPr lang="en-US" sz="1200" kern="1200" dirty="0">
                <a:solidFill>
                  <a:schemeClr val="tx1"/>
                </a:solidFill>
                <a:effectLst/>
                <a:latin typeface="+mn-lt"/>
                <a:ea typeface="+mn-ea"/>
                <a:cs typeface="+mn-cs"/>
              </a:rPr>
              <a:t>. Grounding the machine with a ground wire or dropping mounted equipment reduces the risk of </a:t>
            </a:r>
            <a:r>
              <a:rPr lang="en-US" sz="1200" b="1" kern="1200" dirty="0">
                <a:solidFill>
                  <a:schemeClr val="tx1"/>
                </a:solidFill>
                <a:effectLst/>
                <a:latin typeface="+mn-lt"/>
                <a:ea typeface="+mn-ea"/>
                <a:cs typeface="+mn-cs"/>
              </a:rPr>
              <a:t>static electricity</a:t>
            </a:r>
            <a:r>
              <a:rPr lang="en-US" sz="1200" kern="1200" dirty="0">
                <a:solidFill>
                  <a:schemeClr val="tx1"/>
                </a:solidFill>
                <a:effectLst/>
                <a:latin typeface="+mn-lt"/>
                <a:ea typeface="+mn-ea"/>
                <a:cs typeface="+mn-cs"/>
              </a:rPr>
              <a:t>. Remain still while refueling. Walking around, entering and exiting the machinery could result in a </a:t>
            </a:r>
            <a:r>
              <a:rPr lang="en-US" sz="1200" b="1" kern="1200" dirty="0">
                <a:solidFill>
                  <a:schemeClr val="tx1"/>
                </a:solidFill>
                <a:effectLst/>
                <a:latin typeface="+mn-lt"/>
                <a:ea typeface="+mn-ea"/>
                <a:cs typeface="+mn-cs"/>
              </a:rPr>
              <a:t>static</a:t>
            </a:r>
            <a:r>
              <a:rPr lang="en-US" sz="1200" kern="1200" dirty="0">
                <a:solidFill>
                  <a:schemeClr val="tx1"/>
                </a:solidFill>
                <a:effectLst/>
                <a:latin typeface="+mn-lt"/>
                <a:ea typeface="+mn-ea"/>
                <a:cs typeface="+mn-cs"/>
              </a:rPr>
              <a:t> charge build-up. Electronic devices, including cellphones or MP3 players, can also cause </a:t>
            </a:r>
            <a:r>
              <a:rPr lang="en-US" sz="1200" b="1" kern="1200" dirty="0">
                <a:solidFill>
                  <a:schemeClr val="tx1"/>
                </a:solidFill>
                <a:effectLst/>
                <a:latin typeface="+mn-lt"/>
                <a:ea typeface="+mn-ea"/>
                <a:cs typeface="+mn-cs"/>
              </a:rPr>
              <a:t>static</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electricity</a:t>
            </a:r>
            <a:r>
              <a:rPr lang="en-US" sz="1200" kern="1200" dirty="0">
                <a:solidFill>
                  <a:schemeClr val="tx1"/>
                </a:solidFill>
                <a:effectLst/>
                <a:latin typeface="+mn-lt"/>
                <a:ea typeface="+mn-ea"/>
                <a:cs typeface="+mn-cs"/>
              </a:rPr>
              <a:t> and shouldn’t be used when refueling. Open flames are also dangerous — items like cigarettes and butane torches need to be kept away from designated refueling areas. Exposing fuel to sparks, </a:t>
            </a:r>
            <a:r>
              <a:rPr lang="en-US" sz="1200" b="1" kern="1200" dirty="0">
                <a:solidFill>
                  <a:schemeClr val="tx1"/>
                </a:solidFill>
                <a:effectLst/>
                <a:latin typeface="+mn-lt"/>
                <a:ea typeface="+mn-ea"/>
                <a:cs typeface="+mn-cs"/>
              </a:rPr>
              <a:t>static electricity</a:t>
            </a:r>
            <a:r>
              <a:rPr lang="en-US" sz="1200" kern="1200" dirty="0">
                <a:solidFill>
                  <a:schemeClr val="tx1"/>
                </a:solidFill>
                <a:effectLst/>
                <a:latin typeface="+mn-lt"/>
                <a:ea typeface="+mn-ea"/>
                <a:cs typeface="+mn-cs"/>
              </a:rPr>
              <a:t> and open flames could result in explosions and fire.</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65183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FUEL STORAGE</a:t>
            </a:r>
            <a:endParaRPr lang="es-EC" sz="1200" b="1"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There are several safe storage solutions for farmers. For example, aboveground fuel tanks are cost effective, easy to relocate, and are unaffected by minor flooding. Some additional fuel storage safety </a:t>
            </a:r>
            <a:r>
              <a:rPr lang="en-US" sz="1200" b="1" kern="1200" dirty="0">
                <a:solidFill>
                  <a:schemeClr val="tx1"/>
                </a:solidFill>
                <a:effectLst/>
                <a:latin typeface="+mn-lt"/>
                <a:ea typeface="+mn-ea"/>
                <a:cs typeface="+mn-cs"/>
              </a:rPr>
              <a:t>recommendations</a:t>
            </a:r>
            <a:r>
              <a:rPr lang="en-US" sz="1200" kern="1200" dirty="0">
                <a:solidFill>
                  <a:schemeClr val="tx1"/>
                </a:solidFill>
                <a:effectLst/>
                <a:latin typeface="+mn-lt"/>
                <a:ea typeface="+mn-ea"/>
                <a:cs typeface="+mn-cs"/>
              </a:rPr>
              <a:t> are: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Keep fuel storage containers and facilities out of direct sunlight. Farmers can either use canopies or make use of natural shade. If a farmer cannot avoid sun exposure, he or she can invest in a pressure-vacuum relief valve to minimize evaporation.</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Keep fuel storage areas clear of trash and weeds to reduce the risk of fire.</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FLAMMABLE LIQUIDS</a:t>
            </a:r>
            <a:endParaRPr lang="es-EC" sz="1200" b="1"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Gas, diesel fuel, and paint solvents are just some of the flammable liquids found on farms. Take the following </a:t>
            </a:r>
            <a:r>
              <a:rPr lang="en-US" sz="1200" b="1" kern="1200" dirty="0">
                <a:solidFill>
                  <a:schemeClr val="tx1"/>
                </a:solidFill>
                <a:effectLst/>
                <a:latin typeface="+mn-lt"/>
                <a:ea typeface="+mn-ea"/>
                <a:cs typeface="+mn-cs"/>
              </a:rPr>
              <a:t>preventive steps</a:t>
            </a:r>
            <a:r>
              <a:rPr lang="en-US" sz="1200" kern="1200" dirty="0">
                <a:solidFill>
                  <a:schemeClr val="tx1"/>
                </a:solidFill>
                <a:effectLst/>
                <a:latin typeface="+mn-lt"/>
                <a:ea typeface="+mn-ea"/>
                <a:cs typeface="+mn-cs"/>
              </a:rPr>
              <a:t> when handling these kinds of liquids to avoid fire or explosions.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Store flammable liquids far away from uncontained fires or motors that spark.</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cautious with empty containers that previously held a flammable liquid. Lingering vapors can still combust. Keep these containers away from fires and sparks as well.</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 pains to ensure all fuel containers have accurate labels and follow all directions for using the containers.</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REFUELING REMINDERS</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Never smoke during refueling operations. Do not refuel near an open flame. Keep a C02 (carbon dioxide), or an ABC Dry Chemical extinguisher handy.</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If there’s a chance of a vehicle rolling while being refueled, chock the wheels.  </a:t>
            </a:r>
            <a:r>
              <a:rPr lang="es-ES" sz="1200" kern="1200" dirty="0" err="1">
                <a:solidFill>
                  <a:schemeClr val="tx1"/>
                </a:solidFill>
                <a:effectLst/>
                <a:latin typeface="+mn-lt"/>
                <a:ea typeface="+mn-ea"/>
                <a:cs typeface="+mn-cs"/>
              </a:rPr>
              <a:t>Before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filling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fuel </a:t>
            </a:r>
            <a:r>
              <a:rPr lang="es-ES" sz="1200" kern="1200" dirty="0" err="1">
                <a:solidFill>
                  <a:schemeClr val="tx1"/>
                </a:solidFill>
                <a:effectLst/>
                <a:latin typeface="+mn-lt"/>
                <a:ea typeface="+mn-ea"/>
                <a:cs typeface="+mn-cs"/>
              </a:rPr>
              <a:t>tank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shut</a:t>
            </a:r>
            <a:r>
              <a:rPr lang="es-ES" sz="1200" kern="1200" dirty="0">
                <a:solidFill>
                  <a:schemeClr val="tx1"/>
                </a:solidFill>
                <a:effectLst/>
                <a:latin typeface="+mn-lt"/>
                <a:ea typeface="+mn-ea"/>
                <a:cs typeface="+mn-cs"/>
              </a:rPr>
              <a:t> off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engine</a:t>
            </a:r>
            <a:r>
              <a:rPr lang="es-ES" sz="1200" kern="1200" dirty="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If the fuel tank is located near the engine or other hot area, such as the manifold or muffler, let the engine cool before filling the tank.</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When transferring fuel from a can, mobile tank or fuel truck, keep the spout or nozzle in contact with the fuel tank.  As fuel is poured, it can generate static electricity.  If a spark ignites the fuel vapors, a fire or explosion could result.</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After refueling has been completed, be sure all fuel has been drained from the hose and that any spills are cleaned up immediately.</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91901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4.jp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notesSlide" Target="../notesSlides/notesSlide12.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5.jp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003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914400" y="671993"/>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266700" y="2552700"/>
            <a:ext cx="9144000" cy="5016758"/>
          </a:xfrm>
          <a:prstGeom prst="rect">
            <a:avLst/>
          </a:prstGeom>
          <a:noFill/>
        </p:spPr>
        <p:txBody>
          <a:bodyPr wrap="square" rtlCol="0">
            <a:spAutoFit/>
          </a:bodyPr>
          <a:lstStyle/>
          <a:p>
            <a:pPr algn="just"/>
            <a:r>
              <a:rPr lang="en-US" sz="2000" b="1" dirty="0">
                <a:solidFill>
                  <a:schemeClr val="bg1"/>
                </a:solidFill>
                <a:latin typeface="Brandon Text Regular" panose="020B0503020203060203" pitchFamily="34" charset="0"/>
              </a:rPr>
              <a:t>REFUELING PROTOCOL / PROCEDURES </a:t>
            </a:r>
            <a:endParaRPr lang="es-EC" sz="2000" b="1"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When approaching equipment for refueling ensure both the Swamper and Operator see you and signal you to enter area. </a:t>
            </a:r>
            <a:endParaRPr lang="es-EC" sz="2000"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Drive close to equipment to be fueled. </a:t>
            </a:r>
            <a:endParaRPr lang="es-EC" sz="2000"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Shut off fuel truck if not required to run pump. </a:t>
            </a:r>
            <a:endParaRPr lang="es-EC" sz="2000"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Have Operator shut off equipment and set attachment to rest. </a:t>
            </a:r>
            <a:endParaRPr lang="es-EC" sz="2000"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Insure proper grounding of fuel truck and equipment. </a:t>
            </a:r>
            <a:endParaRPr lang="es-EC" sz="2000"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Turn on fuel pump and remove nozzle. </a:t>
            </a:r>
            <a:endParaRPr lang="es-EC" sz="2000"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If helper is available climb onto equipment and have some one hand you nozzle. </a:t>
            </a:r>
            <a:endParaRPr lang="es-EC" sz="2000"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CA" sz="2000" dirty="0">
                <a:solidFill>
                  <a:schemeClr val="bg1"/>
                </a:solidFill>
                <a:latin typeface="Brandon Text Regular" panose="020B0503020203060203" pitchFamily="34" charset="0"/>
              </a:rPr>
              <a:t>If no one around, attach the rope to a nozzle, climb onto equipment and pull nozzle up with rope.</a:t>
            </a: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Remove fuel cap, insert nozzle and squeeze trigger, wait until tank is full, then release trigger. </a:t>
            </a:r>
            <a:endParaRPr lang="es-EC" sz="2000" dirty="0">
              <a:solidFill>
                <a:schemeClr val="bg1"/>
              </a:solidFill>
              <a:latin typeface="Brandon Text Regular" panose="020B0503020203060203" pitchFamily="34" charset="0"/>
            </a:endParaRPr>
          </a:p>
          <a:p>
            <a:pPr marL="342900" lvl="0" indent="-342900" algn="just" fontAlgn="base">
              <a:buFont typeface="Arial" panose="020B0604020202020204" pitchFamily="34" charset="0"/>
              <a:buChar char="•"/>
            </a:pPr>
            <a:r>
              <a:rPr lang="en-US" sz="2000" dirty="0">
                <a:solidFill>
                  <a:schemeClr val="bg1"/>
                </a:solidFill>
                <a:latin typeface="Brandon Text Regular" panose="020B0503020203060203" pitchFamily="34" charset="0"/>
              </a:rPr>
              <a:t>Either hand nozzle down or lower with rope.</a:t>
            </a:r>
            <a:endParaRPr lang="es-EC" sz="2000" dirty="0">
              <a:solidFill>
                <a:schemeClr val="bg1"/>
              </a:solidFill>
              <a:latin typeface="Brandon Text Regular" panose="020B0503020203060203" pitchFamily="34" charset="0"/>
            </a:endParaRPr>
          </a:p>
          <a:p>
            <a:pPr marL="342900" lvl="0" indent="-342900" algn="just">
              <a:buFont typeface="Arial" panose="020B0604020202020204" pitchFamily="34" charset="0"/>
              <a:buChar char="•"/>
            </a:pPr>
            <a:r>
              <a:rPr lang="en-US" sz="2000" dirty="0">
                <a:solidFill>
                  <a:schemeClr val="bg1"/>
                </a:solidFill>
                <a:latin typeface="Brandon Text Regular" panose="020B0503020203060203" pitchFamily="34" charset="0"/>
              </a:rPr>
              <a:t>Store your fuel outside. </a:t>
            </a:r>
          </a:p>
          <a:p>
            <a:pPr marL="342900" lvl="0" indent="-342900" algn="just">
              <a:buFont typeface="Arial" panose="020B0604020202020204" pitchFamily="34" charset="0"/>
              <a:buChar char="•"/>
            </a:pPr>
            <a:r>
              <a:rPr lang="en-US" sz="2000" dirty="0">
                <a:solidFill>
                  <a:schemeClr val="bg1"/>
                </a:solidFill>
                <a:latin typeface="Brandon Text Regular" panose="020B0503020203060203" pitchFamily="34" charset="0"/>
              </a:rPr>
              <a:t>Be sure of good ventilation before starting the tractor engine.</a:t>
            </a:r>
            <a:endParaRPr lang="en-US" sz="2400" dirty="0">
              <a:solidFill>
                <a:schemeClr val="bg1"/>
              </a:solidFill>
              <a:latin typeface="Brandon Text Regular" panose="020B0503020203060203" pitchFamily="34" charset="0"/>
            </a:endParaRPr>
          </a:p>
        </p:txBody>
      </p:sp>
      <p:pic>
        <p:nvPicPr>
          <p:cNvPr id="4" name="Picture Placeholder 3" descr="A picture containing table, sitting, small, plastic&#10;&#10;Description automatically generated">
            <a:extLst>
              <a:ext uri="{FF2B5EF4-FFF2-40B4-BE49-F238E27FC236}">
                <a16:creationId xmlns:a16="http://schemas.microsoft.com/office/drawing/2014/main" id="{97C93037-BBF6-4D46-8D06-BD4421007F5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100" b="2100"/>
          <a:stretch>
            <a:fillRect/>
          </a:stretch>
        </p:blipFill>
        <p:spPr>
          <a:xfrm>
            <a:off x="9677400" y="2400300"/>
            <a:ext cx="8610600" cy="5486400"/>
          </a:xfrm>
        </p:spPr>
      </p:pic>
      <p:pic>
        <p:nvPicPr>
          <p:cNvPr id="5" name="Refueling Equipment 10">
            <a:hlinkClick r:id="" action="ppaction://media"/>
            <a:extLst>
              <a:ext uri="{FF2B5EF4-FFF2-40B4-BE49-F238E27FC236}">
                <a16:creationId xmlns:a16="http://schemas.microsoft.com/office/drawing/2014/main" id="{3FCA72E3-777F-460A-BA0F-9D15549D00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144104"/>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58102198-9BAB-4F5D-BD79-6870EC5B3E8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1476279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51" fill="hold"/>
                                        <p:tgtEl>
                                          <p:spTgt spid="5"/>
                                        </p:tgtEl>
                                      </p:cBhvr>
                                    </p:cmd>
                                  </p:childTnLst>
                                </p:cTn>
                              </p:par>
                            </p:childTnLst>
                          </p:cTn>
                        </p:par>
                        <p:par>
                          <p:cTn id="7" fill="hold">
                            <p:stCondLst>
                              <p:cond delay="8275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10600" y="2081404"/>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915400" y="2552700"/>
            <a:ext cx="8839200" cy="3785652"/>
          </a:xfrm>
          <a:prstGeom prst="rect">
            <a:avLst/>
          </a:prstGeom>
          <a:noFill/>
        </p:spPr>
        <p:txBody>
          <a:bodyPr wrap="square" rtlCol="0">
            <a:spAutoFit/>
          </a:bodyPr>
          <a:lstStyle/>
          <a:p>
            <a:r>
              <a:rPr lang="en-US" sz="2400" b="1" dirty="0">
                <a:solidFill>
                  <a:schemeClr val="bg1"/>
                </a:solidFill>
                <a:latin typeface="Brandon Text Regular" panose="020B0503020203060203" pitchFamily="34" charset="0"/>
              </a:rPr>
              <a:t>DOs </a:t>
            </a:r>
            <a:endParaRPr lang="es-EC" sz="2400" b="1"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400" dirty="0">
                <a:solidFill>
                  <a:schemeClr val="bg1"/>
                </a:solidFill>
                <a:latin typeface="Brandon Text Regular" panose="020B0503020203060203" pitchFamily="34" charset="0"/>
              </a:rPr>
              <a:t>Ensure stationary storage fuel tanks are vented and kept clear of buildings, and if not buried, should be grounded. </a:t>
            </a:r>
            <a:endParaRPr lang="es-EC" sz="24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400" dirty="0">
                <a:solidFill>
                  <a:schemeClr val="bg1"/>
                </a:solidFill>
                <a:latin typeface="Brandon Text Regular" panose="020B0503020203060203" pitchFamily="34" charset="0"/>
              </a:rPr>
              <a:t>Carry gasoline in a closed container, which is adequately vented. </a:t>
            </a:r>
            <a:endParaRPr lang="es-EC" sz="24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400" dirty="0">
                <a:solidFill>
                  <a:schemeClr val="bg1"/>
                </a:solidFill>
                <a:latin typeface="Brandon Text Regular" panose="020B0503020203060203" pitchFamily="34" charset="0"/>
              </a:rPr>
              <a:t>Inspect the tanks daily for leaks and ensure that the static chain is attached.</a:t>
            </a:r>
            <a:endParaRPr lang="es-EC" sz="24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400" dirty="0">
                <a:solidFill>
                  <a:schemeClr val="bg1"/>
                </a:solidFill>
                <a:latin typeface="Brandon Text Regular" panose="020B0503020203060203" pitchFamily="34" charset="0"/>
              </a:rPr>
              <a:t>Keep the metal fill nozzle in contact with the lip of the tank to eliminate any static accumulation.</a:t>
            </a:r>
            <a:endParaRPr lang="es-EC" sz="24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400" dirty="0">
                <a:solidFill>
                  <a:schemeClr val="bg1"/>
                </a:solidFill>
                <a:latin typeface="Brandon Text Regular" panose="020B0503020203060203" pitchFamily="34" charset="0"/>
              </a:rPr>
              <a:t>Take care not to over fill any equipment tanks </a:t>
            </a:r>
            <a:endParaRPr lang="es-EC" sz="24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400" dirty="0">
                <a:solidFill>
                  <a:schemeClr val="bg1"/>
                </a:solidFill>
                <a:latin typeface="Brandon Text Regular" panose="020B0503020203060203" pitchFamily="34" charset="0"/>
              </a:rPr>
              <a:t>Use three point system when climbing on or off equipment </a:t>
            </a:r>
            <a:endParaRPr lang="es-EC" sz="2400" dirty="0">
              <a:solidFill>
                <a:schemeClr val="bg1"/>
              </a:solidFill>
              <a:latin typeface="Brandon Text Regular" panose="020B0503020203060203" pitchFamily="34" charset="0"/>
            </a:endParaRPr>
          </a:p>
          <a:p>
            <a:endParaRPr lang="en-US" sz="2400" dirty="0">
              <a:solidFill>
                <a:schemeClr val="bg1"/>
              </a:solidFill>
              <a:latin typeface="Brandon Text Regular" panose="020B0503020203060203" pitchFamily="34" charset="0"/>
            </a:endParaRPr>
          </a:p>
        </p:txBody>
      </p:sp>
      <p:pic>
        <p:nvPicPr>
          <p:cNvPr id="4" name="Picture Placeholder 3" descr="A truck is parked in front of a building&#10;&#10;Description automatically generated">
            <a:extLst>
              <a:ext uri="{FF2B5EF4-FFF2-40B4-BE49-F238E27FC236}">
                <a16:creationId xmlns:a16="http://schemas.microsoft.com/office/drawing/2014/main" id="{D55DB6CF-503F-42A4-9649-F5FA4BBD676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318" b="2318"/>
          <a:stretch>
            <a:fillRect/>
          </a:stretch>
        </p:blipFill>
        <p:spPr>
          <a:xfrm>
            <a:off x="-19050" y="2097088"/>
            <a:ext cx="8629650" cy="5486400"/>
          </a:xfrm>
        </p:spPr>
      </p:pic>
      <p:pic>
        <p:nvPicPr>
          <p:cNvPr id="5" name="Refueling Equipment 11">
            <a:hlinkClick r:id="" action="ppaction://media"/>
            <a:extLst>
              <a:ext uri="{FF2B5EF4-FFF2-40B4-BE49-F238E27FC236}">
                <a16:creationId xmlns:a16="http://schemas.microsoft.com/office/drawing/2014/main" id="{13FDDF57-0246-44C6-B1ED-1044213F3C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24003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C1DC92C0-F5A9-4DA7-8D4C-FFA64EA411D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1494903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35" fill="hold"/>
                                        <p:tgtEl>
                                          <p:spTgt spid="5"/>
                                        </p:tgtEl>
                                      </p:cBhvr>
                                    </p:cmd>
                                  </p:childTnLst>
                                </p:cTn>
                              </p:par>
                            </p:childTnLst>
                          </p:cTn>
                        </p:par>
                        <p:par>
                          <p:cTn id="7" fill="hold">
                            <p:stCondLst>
                              <p:cond delay="3483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3416320"/>
          </a:xfrm>
          <a:prstGeom prst="rect">
            <a:avLst/>
          </a:prstGeom>
          <a:noFill/>
        </p:spPr>
        <p:txBody>
          <a:bodyPr wrap="square" rtlCol="0">
            <a:spAutoFit/>
          </a:bodyPr>
          <a:lstStyle/>
          <a:p>
            <a:r>
              <a:rPr lang="en-US" sz="2400" b="1" dirty="0">
                <a:solidFill>
                  <a:schemeClr val="bg1"/>
                </a:solidFill>
                <a:latin typeface="Brandon Text Regular" panose="020B0503020203060203" pitchFamily="34" charset="0"/>
              </a:rPr>
              <a:t>DONTs: </a:t>
            </a:r>
          </a:p>
          <a:p>
            <a:endParaRPr lang="es-EC" sz="2400" b="1" dirty="0">
              <a:solidFill>
                <a:schemeClr val="bg1"/>
              </a:solidFill>
              <a:latin typeface="Brandon Text Regular" panose="020B0503020203060203" pitchFamily="34" charset="0"/>
            </a:endParaRPr>
          </a:p>
          <a:p>
            <a:pPr marL="342900" lvl="0" indent="-342900" algn="just">
              <a:buFont typeface="Arial" panose="020B0604020202020204" pitchFamily="34" charset="0"/>
              <a:buChar char="•"/>
            </a:pPr>
            <a:r>
              <a:rPr lang="en-US" sz="2400" dirty="0">
                <a:solidFill>
                  <a:schemeClr val="bg1"/>
                </a:solidFill>
                <a:latin typeface="Brandon Text Regular" panose="020B0503020203060203" pitchFamily="34" charset="0"/>
              </a:rPr>
              <a:t>Smoke while fueling is in progress. </a:t>
            </a:r>
            <a:endParaRPr lang="es-EC" sz="2400" dirty="0">
              <a:solidFill>
                <a:schemeClr val="bg1"/>
              </a:solidFill>
              <a:latin typeface="Brandon Text Regular" panose="020B0503020203060203" pitchFamily="34" charset="0"/>
            </a:endParaRPr>
          </a:p>
          <a:p>
            <a:pPr marL="342900" lvl="0" indent="-342900" algn="just">
              <a:buFont typeface="Arial" panose="020B0604020202020204" pitchFamily="34" charset="0"/>
              <a:buChar char="•"/>
            </a:pPr>
            <a:r>
              <a:rPr lang="en-US" sz="2400" dirty="0">
                <a:solidFill>
                  <a:schemeClr val="bg1"/>
                </a:solidFill>
                <a:latin typeface="Brandon Text Regular" panose="020B0503020203060203" pitchFamily="34" charset="0"/>
              </a:rPr>
              <a:t>Allow open fires, welding, etc. in the fueling zones. </a:t>
            </a:r>
            <a:endParaRPr lang="es-EC" sz="2400" dirty="0">
              <a:solidFill>
                <a:schemeClr val="bg1"/>
              </a:solidFill>
              <a:latin typeface="Brandon Text Regular" panose="020B0503020203060203" pitchFamily="34" charset="0"/>
            </a:endParaRPr>
          </a:p>
          <a:p>
            <a:pPr marL="342900" lvl="0" indent="-342900" algn="just">
              <a:buFont typeface="Arial" panose="020B0604020202020204" pitchFamily="34" charset="0"/>
              <a:buChar char="•"/>
            </a:pPr>
            <a:r>
              <a:rPr lang="en-US" sz="2400" dirty="0">
                <a:solidFill>
                  <a:schemeClr val="bg1"/>
                </a:solidFill>
                <a:latin typeface="Brandon Text Regular" panose="020B0503020203060203" pitchFamily="34" charset="0"/>
              </a:rPr>
              <a:t>Fuel equipment before it is shut off. </a:t>
            </a:r>
            <a:endParaRPr lang="es-EC" sz="2400" dirty="0">
              <a:solidFill>
                <a:schemeClr val="bg1"/>
              </a:solidFill>
              <a:latin typeface="Brandon Text Regular" panose="020B0503020203060203" pitchFamily="34" charset="0"/>
            </a:endParaRPr>
          </a:p>
          <a:p>
            <a:pPr marL="342900" lvl="0" indent="-342900" algn="just">
              <a:buFont typeface="Arial" panose="020B0604020202020204" pitchFamily="34" charset="0"/>
              <a:buChar char="•"/>
            </a:pPr>
            <a:r>
              <a:rPr lang="en-US" sz="2400" dirty="0">
                <a:solidFill>
                  <a:schemeClr val="bg1"/>
                </a:solidFill>
                <a:latin typeface="Brandon Text Regular" panose="020B0503020203060203" pitchFamily="34" charset="0"/>
              </a:rPr>
              <a:t>Overfill any equipment fuel tanks. </a:t>
            </a:r>
            <a:endParaRPr lang="es-EC" sz="2400" dirty="0">
              <a:solidFill>
                <a:schemeClr val="bg1"/>
              </a:solidFill>
              <a:latin typeface="Brandon Text Regular" panose="020B0503020203060203" pitchFamily="34" charset="0"/>
            </a:endParaRPr>
          </a:p>
          <a:p>
            <a:pPr marL="342900" lvl="0" indent="-342900" algn="just">
              <a:buFont typeface="Arial" panose="020B0604020202020204" pitchFamily="34" charset="0"/>
              <a:buChar char="•"/>
            </a:pPr>
            <a:r>
              <a:rPr lang="en-US" sz="2400" dirty="0">
                <a:solidFill>
                  <a:schemeClr val="bg1"/>
                </a:solidFill>
                <a:latin typeface="Brandon Text Regular" panose="020B0503020203060203" pitchFamily="34" charset="0"/>
              </a:rPr>
              <a:t>Climb on equipment until it has been shut off. </a:t>
            </a:r>
            <a:endParaRPr lang="es-EC" sz="2400" dirty="0">
              <a:solidFill>
                <a:schemeClr val="bg1"/>
              </a:solidFill>
              <a:latin typeface="Brandon Text Regular" panose="020B0503020203060203" pitchFamily="34" charset="0"/>
            </a:endParaRPr>
          </a:p>
          <a:p>
            <a:pPr marL="342900" lvl="0" indent="-342900" algn="just">
              <a:buFont typeface="Arial" panose="020B0604020202020204" pitchFamily="34" charset="0"/>
              <a:buChar char="•"/>
            </a:pPr>
            <a:r>
              <a:rPr lang="en-US" sz="2400" dirty="0">
                <a:solidFill>
                  <a:schemeClr val="bg1"/>
                </a:solidFill>
                <a:latin typeface="Brandon Text Regular" panose="020B0503020203060203" pitchFamily="34" charset="0"/>
              </a:rPr>
              <a:t>Leave fuel pumping unattended</a:t>
            </a:r>
            <a:endParaRPr lang="es-EC" sz="2400" dirty="0">
              <a:solidFill>
                <a:schemeClr val="bg1"/>
              </a:solidFill>
              <a:latin typeface="Brandon Text Regular" panose="020B0503020203060203" pitchFamily="34" charset="0"/>
            </a:endParaRPr>
          </a:p>
          <a:p>
            <a:endParaRPr lang="en-US" sz="2400" dirty="0">
              <a:solidFill>
                <a:schemeClr val="bg1"/>
              </a:solidFill>
              <a:latin typeface="Brandon Text Regular" panose="020B0503020203060203" pitchFamily="34" charset="0"/>
            </a:endParaRPr>
          </a:p>
        </p:txBody>
      </p:sp>
      <p:pic>
        <p:nvPicPr>
          <p:cNvPr id="4" name="Picture Placeholder 3" descr="A picture containing person, person, plane, sitting&#10;&#10;Description automatically generated">
            <a:extLst>
              <a:ext uri="{FF2B5EF4-FFF2-40B4-BE49-F238E27FC236}">
                <a16:creationId xmlns:a16="http://schemas.microsoft.com/office/drawing/2014/main" id="{9E2767F1-E7B4-49DF-A1DF-F40065CFD480}"/>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7522" b="7522"/>
          <a:stretch>
            <a:fillRect/>
          </a:stretch>
        </p:blipFill>
        <p:spPr>
          <a:xfrm>
            <a:off x="9677400" y="2362200"/>
            <a:ext cx="8610600" cy="5486400"/>
          </a:xfrm>
        </p:spPr>
      </p:pic>
      <p:pic>
        <p:nvPicPr>
          <p:cNvPr id="5" name="Refueling Equipment 12">
            <a:hlinkClick r:id="" action="ppaction://media"/>
            <a:extLst>
              <a:ext uri="{FF2B5EF4-FFF2-40B4-BE49-F238E27FC236}">
                <a16:creationId xmlns:a16="http://schemas.microsoft.com/office/drawing/2014/main" id="{D4BBB3C8-AD29-4962-9D49-DD13F2632A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4097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FE04741B-A2EB-4539-9DD1-09B0B5919D8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3794511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9" fill="hold"/>
                                        <p:tgtEl>
                                          <p:spTgt spid="5"/>
                                        </p:tgtEl>
                                      </p:cBhvr>
                                    </p:cmd>
                                  </p:childTnLst>
                                </p:cTn>
                              </p:par>
                            </p:childTnLst>
                          </p:cTn>
                        </p:par>
                        <p:par>
                          <p:cTn id="7" fill="hold">
                            <p:stCondLst>
                              <p:cond delay="2188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een, motorcycle, sitting, office&#10;&#10;Description automatically generated">
            <a:extLst>
              <a:ext uri="{FF2B5EF4-FFF2-40B4-BE49-F238E27FC236}">
                <a16:creationId xmlns:a16="http://schemas.microsoft.com/office/drawing/2014/main" id="{DE18C52D-C944-49FF-8A25-CCDBE1EBFC80}"/>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2" name="Rectángulo 1"/>
          <p:cNvSpPr/>
          <p:nvPr/>
        </p:nvSpPr>
        <p:spPr>
          <a:xfrm>
            <a:off x="2285999" y="2132009"/>
            <a:ext cx="13411199" cy="6115457"/>
          </a:xfrm>
          <a:prstGeom prst="rect">
            <a:avLst/>
          </a:prstGeom>
        </p:spPr>
        <p:txBody>
          <a:bodyPr wrap="square">
            <a:spAutoFit/>
          </a:bodyPr>
          <a:lstStyle/>
          <a:p>
            <a:pPr algn="ctr">
              <a:lnSpc>
                <a:spcPct val="150000"/>
              </a:lnSpc>
              <a:spcBef>
                <a:spcPts val="1200"/>
              </a:spcBef>
              <a:spcAft>
                <a:spcPts val="1200"/>
              </a:spcAft>
            </a:pPr>
            <a:r>
              <a:rPr lang="en-US" sz="36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Refueling happens so frequently that it is easy to get complacent about it. However, it must be remembered that diesel and gasoline are designed to cause explosions—hopefully within an engine. Beyond the act of refueling, further caution needs to be given to fuel fumes and the possibility of spills.</a:t>
            </a:r>
            <a:endParaRPr lang="es-EC" sz="36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endParaRPr>
          </a:p>
          <a:p>
            <a:pPr algn="ctr">
              <a:lnSpc>
                <a:spcPct val="150000"/>
              </a:lnSpc>
              <a:spcBef>
                <a:spcPts val="1200"/>
              </a:spcBef>
              <a:spcAft>
                <a:spcPts val="1200"/>
              </a:spcAft>
            </a:pPr>
            <a:r>
              <a:rPr lang="en-US" sz="36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Ensure fuels tanks are clearly marked as “gas” or “diesel” and that the person refueling knows what kind of fuel is needed. This sounds simple, however it is a very expensive mistake!</a:t>
            </a:r>
            <a:endParaRPr lang="es-EC" sz="36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endParaRPr>
          </a:p>
        </p:txBody>
      </p:sp>
      <p:pic>
        <p:nvPicPr>
          <p:cNvPr id="8" name="Refueling Equipment 13">
            <a:hlinkClick r:id="" action="ppaction://media"/>
            <a:extLst>
              <a:ext uri="{FF2B5EF4-FFF2-40B4-BE49-F238E27FC236}">
                <a16:creationId xmlns:a16="http://schemas.microsoft.com/office/drawing/2014/main" id="{56F1C51A-8B0F-4E1A-9D35-E6148758E0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28560" y="1212603"/>
            <a:ext cx="1397000" cy="1397000"/>
          </a:xfrm>
          <a:prstGeom prst="rect">
            <a:avLst/>
          </a:prstGeom>
        </p:spPr>
      </p:pic>
      <p:pic>
        <p:nvPicPr>
          <p:cNvPr id="12" name="Light Notification3">
            <a:hlinkClick r:id="" action="ppaction://media"/>
            <a:extLst>
              <a:ext uri="{FF2B5EF4-FFF2-40B4-BE49-F238E27FC236}">
                <a16:creationId xmlns:a16="http://schemas.microsoft.com/office/drawing/2014/main" id="{BB7A0B42-71A9-49EB-AB55-C06CD34A2E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8" fill="hold"/>
                                        <p:tgtEl>
                                          <p:spTgt spid="8"/>
                                        </p:tgtEl>
                                      </p:cBhvr>
                                    </p:cmd>
                                  </p:childTnLst>
                                </p:cTn>
                              </p:par>
                            </p:childTnLst>
                          </p:cTn>
                        </p:par>
                        <p:par>
                          <p:cTn id="7" fill="hold">
                            <p:stCondLst>
                              <p:cond delay="34368"/>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REFUELING EQUIPMENT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close up of a clock&#10;&#10;Description automatically generated">
            <a:extLst>
              <a:ext uri="{FF2B5EF4-FFF2-40B4-BE49-F238E27FC236}">
                <a16:creationId xmlns:a16="http://schemas.microsoft.com/office/drawing/2014/main" id="{45CEB361-31A3-4C36-A37E-B3E2FCD473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3363" y="2316850"/>
            <a:ext cx="8901273" cy="6629400"/>
          </a:xfrm>
          <a:prstGeom prst="rect">
            <a:avLst/>
          </a:prstGeom>
        </p:spPr>
      </p:pic>
      <p:pic>
        <p:nvPicPr>
          <p:cNvPr id="6" name="Refueling Equipment 2">
            <a:hlinkClick r:id="" action="ppaction://media"/>
            <a:extLst>
              <a:ext uri="{FF2B5EF4-FFF2-40B4-BE49-F238E27FC236}">
                <a16:creationId xmlns:a16="http://schemas.microsoft.com/office/drawing/2014/main" id="{7EE599A4-5137-4EC3-A18E-3871C14142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81400" y="1517338"/>
            <a:ext cx="1244600" cy="1244600"/>
          </a:xfrm>
          <a:prstGeom prst="rect">
            <a:avLst/>
          </a:prstGeom>
        </p:spPr>
      </p:pic>
      <p:pic>
        <p:nvPicPr>
          <p:cNvPr id="7" name="Light Notification3">
            <a:hlinkClick r:id="" action="ppaction://media"/>
            <a:extLst>
              <a:ext uri="{FF2B5EF4-FFF2-40B4-BE49-F238E27FC236}">
                <a16:creationId xmlns:a16="http://schemas.microsoft.com/office/drawing/2014/main" id="{7F09E16A-AE95-4655-8097-927BD4DE176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 fill="hold"/>
                                        <p:tgtEl>
                                          <p:spTgt spid="6"/>
                                        </p:tgtEl>
                                      </p:cBhvr>
                                    </p:cmd>
                                  </p:childTnLst>
                                </p:cTn>
                              </p:par>
                            </p:childTnLst>
                          </p:cTn>
                        </p:par>
                        <p:par>
                          <p:cTn id="7" fill="hold">
                            <p:stCondLst>
                              <p:cond delay="1668"/>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able, sitting, dog, wooden&#10;&#10;Description automatically generated">
            <a:extLst>
              <a:ext uri="{FF2B5EF4-FFF2-40B4-BE49-F238E27FC236}">
                <a16:creationId xmlns:a16="http://schemas.microsoft.com/office/drawing/2014/main" id="{57BDA1E7-E99B-4B81-8A7A-BE907C188A5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654" b="7654"/>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280780" y="3337232"/>
              <a:ext cx="5666404" cy="5632311"/>
            </a:xfrm>
            <a:prstGeom prst="rect">
              <a:avLst/>
            </a:prstGeom>
            <a:noFill/>
          </p:spPr>
          <p:txBody>
            <a:bodyPr wrap="square" rtlCol="0">
              <a:spAutoFit/>
            </a:bodyPr>
            <a:lstStyle/>
            <a:p>
              <a:r>
                <a:rPr lang="en-US" sz="4000" b="1" dirty="0">
                  <a:solidFill>
                    <a:schemeClr val="bg2"/>
                  </a:solidFill>
                  <a:latin typeface="Brandon Text Regular" panose="020B0503020203060203" pitchFamily="34" charset="0"/>
                </a:rPr>
                <a:t>FIRE PREVENTION</a:t>
              </a:r>
            </a:p>
            <a:p>
              <a:endParaRPr lang="es-EC"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Fire prevention is the goal when refueling.</a:t>
              </a:r>
              <a:endParaRPr lang="es-EC"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Clean up fuel spills immediately, no matter how small, to reduce the impact on safety and on the environment.</a:t>
              </a:r>
              <a:endParaRPr lang="es-EC"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 </a:t>
              </a:r>
            </a:p>
          </p:txBody>
        </p:sp>
      </p:grpSp>
      <p:pic>
        <p:nvPicPr>
          <p:cNvPr id="6" name="Refueling Equipment 3">
            <a:hlinkClick r:id="" action="ppaction://media"/>
            <a:extLst>
              <a:ext uri="{FF2B5EF4-FFF2-40B4-BE49-F238E27FC236}">
                <a16:creationId xmlns:a16="http://schemas.microsoft.com/office/drawing/2014/main" id="{A4630054-A3D4-4FF1-9089-9AC371E789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1460424"/>
            <a:ext cx="1244600" cy="1244600"/>
          </a:xfrm>
          <a:prstGeom prst="rect">
            <a:avLst/>
          </a:prstGeom>
        </p:spPr>
      </p:pic>
      <p:pic>
        <p:nvPicPr>
          <p:cNvPr id="11" name="Light Notification3">
            <a:hlinkClick r:id="" action="ppaction://media"/>
            <a:extLst>
              <a:ext uri="{FF2B5EF4-FFF2-40B4-BE49-F238E27FC236}">
                <a16:creationId xmlns:a16="http://schemas.microsoft.com/office/drawing/2014/main" id="{E81403A6-F708-4E89-A7E8-C4F396A0AE9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64" fill="hold"/>
                                        <p:tgtEl>
                                          <p:spTgt spid="6"/>
                                        </p:tgtEl>
                                      </p:cBhvr>
                                    </p:cmd>
                                  </p:childTnLst>
                                </p:cTn>
                              </p:par>
                            </p:childTnLst>
                          </p:cTn>
                        </p:par>
                        <p:par>
                          <p:cTn id="7" fill="hold">
                            <p:stCondLst>
                              <p:cond delay="30364"/>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686800" cy="5755422"/>
          </a:xfrm>
          <a:prstGeom prst="rect">
            <a:avLst/>
          </a:prstGeom>
        </p:spPr>
        <p:txBody>
          <a:bodyPr wrap="square">
            <a:spAutoFit/>
          </a:bodyPr>
          <a:lstStyle/>
          <a:p>
            <a:r>
              <a:rPr lang="en-US" sz="2800" b="1" dirty="0">
                <a:solidFill>
                  <a:schemeClr val="bg2"/>
                </a:solidFill>
                <a:latin typeface="Brandon Text Regular" panose="020B0503020203060203" pitchFamily="34" charset="0"/>
              </a:rPr>
              <a:t>REFUELING MATTERS</a:t>
            </a:r>
          </a:p>
          <a:p>
            <a:endParaRPr lang="en-US" sz="28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400" dirty="0">
                <a:solidFill>
                  <a:schemeClr val="bg2"/>
                </a:solidFill>
                <a:latin typeface="Brandon Text Regular" panose="020B0503020203060203" pitchFamily="34" charset="0"/>
              </a:rPr>
              <a:t>Improper fueling techniques can have deadly consequences. </a:t>
            </a:r>
          </a:p>
          <a:p>
            <a:pPr marL="457200" lvl="0" indent="-457200" algn="just">
              <a:buFont typeface="Arial" panose="020B0604020202020204" pitchFamily="34" charset="0"/>
              <a:buChar char="•"/>
            </a:pPr>
            <a:r>
              <a:rPr lang="en-US" sz="2400" dirty="0">
                <a:solidFill>
                  <a:schemeClr val="bg2"/>
                </a:solidFill>
                <a:latin typeface="Brandon Text Regular" panose="020B0503020203060203" pitchFamily="34" charset="0"/>
              </a:rPr>
              <a:t>Fuel spills resulting from poor refueling procedures can cause needless damage to the environment.</a:t>
            </a:r>
            <a:endParaRPr lang="es-EC" sz="24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400" dirty="0">
                <a:solidFill>
                  <a:schemeClr val="bg2"/>
                </a:solidFill>
                <a:latin typeface="Brandon Text Regular" panose="020B0503020203060203" pitchFamily="34" charset="0"/>
              </a:rPr>
              <a:t>Inhalation of gasoline fumes from improper refueling can cause nausea, dizziness, headaches, and loss of coordination.</a:t>
            </a:r>
            <a:endParaRPr lang="es-EC" sz="24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400" dirty="0">
                <a:solidFill>
                  <a:schemeClr val="bg2"/>
                </a:solidFill>
                <a:latin typeface="Brandon Text Regular" panose="020B0503020203060203" pitchFamily="34" charset="0"/>
              </a:rPr>
              <a:t>Once ignited, fires from liquid fuels can be very difficult to extinguish, as they often spread quickly.</a:t>
            </a:r>
            <a:endParaRPr lang="es-EC" sz="24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400" dirty="0">
                <a:solidFill>
                  <a:schemeClr val="bg2"/>
                </a:solidFill>
                <a:latin typeface="Brandon Text Regular" panose="020B0503020203060203" pitchFamily="34" charset="0"/>
              </a:rPr>
              <a:t>In the construction industry, dangerous fuels such as oil and gasoline are materials handled every day. </a:t>
            </a:r>
          </a:p>
          <a:p>
            <a:pPr marL="457200" lvl="0" indent="-457200" algn="just">
              <a:buFont typeface="Arial" panose="020B0604020202020204" pitchFamily="34" charset="0"/>
              <a:buChar char="•"/>
            </a:pPr>
            <a:r>
              <a:rPr lang="en-US" sz="2400" dirty="0">
                <a:solidFill>
                  <a:schemeClr val="bg2"/>
                </a:solidFill>
                <a:latin typeface="Brandon Text Regular" panose="020B0503020203060203" pitchFamily="34" charset="0"/>
              </a:rPr>
              <a:t>Take your time, and be careful not to spill the fuel </a:t>
            </a:r>
          </a:p>
          <a:p>
            <a:pPr marL="457200" lvl="0" indent="-457200" algn="just">
              <a:buFont typeface="Arial" panose="020B0604020202020204" pitchFamily="34" charset="0"/>
              <a:buChar char="•"/>
            </a:pPr>
            <a:r>
              <a:rPr lang="en-US" sz="2400" dirty="0">
                <a:solidFill>
                  <a:schemeClr val="bg2"/>
                </a:solidFill>
                <a:latin typeface="Brandon Text Regular" panose="020B0503020203060203" pitchFamily="34" charset="0"/>
              </a:rPr>
              <a:t>Leave enough space in the tank to compensate for expansion or tilting.</a:t>
            </a:r>
            <a:endParaRPr lang="es-EC" sz="2400" dirty="0">
              <a:solidFill>
                <a:schemeClr val="bg2"/>
              </a:solidFill>
              <a:latin typeface="Brandon Text Regular" panose="020B0503020203060203" pitchFamily="34" charset="0"/>
            </a:endParaRPr>
          </a:p>
          <a:p>
            <a:endParaRPr lang="en-US" sz="2400" dirty="0">
              <a:solidFill>
                <a:schemeClr val="bg2"/>
              </a:solidFill>
              <a:latin typeface="Brandon Text Regular" panose="020B0503020203060203" pitchFamily="34" charset="0"/>
            </a:endParaRPr>
          </a:p>
        </p:txBody>
      </p:sp>
      <p:pic>
        <p:nvPicPr>
          <p:cNvPr id="4" name="Picture Placeholder 3" descr="A picture containing outdoor, person, person, standing&#10;&#10;Description automatically generated">
            <a:extLst>
              <a:ext uri="{FF2B5EF4-FFF2-40B4-BE49-F238E27FC236}">
                <a16:creationId xmlns:a16="http://schemas.microsoft.com/office/drawing/2014/main" id="{CC876FF4-C109-45CA-823B-412FA0C867B1}"/>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5" name="Refueling Equipment 4">
            <a:hlinkClick r:id="" action="ppaction://media"/>
            <a:extLst>
              <a:ext uri="{FF2B5EF4-FFF2-40B4-BE49-F238E27FC236}">
                <a16:creationId xmlns:a16="http://schemas.microsoft.com/office/drawing/2014/main" id="{FAEBEA86-BD80-44ED-9AB9-253D5B6462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2006600"/>
            <a:ext cx="1092200" cy="1092200"/>
          </a:xfrm>
          <a:prstGeom prst="rect">
            <a:avLst/>
          </a:prstGeom>
        </p:spPr>
      </p:pic>
      <p:pic>
        <p:nvPicPr>
          <p:cNvPr id="12" name="Light Notification3">
            <a:hlinkClick r:id="" action="ppaction://media"/>
            <a:extLst>
              <a:ext uri="{FF2B5EF4-FFF2-40B4-BE49-F238E27FC236}">
                <a16:creationId xmlns:a16="http://schemas.microsoft.com/office/drawing/2014/main" id="{D3BAAC7D-A8C4-4039-87C3-F7DF29C7E12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38" fill="hold"/>
                                        <p:tgtEl>
                                          <p:spTgt spid="5"/>
                                        </p:tgtEl>
                                      </p:cBhvr>
                                    </p:cmd>
                                  </p:childTnLst>
                                </p:cTn>
                              </p:par>
                            </p:childTnLst>
                          </p:cTn>
                        </p:par>
                        <p:par>
                          <p:cTn id="7" fill="hold">
                            <p:stCondLst>
                              <p:cond delay="69738"/>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0" y="25527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44561" y="2781564"/>
            <a:ext cx="8045278" cy="5262979"/>
          </a:xfrm>
          <a:prstGeom prst="rect">
            <a:avLst/>
          </a:prstGeom>
        </p:spPr>
        <p:txBody>
          <a:bodyPr wrap="square">
            <a:spAutoFit/>
          </a:bodyPr>
          <a:lstStyle/>
          <a:p>
            <a:r>
              <a:rPr lang="en-US" sz="2800" b="1" dirty="0">
                <a:solidFill>
                  <a:schemeClr val="bg2"/>
                </a:solidFill>
                <a:latin typeface="Brandon Text Regular" panose="020B0503020203060203" pitchFamily="34" charset="0"/>
              </a:rPr>
              <a:t>Refueling Tractors and Gas-Powered Equipment</a:t>
            </a:r>
          </a:p>
          <a:p>
            <a:pPr algn="just"/>
            <a:endParaRPr lang="es-EC" sz="2800" dirty="0">
              <a:solidFill>
                <a:schemeClr val="bg2"/>
              </a:solidFill>
              <a:latin typeface="Brandon Text Regular" panose="020B0503020203060203" pitchFamily="34" charset="0"/>
            </a:endParaRPr>
          </a:p>
          <a:p>
            <a:pPr algn="just" fontAlgn="base"/>
            <a:r>
              <a:rPr lang="en-US" sz="2800" dirty="0">
                <a:solidFill>
                  <a:schemeClr val="bg2"/>
                </a:solidFill>
                <a:latin typeface="Brandon Text Regular" panose="020B0503020203060203" pitchFamily="34" charset="0"/>
              </a:rPr>
              <a:t>Safety recommendations for this process include:</a:t>
            </a:r>
          </a:p>
          <a:p>
            <a:pPr algn="just" fontAlgn="base"/>
            <a:endParaRPr lang="es-EC" sz="28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800" dirty="0">
                <a:solidFill>
                  <a:schemeClr val="bg2"/>
                </a:solidFill>
                <a:latin typeface="Brandon Text Regular" panose="020B0503020203060203" pitchFamily="34" charset="0"/>
              </a:rPr>
              <a:t>Avoid spilling fuel on skin. It can cause irritation.</a:t>
            </a:r>
            <a:endParaRPr lang="es-EC" sz="28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800" dirty="0">
                <a:solidFill>
                  <a:schemeClr val="bg2"/>
                </a:solidFill>
                <a:latin typeface="Brandon Text Regular" panose="020B0503020203060203" pitchFamily="34" charset="0"/>
              </a:rPr>
              <a:t>Avoid breathing in fumes as it can result in dizziness and headaches.</a:t>
            </a:r>
            <a:endParaRPr lang="es-EC" sz="28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800" dirty="0">
                <a:solidFill>
                  <a:schemeClr val="bg2"/>
                </a:solidFill>
                <a:latin typeface="Brandon Text Regular" panose="020B0503020203060203" pitchFamily="34" charset="0"/>
              </a:rPr>
              <a:t>Turn off the engine and allow it to cool before refueling.</a:t>
            </a:r>
            <a:endParaRPr lang="es-EC" sz="28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800" dirty="0">
                <a:solidFill>
                  <a:schemeClr val="bg2"/>
                </a:solidFill>
                <a:latin typeface="Brandon Text Regular" panose="020B0503020203060203" pitchFamily="34" charset="0"/>
              </a:rPr>
              <a:t>Dispense fuel slowly and avoid overfilling.</a:t>
            </a:r>
            <a:endParaRPr lang="es-EC" sz="2800"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sz="2800" dirty="0">
                <a:solidFill>
                  <a:schemeClr val="bg2"/>
                </a:solidFill>
                <a:latin typeface="Brandon Text Regular" panose="020B0503020203060203" pitchFamily="34" charset="0"/>
              </a:rPr>
              <a:t>Refuel small equipment in the open. Refueling in a small enclosure can result in fume inhalation.</a:t>
            </a:r>
            <a:endParaRPr lang="es-EC"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4" name="Picture Placeholder 3" descr="A picture containing indoor, person, small, sitting&#10;&#10;Description automatically generated">
            <a:extLst>
              <a:ext uri="{FF2B5EF4-FFF2-40B4-BE49-F238E27FC236}">
                <a16:creationId xmlns:a16="http://schemas.microsoft.com/office/drawing/2014/main" id="{7B32D66B-7C4A-47DA-AF98-015B9E4784B4}"/>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144000" y="2552700"/>
            <a:ext cx="9144000" cy="5486400"/>
          </a:xfrm>
        </p:spPr>
      </p:pic>
      <p:pic>
        <p:nvPicPr>
          <p:cNvPr id="5" name="Refueling Equipment 5">
            <a:hlinkClick r:id="" action="ppaction://media"/>
            <a:extLst>
              <a:ext uri="{FF2B5EF4-FFF2-40B4-BE49-F238E27FC236}">
                <a16:creationId xmlns:a16="http://schemas.microsoft.com/office/drawing/2014/main" id="{1C20EA2D-0B12-46CB-98B2-363A7EABB0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097" y="20193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E778B90F-3460-4BCF-ACEA-0F5F8BE8400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4164761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74" fill="hold"/>
                                        <p:tgtEl>
                                          <p:spTgt spid="5"/>
                                        </p:tgtEl>
                                      </p:cBhvr>
                                    </p:cmd>
                                  </p:childTnLst>
                                </p:cTn>
                              </p:par>
                            </p:childTnLst>
                          </p:cTn>
                        </p:par>
                        <p:par>
                          <p:cTn id="7" fill="hold">
                            <p:stCondLst>
                              <p:cond delay="3957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3970318"/>
          </a:xfrm>
          <a:prstGeom prst="rect">
            <a:avLst/>
          </a:prstGeom>
        </p:spPr>
        <p:txBody>
          <a:bodyPr wrap="square">
            <a:spAutoFit/>
          </a:bodyPr>
          <a:lstStyle/>
          <a:p>
            <a:r>
              <a:rPr lang="en-US" sz="2800" b="1" dirty="0">
                <a:solidFill>
                  <a:schemeClr val="bg2"/>
                </a:solidFill>
                <a:latin typeface="Brandon Text Regular" panose="020B0503020203060203" pitchFamily="34" charset="0"/>
              </a:rPr>
              <a:t>FINAL DANGER TAKE AWAY</a:t>
            </a:r>
          </a:p>
          <a:p>
            <a:endParaRPr lang="es-EC"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Static Electricity </a:t>
            </a:r>
            <a:endParaRPr lang="es-EC" sz="2800" dirty="0">
              <a:solidFill>
                <a:schemeClr val="bg2"/>
              </a:solidFill>
              <a:latin typeface="Brandon Text Regular" panose="020B0503020203060203" pitchFamily="34" charset="0"/>
            </a:endParaRPr>
          </a:p>
          <a:p>
            <a:pPr algn="just"/>
            <a:r>
              <a:rPr lang="en-US" sz="2800" dirty="0">
                <a:solidFill>
                  <a:schemeClr val="bg2"/>
                </a:solidFill>
                <a:latin typeface="Brandon Text Regular" panose="020B0503020203060203" pitchFamily="34" charset="0"/>
              </a:rPr>
              <a:t>It’s essential to ensure equipment is off and cooled before refueling. A spark from the ignition system or hot exhaust could ignite the fuel. If fuel spills on an engine, wipe away any excess and allow time for the fumes to dissipate. Always have your fueling station outside, in a well-ventilated area — never inside a building.</a:t>
            </a:r>
            <a:endParaRPr lang="es-EC"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4" name="Picture Placeholder 3" descr="A picture containing person, indoor, person, table&#10;&#10;Description automatically generated">
            <a:extLst>
              <a:ext uri="{FF2B5EF4-FFF2-40B4-BE49-F238E27FC236}">
                <a16:creationId xmlns:a16="http://schemas.microsoft.com/office/drawing/2014/main" id="{313C8008-9B69-4D0E-864B-12E649A10CAB}"/>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6175" b="6175"/>
          <a:stretch>
            <a:fillRect/>
          </a:stretch>
        </p:blipFill>
        <p:spPr/>
      </p:pic>
      <p:pic>
        <p:nvPicPr>
          <p:cNvPr id="5" name="Refueling Equipment 6">
            <a:hlinkClick r:id="" action="ppaction://media"/>
            <a:extLst>
              <a:ext uri="{FF2B5EF4-FFF2-40B4-BE49-F238E27FC236}">
                <a16:creationId xmlns:a16="http://schemas.microsoft.com/office/drawing/2014/main" id="{13C51F91-AA79-467E-93BC-CB29EA9DD6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9525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0208F374-81DF-422B-B8B4-B8724BE52BB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310518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73" fill="hold"/>
                                        <p:tgtEl>
                                          <p:spTgt spid="5"/>
                                        </p:tgtEl>
                                      </p:cBhvr>
                                    </p:cmd>
                                  </p:childTnLst>
                                </p:cTn>
                              </p:par>
                            </p:childTnLst>
                          </p:cTn>
                        </p:par>
                        <p:par>
                          <p:cTn id="7" fill="hold">
                            <p:stCondLst>
                              <p:cond delay="7167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2628900"/>
            <a:ext cx="8305800" cy="3831818"/>
          </a:xfrm>
          <a:prstGeom prst="rect">
            <a:avLst/>
          </a:prstGeom>
          <a:noFill/>
        </p:spPr>
        <p:txBody>
          <a:bodyPr wrap="square" rtlCol="0">
            <a:spAutoFit/>
          </a:bodyPr>
          <a:lstStyle/>
          <a:p>
            <a:pPr fontAlgn="base"/>
            <a:r>
              <a:rPr lang="en-US" b="1" dirty="0">
                <a:solidFill>
                  <a:schemeClr val="bg2"/>
                </a:solidFill>
                <a:latin typeface="Brandon Text Regular" panose="020B0503020203060203" pitchFamily="34" charset="0"/>
              </a:rPr>
              <a:t>FUEL STORAGE</a:t>
            </a:r>
            <a:endParaRPr lang="es-EC" b="1" dirty="0">
              <a:solidFill>
                <a:schemeClr val="bg2"/>
              </a:solidFill>
              <a:latin typeface="Brandon Text Regular" panose="020B0503020203060203" pitchFamily="34" charset="0"/>
            </a:endParaRPr>
          </a:p>
          <a:p>
            <a:pPr algn="just" fontAlgn="base"/>
            <a:endParaRPr lang="en-US" dirty="0">
              <a:solidFill>
                <a:schemeClr val="bg2"/>
              </a:solidFill>
              <a:latin typeface="Brandon Text Regular" panose="020B0503020203060203" pitchFamily="34" charset="0"/>
            </a:endParaRPr>
          </a:p>
          <a:p>
            <a:pPr algn="just" fontAlgn="base"/>
            <a:r>
              <a:rPr lang="en-US" dirty="0">
                <a:solidFill>
                  <a:schemeClr val="bg2"/>
                </a:solidFill>
                <a:latin typeface="Brandon Text Regular" panose="020B0503020203060203" pitchFamily="34" charset="0"/>
              </a:rPr>
              <a:t>There are several safe storage solutions for farmers. For example, aboveground fuel tanks are cost effective, easy to relocate, and are unaffected by minor flooding. </a:t>
            </a:r>
          </a:p>
          <a:p>
            <a:pPr algn="just" fontAlgn="base"/>
            <a:endParaRPr lang="en-US" dirty="0">
              <a:solidFill>
                <a:schemeClr val="bg2"/>
              </a:solidFill>
              <a:latin typeface="Brandon Text Regular" panose="020B0503020203060203" pitchFamily="34" charset="0"/>
            </a:endParaRPr>
          </a:p>
          <a:p>
            <a:pPr algn="just" fontAlgn="base"/>
            <a:r>
              <a:rPr lang="en-US" b="1" dirty="0">
                <a:solidFill>
                  <a:schemeClr val="bg2"/>
                </a:solidFill>
                <a:latin typeface="Brandon Text Regular" panose="020B0503020203060203" pitchFamily="34" charset="0"/>
              </a:rPr>
              <a:t>Some additional fuel storage safety recommendations are:</a:t>
            </a:r>
            <a:endParaRPr lang="es-EC" b="1"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Keep fuel storage containers and facilities out of direct sunlight.</a:t>
            </a: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Farmers can either use canopies or make use of natural shade. </a:t>
            </a:r>
          </a:p>
        </p:txBody>
      </p:sp>
      <p:pic>
        <p:nvPicPr>
          <p:cNvPr id="6" name="Picture Placeholder 5" descr="A close up of a dirty field next to a building&#10;&#10;Description automatically generated">
            <a:extLst>
              <a:ext uri="{FF2B5EF4-FFF2-40B4-BE49-F238E27FC236}">
                <a16:creationId xmlns:a16="http://schemas.microsoft.com/office/drawing/2014/main" id="{804E11B6-7131-4321-B429-BD6F9999167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14030" b="14030"/>
          <a:stretch>
            <a:fillRect/>
          </a:stretch>
        </p:blipFill>
        <p:spPr/>
      </p:pic>
      <p:pic>
        <p:nvPicPr>
          <p:cNvPr id="9" name="Refueling Equipment 7">
            <a:hlinkClick r:id="" action="ppaction://media"/>
            <a:extLst>
              <a:ext uri="{FF2B5EF4-FFF2-40B4-BE49-F238E27FC236}">
                <a16:creationId xmlns:a16="http://schemas.microsoft.com/office/drawing/2014/main" id="{A9EFF0C9-7678-4BE1-98A3-E7E266A643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1562100"/>
            <a:ext cx="1244600" cy="1244600"/>
          </a:xfrm>
          <a:prstGeom prst="rect">
            <a:avLst/>
          </a:prstGeom>
        </p:spPr>
      </p:pic>
      <p:pic>
        <p:nvPicPr>
          <p:cNvPr id="11" name="Light Notification3">
            <a:hlinkClick r:id="" action="ppaction://media"/>
            <a:extLst>
              <a:ext uri="{FF2B5EF4-FFF2-40B4-BE49-F238E27FC236}">
                <a16:creationId xmlns:a16="http://schemas.microsoft.com/office/drawing/2014/main" id="{03FC2A3A-6826-4027-B3F3-3EB46D2E905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43" fill="hold"/>
                                        <p:tgtEl>
                                          <p:spTgt spid="9"/>
                                        </p:tgtEl>
                                      </p:cBhvr>
                                    </p:cmd>
                                  </p:childTnLst>
                                </p:cTn>
                              </p:par>
                            </p:childTnLst>
                          </p:cTn>
                        </p:par>
                        <p:par>
                          <p:cTn id="7" fill="hold">
                            <p:stCondLst>
                              <p:cond delay="4264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3297168"/>
            <a:ext cx="8077200" cy="3046988"/>
          </a:xfrm>
          <a:prstGeom prst="rect">
            <a:avLst/>
          </a:prstGeom>
          <a:noFill/>
        </p:spPr>
        <p:txBody>
          <a:bodyPr wrap="square" rtlCol="0">
            <a:spAutoFit/>
          </a:bodyPr>
          <a:lstStyle/>
          <a:p>
            <a:pPr fontAlgn="base"/>
            <a:r>
              <a:rPr lang="en-US" sz="2400" b="1" dirty="0">
                <a:solidFill>
                  <a:schemeClr val="bg1"/>
                </a:solidFill>
                <a:latin typeface="Brandon Text Regular" panose="020B0503020203060203" pitchFamily="34" charset="0"/>
              </a:rPr>
              <a:t>FLAMMABLE LIQUIDS</a:t>
            </a:r>
          </a:p>
          <a:p>
            <a:pPr algn="just" fontAlgn="base"/>
            <a:endParaRPr lang="es-EC" sz="2400" b="1" dirty="0">
              <a:solidFill>
                <a:schemeClr val="bg1"/>
              </a:solidFill>
              <a:latin typeface="Brandon Text Regular" panose="020B0503020203060203" pitchFamily="34" charset="0"/>
            </a:endParaRPr>
          </a:p>
          <a:p>
            <a:pPr algn="just" fontAlgn="base"/>
            <a:r>
              <a:rPr lang="en-US" sz="2400" dirty="0">
                <a:solidFill>
                  <a:schemeClr val="bg1"/>
                </a:solidFill>
                <a:latin typeface="Brandon Text Regular" panose="020B0503020203060203" pitchFamily="34" charset="0"/>
              </a:rPr>
              <a:t>Gas, diesel fuel, and paint solvents are just some of the flammable liquids found on farms. Take the following preventive steps when handling these kinds of liquids to avoid fire or explosions.</a:t>
            </a:r>
            <a:endParaRPr lang="es-EC" sz="2400" dirty="0">
              <a:solidFill>
                <a:schemeClr val="bg1"/>
              </a:solidFill>
              <a:latin typeface="Brandon Text Regular" panose="020B0503020203060203" pitchFamily="34" charset="0"/>
            </a:endParaRPr>
          </a:p>
          <a:p>
            <a:pPr lvl="0" algn="just"/>
            <a:r>
              <a:rPr lang="en-US" sz="2400" dirty="0">
                <a:solidFill>
                  <a:schemeClr val="bg1"/>
                </a:solidFill>
                <a:latin typeface="Brandon Text Regular" panose="020B0503020203060203" pitchFamily="34" charset="0"/>
              </a:rPr>
              <a:t>Store flammable liquids far away from uncontained fires or motors that spark.</a:t>
            </a:r>
            <a:endParaRPr lang="es-EC" sz="2400" dirty="0">
              <a:solidFill>
                <a:schemeClr val="bg1"/>
              </a:solidFill>
              <a:latin typeface="Brandon Text Regular" panose="020B0503020203060203" pitchFamily="34" charset="0"/>
            </a:endParaRPr>
          </a:p>
          <a:p>
            <a:endParaRPr lang="en-US" sz="2400" dirty="0">
              <a:solidFill>
                <a:schemeClr val="bg1"/>
              </a:solidFill>
              <a:latin typeface="Brandon Text Regular" panose="020B0503020203060203" pitchFamily="34" charset="0"/>
            </a:endParaRPr>
          </a:p>
          <a:p>
            <a:pPr fontAlgn="base"/>
            <a:endParaRPr lang="en-US" sz="2400" dirty="0">
              <a:solidFill>
                <a:schemeClr val="bg1"/>
              </a:solidFill>
              <a:latin typeface="Brandon Text Regular" panose="020B0503020203060203" pitchFamily="34" charset="0"/>
            </a:endParaRPr>
          </a:p>
        </p:txBody>
      </p:sp>
      <p:pic>
        <p:nvPicPr>
          <p:cNvPr id="4" name="Picture Placeholder 3" descr="A picture containing outdoor, building, truck, water&#10;&#10;Description automatically generated">
            <a:extLst>
              <a:ext uri="{FF2B5EF4-FFF2-40B4-BE49-F238E27FC236}">
                <a16:creationId xmlns:a16="http://schemas.microsoft.com/office/drawing/2014/main" id="{44FC4CCB-495B-4770-BC7E-A3E8F42D81C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144000" y="2362200"/>
            <a:ext cx="9144000" cy="5486400"/>
          </a:xfrm>
        </p:spPr>
      </p:pic>
      <p:pic>
        <p:nvPicPr>
          <p:cNvPr id="5" name="Refueling Equipment 8">
            <a:hlinkClick r:id="" action="ppaction://media"/>
            <a:extLst>
              <a:ext uri="{FF2B5EF4-FFF2-40B4-BE49-F238E27FC236}">
                <a16:creationId xmlns:a16="http://schemas.microsoft.com/office/drawing/2014/main" id="{648534A2-D934-4611-9C39-240AF47DE0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62200" y="18669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703CD9D3-79B8-4ECD-A33B-C9652B955E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0" fill="hold"/>
                                        <p:tgtEl>
                                          <p:spTgt spid="5"/>
                                        </p:tgtEl>
                                      </p:cBhvr>
                                    </p:cmd>
                                  </p:childTnLst>
                                </p:cTn>
                              </p:par>
                            </p:childTnLst>
                          </p:cTn>
                        </p:par>
                        <p:par>
                          <p:cTn id="7" fill="hold">
                            <p:stCondLst>
                              <p:cond delay="3884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372600" y="2728029"/>
            <a:ext cx="8305800" cy="5509200"/>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REFUELING REMINDERS</a:t>
            </a:r>
          </a:p>
          <a:p>
            <a:endParaRPr lang="es-EC" dirty="0">
              <a:solidFill>
                <a:schemeClr val="bg2"/>
              </a:solidFill>
              <a:latin typeface="Brandon Text Regular" panose="020B0503020203060203" pitchFamily="34" charset="0"/>
            </a:endParaRPr>
          </a:p>
          <a:p>
            <a:pPr marL="457200" lvl="0" indent="-457200" algn="just" fontAlgn="base">
              <a:buFont typeface="Arial" panose="020B0604020202020204" pitchFamily="34" charset="0"/>
              <a:buChar char="•"/>
            </a:pPr>
            <a:r>
              <a:rPr lang="en-US" dirty="0">
                <a:solidFill>
                  <a:schemeClr val="bg2"/>
                </a:solidFill>
                <a:latin typeface="Brandon Text Regular" panose="020B0503020203060203" pitchFamily="34" charset="0"/>
              </a:rPr>
              <a:t>Never smoke during refueling operations. </a:t>
            </a:r>
          </a:p>
          <a:p>
            <a:pPr marL="457200" lvl="0" indent="-457200" algn="just" fontAlgn="base">
              <a:buFont typeface="Arial" panose="020B0604020202020204" pitchFamily="34" charset="0"/>
              <a:buChar char="•"/>
            </a:pPr>
            <a:r>
              <a:rPr lang="en-US" dirty="0">
                <a:solidFill>
                  <a:schemeClr val="bg2"/>
                </a:solidFill>
                <a:latin typeface="Brandon Text Regular" panose="020B0503020203060203" pitchFamily="34" charset="0"/>
              </a:rPr>
              <a:t>If there’s a chance of a vehicle rolling while being refueled, chock the wheels.  </a:t>
            </a:r>
          </a:p>
          <a:p>
            <a:pPr marL="457200" lvl="0" indent="-457200" algn="just" fontAlgn="base">
              <a:buFont typeface="Arial" panose="020B0604020202020204" pitchFamily="34" charset="0"/>
              <a:buChar char="•"/>
            </a:pPr>
            <a:r>
              <a:rPr lang="en-US" dirty="0">
                <a:solidFill>
                  <a:schemeClr val="bg2"/>
                </a:solidFill>
                <a:latin typeface="Brandon Text Regular" panose="020B0503020203060203" pitchFamily="34" charset="0"/>
              </a:rPr>
              <a:t>If the fuel tank is located near the engine or other hot area, such as the manifold or muffler, let the engine cool before filling the tank.</a:t>
            </a:r>
            <a:endParaRPr lang="es-EC" dirty="0">
              <a:solidFill>
                <a:schemeClr val="bg2"/>
              </a:solidFill>
              <a:latin typeface="Brandon Text Regular" panose="020B0503020203060203" pitchFamily="34" charset="0"/>
            </a:endParaRPr>
          </a:p>
          <a:p>
            <a:pPr marL="457200" lvl="0" indent="-457200" algn="just" fontAlgn="base">
              <a:buFont typeface="Arial" panose="020B0604020202020204" pitchFamily="34" charset="0"/>
              <a:buChar char="•"/>
            </a:pPr>
            <a:r>
              <a:rPr lang="en-US" dirty="0">
                <a:solidFill>
                  <a:schemeClr val="bg2"/>
                </a:solidFill>
                <a:latin typeface="Brandon Text Regular" panose="020B0503020203060203" pitchFamily="34" charset="0"/>
              </a:rPr>
              <a:t>When transferring fuel from a can, mobile tank or fuel truck, keep the spout or nozzle in contact with the fuel tank.  </a:t>
            </a:r>
          </a:p>
          <a:p>
            <a:pPr marL="457200" lvl="0" indent="-457200" algn="just" fontAlgn="base">
              <a:buFont typeface="Arial" panose="020B0604020202020204" pitchFamily="34" charset="0"/>
              <a:buChar char="•"/>
            </a:pPr>
            <a:r>
              <a:rPr lang="en-US" dirty="0">
                <a:solidFill>
                  <a:schemeClr val="bg2"/>
                </a:solidFill>
                <a:latin typeface="Brandon Text Regular" panose="020B0503020203060203" pitchFamily="34" charset="0"/>
              </a:rPr>
              <a:t>After refueling has been completed, be sure all fuel has been drained from the hose and that any spills are cleaned up immediately.</a:t>
            </a:r>
            <a:endParaRPr lang="es-EC" dirty="0">
              <a:solidFill>
                <a:schemeClr val="bg2"/>
              </a:solidFill>
              <a:latin typeface="Brandon Text Regular" panose="020B0503020203060203" pitchFamily="34" charset="0"/>
            </a:endParaRPr>
          </a:p>
          <a:p>
            <a:pPr marL="457200" indent="-457200">
              <a:buFont typeface="Arial" panose="020B0604020202020204" pitchFamily="34" charset="0"/>
              <a:buChar char="•"/>
            </a:pPr>
            <a:endParaRPr lang="en-US" sz="2800" dirty="0"/>
          </a:p>
          <a:p>
            <a:endParaRPr lang="en-US" dirty="0">
              <a:solidFill>
                <a:schemeClr val="bg2"/>
              </a:solidFill>
              <a:latin typeface="Brandon Text Regular" panose="020B0503020203060203" pitchFamily="34" charset="0"/>
            </a:endParaRPr>
          </a:p>
        </p:txBody>
      </p:sp>
      <p:pic>
        <p:nvPicPr>
          <p:cNvPr id="4" name="Picture Placeholder 3" descr="A truck is parked on the side of a road&#10;&#10;Description automatically generated">
            <a:extLst>
              <a:ext uri="{FF2B5EF4-FFF2-40B4-BE49-F238E27FC236}">
                <a16:creationId xmlns:a16="http://schemas.microsoft.com/office/drawing/2014/main" id="{1ADB8E4D-FF8D-4E18-8CC8-7B382B8B535D}"/>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270" r="270"/>
          <a:stretch>
            <a:fillRect/>
          </a:stretch>
        </p:blipFill>
        <p:spPr>
          <a:xfrm>
            <a:off x="0" y="2400300"/>
            <a:ext cx="9144000" cy="6137275"/>
          </a:xfrm>
        </p:spPr>
      </p:pic>
      <p:pic>
        <p:nvPicPr>
          <p:cNvPr id="5" name="Refueling Equipment 9">
            <a:hlinkClick r:id="" action="ppaction://media"/>
            <a:extLst>
              <a:ext uri="{FF2B5EF4-FFF2-40B4-BE49-F238E27FC236}">
                <a16:creationId xmlns:a16="http://schemas.microsoft.com/office/drawing/2014/main" id="{67D21E71-59D4-4307-82F3-0916C88F97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9400" y="1294622"/>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DC038482-5E27-4E6E-B982-9B0A504D8A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4069522"/>
            <a:ext cx="1092200" cy="1092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96" fill="hold"/>
                                        <p:tgtEl>
                                          <p:spTgt spid="5"/>
                                        </p:tgtEl>
                                      </p:cBhvr>
                                    </p:cmd>
                                  </p:childTnLst>
                                </p:cTn>
                              </p:par>
                            </p:childTnLst>
                          </p:cTn>
                        </p:par>
                        <p:par>
                          <p:cTn id="7" fill="hold">
                            <p:stCondLst>
                              <p:cond delay="6099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12243</TotalTime>
  <Words>2336</Words>
  <Application>Microsoft Office PowerPoint</Application>
  <PresentationFormat>Custom</PresentationFormat>
  <Paragraphs>194</Paragraphs>
  <Slides>13</Slides>
  <Notes>13</Notes>
  <HiddenSlides>0</HiddenSlides>
  <MMClips>24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REFUELING EQUIPMENT </vt:lpstr>
      <vt:lpstr>PowerPoint Presentation</vt:lpstr>
      <vt:lpstr>What’s the Danger?</vt:lpstr>
      <vt:lpstr>What’s the Danger?</vt:lpstr>
      <vt:lpstr>What’s the Danger?</vt:lpstr>
      <vt:lpstr>How to Protect Yourself</vt:lpstr>
      <vt:lpstr>PowerPoint Presentation</vt:lpstr>
      <vt:lpstr>How to Protect Yourself</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1037</cp:revision>
  <dcterms:created xsi:type="dcterms:W3CDTF">2015-01-20T11:47:48Z</dcterms:created>
  <dcterms:modified xsi:type="dcterms:W3CDTF">2020-11-24T00:20:54Z</dcterms:modified>
</cp:coreProperties>
</file>