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37" r:id="rId2"/>
    <p:sldMasterId id="2147483702" r:id="rId3"/>
    <p:sldMasterId id="2147483674" r:id="rId4"/>
    <p:sldMasterId id="2147483677" r:id="rId5"/>
  </p:sldMasterIdLst>
  <p:notesMasterIdLst>
    <p:notesMasterId r:id="rId14"/>
  </p:notesMasterIdLst>
  <p:sldIdLst>
    <p:sldId id="269" r:id="rId6"/>
    <p:sldId id="606" r:id="rId7"/>
    <p:sldId id="607" r:id="rId8"/>
    <p:sldId id="612" r:id="rId9"/>
    <p:sldId id="617" r:id="rId10"/>
    <p:sldId id="608" r:id="rId11"/>
    <p:sldId id="614" r:id="rId12"/>
    <p:sldId id="613"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436"/>
    <a:srgbClr val="818284"/>
    <a:srgbClr val="EDAE49"/>
    <a:srgbClr val="FB2A2F"/>
    <a:srgbClr val="64D4EA"/>
    <a:srgbClr val="4CCCE6"/>
    <a:srgbClr val="6CD5EA"/>
    <a:srgbClr val="2BC3E1"/>
    <a:srgbClr val="57CFE7"/>
    <a:srgbClr val="AAC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63" autoAdjust="0"/>
    <p:restoredTop sz="68081" autoAdjust="0"/>
  </p:normalViewPr>
  <p:slideViewPr>
    <p:cSldViewPr>
      <p:cViewPr>
        <p:scale>
          <a:sx n="27" d="100"/>
          <a:sy n="27" d="100"/>
        </p:scale>
        <p:origin x="904" y="146"/>
      </p:cViewPr>
      <p:guideLst>
        <p:guide orient="horz" pos="3240"/>
        <p:guide pos="5760"/>
      </p:guideLst>
    </p:cSldViewPr>
  </p:slideViewPr>
  <p:outlineViewPr>
    <p:cViewPr>
      <p:scale>
        <a:sx n="33" d="100"/>
        <a:sy n="33" d="100"/>
      </p:scale>
      <p:origin x="0" y="0"/>
    </p:cViewPr>
  </p:outlineViewPr>
  <p:notesTextViewPr>
    <p:cViewPr>
      <p:scale>
        <a:sx n="121" d="100"/>
        <a:sy n="121"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28.01.2021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Working With A Transfer Trailer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What’s At Stake?</a:t>
            </a:r>
          </a:p>
          <a:p>
            <a:r>
              <a:rPr lang="en-CA" dirty="0"/>
              <a:t>Transfer trailers are routinely used to ship 20-ton loads of MSW to distant disposal sites. Like other commercial vehicles, tractor-trailers are subject to a number of DOT regulations including the Federal Motor Vehicle Carrier Safety Act, which requires commercial drivers to inspect vehicles at the beginning and end of each day in an effort to make sure trucks are safe to operate.</a:t>
            </a:r>
          </a:p>
          <a:p>
            <a:endParaRPr lang="en-CA" dirty="0"/>
          </a:p>
        </p:txBody>
      </p:sp>
      <p:sp>
        <p:nvSpPr>
          <p:cNvPr id="4" name="Slide Number Placeholder 3"/>
          <p:cNvSpPr>
            <a:spLocks noGrp="1"/>
          </p:cNvSpPr>
          <p:nvPr>
            <p:ph type="sldNum" sz="quarter" idx="5"/>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1320297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What’s The Danger? </a:t>
            </a:r>
          </a:p>
          <a:p>
            <a:r>
              <a:rPr lang="en-CA" b="1" dirty="0"/>
              <a:t>Avoid Slips And Trips</a:t>
            </a:r>
          </a:p>
          <a:p>
            <a:r>
              <a:rPr lang="en-CA" dirty="0"/>
              <a:t>If the transfer station does not have a tarping station, the driver may need to climb on the trailer to cover the load. In these cases, the driver must have proper training and use fall protection to minimize the risk of a fall. Many slips and trips that result in falls can be traced back to three root causes:</a:t>
            </a:r>
          </a:p>
          <a:p>
            <a:r>
              <a:rPr lang="en-CA" dirty="0"/>
              <a:t>1.	Improper footwear: Good quality work-type safety shoes with slip-resistant soles and heels will help keep employees safe. Good footwear is especially important in transfer stations, landfills and recycling centers where the walking surface may be slippery.</a:t>
            </a:r>
          </a:p>
          <a:p>
            <a:r>
              <a:rPr lang="en-CA" dirty="0"/>
              <a:t>2.	Inattention: The best defense against tripping and slipping is to be alert. Drivers need to watch where they are walking and stay alert to their surroundings.</a:t>
            </a:r>
          </a:p>
          <a:p>
            <a:r>
              <a:rPr lang="en-CA" dirty="0"/>
              <a:t>3.	Not practicing “three points” of contact: Drivers should be reminded of the “three points” of contact rule—always have two feet and at least one hand or both hands and at least one foot in contact with a vehicle or structure.</a:t>
            </a:r>
          </a:p>
        </p:txBody>
      </p:sp>
      <p:sp>
        <p:nvSpPr>
          <p:cNvPr id="4" name="Slide Number Placeholder 3"/>
          <p:cNvSpPr>
            <a:spLocks noGrp="1"/>
          </p:cNvSpPr>
          <p:nvPr>
            <p:ph type="sldNum" sz="quarter" idx="5"/>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75244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What’s The Danger? </a:t>
            </a: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rPr>
              <a:t>Safety When Unloading</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rPr>
              <a:t>Another </a:t>
            </a:r>
            <a:r>
              <a:rPr lang="en-US" sz="1800" b="1" dirty="0">
                <a:solidFill>
                  <a:srgbClr val="000000"/>
                </a:solidFill>
                <a:effectLst/>
                <a:latin typeface="Open Sans"/>
                <a:ea typeface="MS Mincho" panose="02020609040205080304" pitchFamily="49" charset="-128"/>
              </a:rPr>
              <a:t>risk of an accident</a:t>
            </a:r>
            <a:r>
              <a:rPr lang="en-US" sz="1800" dirty="0">
                <a:solidFill>
                  <a:srgbClr val="000000"/>
                </a:solidFill>
                <a:effectLst/>
                <a:latin typeface="Open Sans"/>
                <a:ea typeface="MS Mincho" panose="02020609040205080304" pitchFamily="49" charset="-128"/>
              </a:rPr>
              <a:t> occurs when the trailer is being unloaded especially with trailers that unload by raising one end of the trailer and waiting for the material to slide out the back end. Unloading a transfer trailer will raise the center of gravity resulting in less stability. Stuck loads or frozen loads that will not slide out of the trailer or container can increase the risk of rollover.</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rPr>
              <a:t>At the landfill, the driver must position the trailer on level ground as even a slight slope can increase the chance of a rollover. The driver must make certain that the tailgate is unlocked before the unloading process begins. The stability of the surface is another important consideration. A mushy or soft surface may result in the truck tipping especially as the weight of the load is transferred to the rear wheels during the unloading process. High winds can be a problem especially at a landfill when tip trailers are raised in the air during the unloading process.</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rPr>
              <a:t>If a truck or trailer does roll, the driver and everyone around the vehicle is in danger. For this reason, drivers should maintain a safe space between vehicles. Equipment operators including compactor and dozer operators need to be especially careful when working around trucks and trailers that are unloading.</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rPr>
              <a:t>Serious Safety Concerns</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rPr>
              <a:t>Incidents have occurred where a transfer trailer box has slid out of the dump-truck box while it is raised.  This occurs when the “dawgs” or hooks that hold the transfer trailer in place unhook themselves from the dump-truck’s box, allowing the transfer trailer to slide out the back end.</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rPr>
              <a:t>There is a possibility for a devastating safety concern in such an incident if a worker were behind the transfer trailer when it was to slide out of the dump-truck’s box. The worker could potentially be crushed by the force and weight of the box.  </a:t>
            </a:r>
            <a:endParaRPr lang="en-CA" sz="1800" dirty="0">
              <a:solidFill>
                <a:srgbClr val="000000"/>
              </a:solidFill>
              <a:effectLst/>
              <a:latin typeface="Helvetica" panose="020B0604020202020204" pitchFamily="34" charset="0"/>
              <a:ea typeface="MS Mincho" panose="02020609040205080304" pitchFamily="49" charset="-128"/>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86705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marL="0" marR="0" algn="just">
              <a:spcBef>
                <a:spcPts val="0"/>
              </a:spcBef>
              <a:spcAft>
                <a:spcPts val="1200"/>
              </a:spcAft>
            </a:pPr>
            <a:r>
              <a:rPr lang="en-US" sz="1800" b="1" dirty="0">
                <a:effectLst/>
                <a:latin typeface="Open Sans"/>
                <a:ea typeface="Times New Roman" panose="02020603050405020304" pitchFamily="18" charset="0"/>
              </a:rPr>
              <a:t>Inspections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A thorough inspection of the vehicle is fairly simple and takes 10 to 15 minutes to complete. Importantly, drivers should be properly trained and instructed on the pre-trip and post-trip inspection process including the requirements for paperwork to document the condition of vehicle.</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effectLst/>
                <a:latin typeface="Open Sans"/>
                <a:ea typeface="Times New Roman" panose="02020603050405020304" pitchFamily="18" charset="0"/>
              </a:rPr>
              <a:t>Checklists</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effectLst/>
                <a:latin typeface="Open Sans"/>
                <a:ea typeface="Times New Roman" panose="02020603050405020304" pitchFamily="18" charset="0"/>
              </a:rPr>
              <a:t>Different companies may have different processes for conducting pre-trip and post-trip inspections. However, in all cases, the driver must be familiar with the mechanical components and operation of the vehicle. A checklist is a useful tool to aid the driver in conducting an inspection without forgetting anything. Skipping any items during the inspection process will only increase the chances of an accident or breakdown. Done correctly, pre-trip and post trip inspections will comply with the law and give the driver.</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rPr>
              <a:t>Safety At The Transfer Station</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rPr>
              <a:t>Drivers of tractor-trailers need to take precautions at transfer stations, as their vehicles are longer and make wide turns that can make it tricky to get on and off a scale. Once positioned for loading, the driver should stay with his or her trailer while it is being loaded. If the driver needs to exit the cab of the truck, he or she should first look around to get the lay of the land and recognize any potentially hazardous situations. A quick scan of the tip floor or loading area may mean the difference between a safe day and an unexpected incident. Drivers should always use proper Personal Protective Equipment (PPE) including a high visibility safety vest, hardhat, gloves and eye protection.</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rPr>
              <a:t>The driver should be alert at all times especially for other vehicles that may be entering or exiting the transfer station. Drivers must also be careful when walking around their vehicles as tip floors and loading areas can be cluttered with waste, slippery and uneven.</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rPr>
              <a:t>Once the trailer is loaded to the proper weight, the load will need to be covered. During the tarping process, the driver will need to take precautions, as falls are dangerous to workers who work on elevated platforms and on top of trucks and trailers. Some transfer stations and landfills have tarping stations that allows drivers to safely tarp and un-tarp loads. Most tarping stations provide a level surface for workers to stand with adequate guardrails to keep employees safe while a tarp is being placed on or removed from a trailer. It is important to keep tarping stations clear of ice and snow during the winter months. Additionally, tarping stations should have adequate lights to allow drivers to have good visibility.</a:t>
            </a:r>
            <a:endParaRPr lang="en-CA" sz="1800" dirty="0">
              <a:solidFill>
                <a:srgbClr val="000000"/>
              </a:solidFill>
              <a:effectLst/>
              <a:latin typeface="Helvetica" panose="020B0604020202020204" pitchFamily="34" charset="0"/>
              <a:ea typeface="MS Mincho" panose="02020609040205080304" pitchFamily="49" charset="-128"/>
            </a:endParaRPr>
          </a:p>
          <a:p>
            <a:endParaRPr lang="en-US" b="1" dirty="0"/>
          </a:p>
        </p:txBody>
      </p:sp>
      <p:sp>
        <p:nvSpPr>
          <p:cNvPr id="4" name="Slide Number Placeholder 3"/>
          <p:cNvSpPr>
            <a:spLocks noGrp="1"/>
          </p:cNvSpPr>
          <p:nvPr>
            <p:ph type="sldNum" sz="quarter" idx="5"/>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1454864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marL="0" marR="0" algn="just">
              <a:spcBef>
                <a:spcPts val="0"/>
              </a:spcBef>
              <a:spcAft>
                <a:spcPts val="1200"/>
              </a:spcAft>
            </a:pPr>
            <a:r>
              <a:rPr lang="en-US" sz="1800" b="1" dirty="0">
                <a:effectLst/>
                <a:latin typeface="Open Sans"/>
                <a:ea typeface="Times New Roman" panose="02020603050405020304" pitchFamily="18" charset="0"/>
              </a:rPr>
              <a:t>Important Safety Concern</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Under No Circumstances Should A Worker Stand Behind A Dump-Truck (With Transfer Box) While the Box Is Being Raised or Lowered, Or While It Is in The Raised Position.</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Ensure the transfer box is securely attached to the dump-truck. (Dawgs hooked in position, chains)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Ensure that no workers enter the “danger zone” behind the dump-truck while the box is being raised or lowered, or while it is in the raised position.</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The dump-truck must dump the material on the ground, with the spreader chains attached, and then lower its box before workers begin working with the material.</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cs typeface="Arial" panose="020B0604020202020204" pitchFamily="34" charset="0"/>
              </a:rPr>
              <a:t>Other Safety Concerns</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cs typeface="Arial" panose="020B0604020202020204" pitchFamily="34" charset="0"/>
              </a:rPr>
              <a:t>Getting sufficient rest is critical as driver fatigue is a contributing factor in many accidents involving over-the-road vehicles. Drivers should always obey size and weight limits and posted speed limits. Avoiding distractions especially texting is another critical safety rule. As the saying goes, “it can wait.” Finally, drivers should never jump from the truck or trailer. While these may seem like obvious precautions, the reality is that countless injuries occur each year because basic safety rules are not followed.</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fontAlgn="ctr">
              <a:spcBef>
                <a:spcPts val="0"/>
              </a:spcBef>
              <a:spcAft>
                <a:spcPts val="865"/>
              </a:spcAft>
            </a:pPr>
            <a:r>
              <a:rPr lang="en-US" sz="1800" b="1" dirty="0">
                <a:solidFill>
                  <a:srgbClr val="365F91"/>
                </a:solidFill>
                <a:effectLst/>
                <a:latin typeface="Open Sans"/>
                <a:ea typeface="MS Gothic" panose="020B0609070205080204" pitchFamily="49" charset="-128"/>
                <a:cs typeface="Helvetica" panose="020B0604020202020204" pitchFamily="34" charset="0"/>
              </a:rPr>
              <a:t>Avoid</a:t>
            </a:r>
            <a:endParaRPr lang="en-CA"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Do not overload.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Do not allow anyone to ride on the tongue of a wagon or trailer.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Do not allow anyone to be in between the tractor and wagon or trailer when in motion.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Do not travel faster than 25 km/h.</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dirty="0">
                <a:effectLst/>
                <a:latin typeface="Open Sans"/>
                <a:ea typeface="MS Mincho" panose="02020609040205080304" pitchFamily="49" charset="-128"/>
                <a:cs typeface="Helvetica" panose="020B0604020202020204" pitchFamily="34" charset="0"/>
              </a:rPr>
              <a:t>Do not tow wagons or trailers weighing more than the tractor unless the trailer or wagon are equipped with brakes that are appropriate for the weight and speed of travel.</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810239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Final Word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When working with transfer trailer equipment, always stand clear and not be forgetful of the heavy machinery that you are working near. Never become complacent. Never assume that nothing bad will happen as you have been working that way without injury or incident for a long time.</a:t>
            </a:r>
            <a:endParaRPr lang="en-CA" sz="1800" dirty="0">
              <a:solidFill>
                <a:srgbClr val="000000"/>
              </a:solidFill>
              <a:effectLst/>
              <a:latin typeface="Helvetica" panose="020B0604020202020204" pitchFamily="34" charset="0"/>
              <a:ea typeface="MS Mincho" panose="02020609040205080304" pitchFamily="49" charset="-128"/>
            </a:endParaRPr>
          </a:p>
        </p:txBody>
      </p:sp>
      <p:sp>
        <p:nvSpPr>
          <p:cNvPr id="4" name="Slide Number Placeholder 3"/>
          <p:cNvSpPr>
            <a:spLocks noGrp="1"/>
          </p:cNvSpPr>
          <p:nvPr>
            <p:ph type="sldNum" sz="quarter" idx="5"/>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268574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9BACE-B07C-9847-8E13-3C80E8A0686C}"/>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84E441-64B9-E148-9AB4-3474A630FF92}"/>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67705A-A57C-E344-B2CD-15B0390CCB52}"/>
              </a:ext>
            </a:extLst>
          </p:cNvPr>
          <p:cNvSpPr>
            <a:spLocks noGrp="1"/>
          </p:cNvSpPr>
          <p:nvPr>
            <p:ph type="dt" sz="half" idx="10"/>
          </p:nvPr>
        </p:nvSpPr>
        <p:spPr/>
        <p:txBody>
          <a:bodyPr/>
          <a:lstStyle/>
          <a:p>
            <a:fld id="{70D69724-B8FD-E242-BDBF-24FBB42E0037}" type="datetimeFigureOut">
              <a:rPr lang="en-US" smtClean="0"/>
              <a:t>1/28/2021</a:t>
            </a:fld>
            <a:endParaRPr lang="en-US"/>
          </a:p>
        </p:txBody>
      </p:sp>
      <p:sp>
        <p:nvSpPr>
          <p:cNvPr id="5" name="Footer Placeholder 4">
            <a:extLst>
              <a:ext uri="{FF2B5EF4-FFF2-40B4-BE49-F238E27FC236}">
                <a16:creationId xmlns:a16="http://schemas.microsoft.com/office/drawing/2014/main" id="{4F706978-A8FD-EC46-9C5B-EF338F702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FC9AF-3BBE-D04F-836C-B2C465F1AB82}"/>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1262116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F3AC-79F3-2647-A804-D2746BCC90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0DD8A5-B4B6-AB45-AD93-8E4E1A1F5803}"/>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C007F-67F5-1343-B7FA-94DE5656629A}"/>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BF22E-3499-264C-8048-A793D2FCDA7D}"/>
              </a:ext>
            </a:extLst>
          </p:cNvPr>
          <p:cNvSpPr>
            <a:spLocks noGrp="1"/>
          </p:cNvSpPr>
          <p:nvPr>
            <p:ph type="dt" sz="half" idx="10"/>
          </p:nvPr>
        </p:nvSpPr>
        <p:spPr/>
        <p:txBody>
          <a:bodyPr/>
          <a:lstStyle/>
          <a:p>
            <a:fld id="{70D69724-B8FD-E242-BDBF-24FBB42E0037}" type="datetimeFigureOut">
              <a:rPr lang="en-US" smtClean="0"/>
              <a:t>1/28/2021</a:t>
            </a:fld>
            <a:endParaRPr lang="en-US"/>
          </a:p>
        </p:txBody>
      </p:sp>
      <p:sp>
        <p:nvSpPr>
          <p:cNvPr id="6" name="Footer Placeholder 5">
            <a:extLst>
              <a:ext uri="{FF2B5EF4-FFF2-40B4-BE49-F238E27FC236}">
                <a16:creationId xmlns:a16="http://schemas.microsoft.com/office/drawing/2014/main" id="{E8A8F89B-91D6-334F-8458-F49A624EF3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C7B2E-A2EE-894D-B32E-2CDBAAA82DA1}"/>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3660420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BA1D-1DDD-4A40-9999-E7BAAAF2DC64}"/>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FE72C0-9258-CC4D-86A4-49157ACB77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D9ED2-7539-8F48-B65E-86BF6C579F5D}"/>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400489-995B-5140-94AD-8A0248C5A55D}"/>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05857-5107-374D-9D6B-27198C518D90}"/>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451731-7F0C-2B47-ADB9-940D6FCF9E47}"/>
              </a:ext>
            </a:extLst>
          </p:cNvPr>
          <p:cNvSpPr>
            <a:spLocks noGrp="1"/>
          </p:cNvSpPr>
          <p:nvPr>
            <p:ph type="dt" sz="half" idx="10"/>
          </p:nvPr>
        </p:nvSpPr>
        <p:spPr/>
        <p:txBody>
          <a:bodyPr/>
          <a:lstStyle/>
          <a:p>
            <a:fld id="{70D69724-B8FD-E242-BDBF-24FBB42E0037}" type="datetimeFigureOut">
              <a:rPr lang="en-US" smtClean="0"/>
              <a:t>1/28/2021</a:t>
            </a:fld>
            <a:endParaRPr lang="en-US"/>
          </a:p>
        </p:txBody>
      </p:sp>
      <p:sp>
        <p:nvSpPr>
          <p:cNvPr id="8" name="Footer Placeholder 7">
            <a:extLst>
              <a:ext uri="{FF2B5EF4-FFF2-40B4-BE49-F238E27FC236}">
                <a16:creationId xmlns:a16="http://schemas.microsoft.com/office/drawing/2014/main" id="{B96FDE90-5EAB-564D-B875-B48429DC2B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47AF49-C2F7-D045-9F91-C69E7EA52079}"/>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3073205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CD33-15CA-2E41-8902-0EA8A830B4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6E07C2-6F61-4F46-B62E-0C4AFB61DBB0}"/>
              </a:ext>
            </a:extLst>
          </p:cNvPr>
          <p:cNvSpPr>
            <a:spLocks noGrp="1"/>
          </p:cNvSpPr>
          <p:nvPr>
            <p:ph type="dt" sz="half" idx="10"/>
          </p:nvPr>
        </p:nvSpPr>
        <p:spPr/>
        <p:txBody>
          <a:bodyPr/>
          <a:lstStyle/>
          <a:p>
            <a:fld id="{70D69724-B8FD-E242-BDBF-24FBB42E0037}" type="datetimeFigureOut">
              <a:rPr lang="en-US" smtClean="0"/>
              <a:t>1/28/2021</a:t>
            </a:fld>
            <a:endParaRPr lang="en-US"/>
          </a:p>
        </p:txBody>
      </p:sp>
      <p:sp>
        <p:nvSpPr>
          <p:cNvPr id="4" name="Footer Placeholder 3">
            <a:extLst>
              <a:ext uri="{FF2B5EF4-FFF2-40B4-BE49-F238E27FC236}">
                <a16:creationId xmlns:a16="http://schemas.microsoft.com/office/drawing/2014/main" id="{737DF43A-151B-3E41-9A01-49CDC5F136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2F5B5-9663-314C-BF8A-CD8EAD5EFAE8}"/>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3898739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1126A-6DE8-E048-B40F-ECC72E4C719E}"/>
              </a:ext>
            </a:extLst>
          </p:cNvPr>
          <p:cNvSpPr>
            <a:spLocks noGrp="1"/>
          </p:cNvSpPr>
          <p:nvPr>
            <p:ph type="dt" sz="half" idx="10"/>
          </p:nvPr>
        </p:nvSpPr>
        <p:spPr/>
        <p:txBody>
          <a:bodyPr/>
          <a:lstStyle/>
          <a:p>
            <a:fld id="{70D69724-B8FD-E242-BDBF-24FBB42E0037}" type="datetimeFigureOut">
              <a:rPr lang="en-US" smtClean="0"/>
              <a:t>1/28/2021</a:t>
            </a:fld>
            <a:endParaRPr lang="en-US"/>
          </a:p>
        </p:txBody>
      </p:sp>
      <p:sp>
        <p:nvSpPr>
          <p:cNvPr id="3" name="Footer Placeholder 2">
            <a:extLst>
              <a:ext uri="{FF2B5EF4-FFF2-40B4-BE49-F238E27FC236}">
                <a16:creationId xmlns:a16="http://schemas.microsoft.com/office/drawing/2014/main" id="{90497229-9796-A84D-AEE6-FC5E23ADB9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0F8A2C-1E6E-4843-B6A8-61FB1B385BF6}"/>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2627213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7F30-A1AA-4B46-86E1-AE135FF16D01}"/>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929C3A-B926-A142-B04E-406C0D02EC5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10BC4C-2704-5644-8BCF-09572F19D2D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B2D903-6B85-0345-93DF-D50DC3926AF1}"/>
              </a:ext>
            </a:extLst>
          </p:cNvPr>
          <p:cNvSpPr>
            <a:spLocks noGrp="1"/>
          </p:cNvSpPr>
          <p:nvPr>
            <p:ph type="dt" sz="half" idx="10"/>
          </p:nvPr>
        </p:nvSpPr>
        <p:spPr/>
        <p:txBody>
          <a:bodyPr/>
          <a:lstStyle/>
          <a:p>
            <a:fld id="{70D69724-B8FD-E242-BDBF-24FBB42E0037}" type="datetimeFigureOut">
              <a:rPr lang="en-US" smtClean="0"/>
              <a:t>1/28/2021</a:t>
            </a:fld>
            <a:endParaRPr lang="en-US"/>
          </a:p>
        </p:txBody>
      </p:sp>
      <p:sp>
        <p:nvSpPr>
          <p:cNvPr id="6" name="Footer Placeholder 5">
            <a:extLst>
              <a:ext uri="{FF2B5EF4-FFF2-40B4-BE49-F238E27FC236}">
                <a16:creationId xmlns:a16="http://schemas.microsoft.com/office/drawing/2014/main" id="{3973D8E3-02AC-144B-B477-EE6EC9A6B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26847-429C-144A-A6A1-4343D7E1099A}"/>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1364542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7804-346B-334C-9E44-48D75F907F75}"/>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5610A5-DD89-9249-AD4C-E068FD37848E}"/>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4613FB-5A7D-8041-9442-0FEF63CB8B92}"/>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E66CD-6B75-034E-B072-963D51B4CECD}"/>
              </a:ext>
            </a:extLst>
          </p:cNvPr>
          <p:cNvSpPr>
            <a:spLocks noGrp="1"/>
          </p:cNvSpPr>
          <p:nvPr>
            <p:ph type="dt" sz="half" idx="10"/>
          </p:nvPr>
        </p:nvSpPr>
        <p:spPr/>
        <p:txBody>
          <a:bodyPr/>
          <a:lstStyle/>
          <a:p>
            <a:fld id="{70D69724-B8FD-E242-BDBF-24FBB42E0037}" type="datetimeFigureOut">
              <a:rPr lang="en-US" smtClean="0"/>
              <a:t>1/28/2021</a:t>
            </a:fld>
            <a:endParaRPr lang="en-US"/>
          </a:p>
        </p:txBody>
      </p:sp>
      <p:sp>
        <p:nvSpPr>
          <p:cNvPr id="6" name="Footer Placeholder 5">
            <a:extLst>
              <a:ext uri="{FF2B5EF4-FFF2-40B4-BE49-F238E27FC236}">
                <a16:creationId xmlns:a16="http://schemas.microsoft.com/office/drawing/2014/main" id="{37B470E6-C28D-284F-B1F3-42334E659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8ED31-F9AA-AE42-B29D-C5A71E58A31E}"/>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211668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ED51-7938-414C-9A3E-C7FFD8EB5C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2EA5E9-9061-A240-B5D2-589FE82C6F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F0663-9CC3-CD4E-BB04-C8C748FEF53F}"/>
              </a:ext>
            </a:extLst>
          </p:cNvPr>
          <p:cNvSpPr>
            <a:spLocks noGrp="1"/>
          </p:cNvSpPr>
          <p:nvPr>
            <p:ph type="dt" sz="half" idx="10"/>
          </p:nvPr>
        </p:nvSpPr>
        <p:spPr/>
        <p:txBody>
          <a:bodyPr/>
          <a:lstStyle/>
          <a:p>
            <a:fld id="{70D69724-B8FD-E242-BDBF-24FBB42E0037}" type="datetimeFigureOut">
              <a:rPr lang="en-US" smtClean="0"/>
              <a:t>1/28/2021</a:t>
            </a:fld>
            <a:endParaRPr lang="en-US"/>
          </a:p>
        </p:txBody>
      </p:sp>
      <p:sp>
        <p:nvSpPr>
          <p:cNvPr id="5" name="Footer Placeholder 4">
            <a:extLst>
              <a:ext uri="{FF2B5EF4-FFF2-40B4-BE49-F238E27FC236}">
                <a16:creationId xmlns:a16="http://schemas.microsoft.com/office/drawing/2014/main" id="{2473A633-1425-FA4A-B665-6D4A06952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1816-157D-BF45-A824-7003277D4C51}"/>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4190895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53BDA-7D1A-BC49-B2B7-49D215403EA2}"/>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82E5A2-0E94-DB46-9820-CDC66AF24C5E}"/>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75B5C-F02C-7C47-A576-599F8FCDA159}"/>
              </a:ext>
            </a:extLst>
          </p:cNvPr>
          <p:cNvSpPr>
            <a:spLocks noGrp="1"/>
          </p:cNvSpPr>
          <p:nvPr>
            <p:ph type="dt" sz="half" idx="10"/>
          </p:nvPr>
        </p:nvSpPr>
        <p:spPr/>
        <p:txBody>
          <a:bodyPr/>
          <a:lstStyle/>
          <a:p>
            <a:fld id="{70D69724-B8FD-E242-BDBF-24FBB42E0037}" type="datetimeFigureOut">
              <a:rPr lang="en-US" smtClean="0"/>
              <a:t>1/28/2021</a:t>
            </a:fld>
            <a:endParaRPr lang="en-US"/>
          </a:p>
        </p:txBody>
      </p:sp>
      <p:sp>
        <p:nvSpPr>
          <p:cNvPr id="5" name="Footer Placeholder 4">
            <a:extLst>
              <a:ext uri="{FF2B5EF4-FFF2-40B4-BE49-F238E27FC236}">
                <a16:creationId xmlns:a16="http://schemas.microsoft.com/office/drawing/2014/main" id="{4E30D7C6-9372-9644-937F-05C4C94F1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D140B-6526-3547-8A85-C7A423BA7E32}"/>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968292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r>
              <a:rPr lang="en-US"/>
              <a:t>Click icon to add picture</a:t>
            </a:r>
            <a:endParaRPr lang="uk-UA"/>
          </a:p>
        </p:txBody>
      </p:sp>
      <p:sp>
        <p:nvSpPr>
          <p:cNvPr id="4" name="Title 3">
            <a:extLst>
              <a:ext uri="{FF2B5EF4-FFF2-40B4-BE49-F238E27FC236}">
                <a16:creationId xmlns:a16="http://schemas.microsoft.com/office/drawing/2014/main" id="{C9DBD06E-DF67-E24D-AD41-5069E1C00E76}"/>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7DA-9AE8-B649-BFFB-EB421B7D9C08}"/>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C35B13-877B-F149-BD10-4CA64DD922E8}"/>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A0073E-3BB5-634A-BDBB-49ECD65AA3DC}"/>
              </a:ext>
            </a:extLst>
          </p:cNvPr>
          <p:cNvSpPr>
            <a:spLocks noGrp="1"/>
          </p:cNvSpPr>
          <p:nvPr>
            <p:ph type="dt" sz="half" idx="10"/>
          </p:nvPr>
        </p:nvSpPr>
        <p:spPr/>
        <p:txBody>
          <a:bodyPr/>
          <a:lstStyle/>
          <a:p>
            <a:fld id="{70D69724-B8FD-E242-BDBF-24FBB42E0037}" type="datetimeFigureOut">
              <a:rPr lang="en-US" smtClean="0"/>
              <a:t>1/28/2021</a:t>
            </a:fld>
            <a:endParaRPr lang="en-US"/>
          </a:p>
        </p:txBody>
      </p:sp>
      <p:sp>
        <p:nvSpPr>
          <p:cNvPr id="5" name="Footer Placeholder 4">
            <a:extLst>
              <a:ext uri="{FF2B5EF4-FFF2-40B4-BE49-F238E27FC236}">
                <a16:creationId xmlns:a16="http://schemas.microsoft.com/office/drawing/2014/main" id="{323764B4-D487-4C49-92E1-D15482A1E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CFFC2-0A2A-BA4B-9705-C52094D4A5D4}"/>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140901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B4E7-A40E-6F43-8021-FAD61F41F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53C74E-22E3-174A-B347-AC23984C7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6C804-35B8-5A47-9543-DFA49782BF68}"/>
              </a:ext>
            </a:extLst>
          </p:cNvPr>
          <p:cNvSpPr>
            <a:spLocks noGrp="1"/>
          </p:cNvSpPr>
          <p:nvPr>
            <p:ph type="dt" sz="half" idx="10"/>
          </p:nvPr>
        </p:nvSpPr>
        <p:spPr/>
        <p:txBody>
          <a:bodyPr/>
          <a:lstStyle/>
          <a:p>
            <a:fld id="{70D69724-B8FD-E242-BDBF-24FBB42E0037}" type="datetimeFigureOut">
              <a:rPr lang="en-US" smtClean="0"/>
              <a:t>1/28/2021</a:t>
            </a:fld>
            <a:endParaRPr lang="en-US"/>
          </a:p>
        </p:txBody>
      </p:sp>
      <p:sp>
        <p:nvSpPr>
          <p:cNvPr id="5" name="Footer Placeholder 4">
            <a:extLst>
              <a:ext uri="{FF2B5EF4-FFF2-40B4-BE49-F238E27FC236}">
                <a16:creationId xmlns:a16="http://schemas.microsoft.com/office/drawing/2014/main" id="{748E127F-3143-DE45-AE7E-354C38F07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F9F46-7347-1647-846D-EC512EE1489B}"/>
              </a:ext>
            </a:extLst>
          </p:cNvPr>
          <p:cNvSpPr>
            <a:spLocks noGrp="1"/>
          </p:cNvSpPr>
          <p:nvPr>
            <p:ph type="sldNum" sz="quarter" idx="12"/>
          </p:nvPr>
        </p:nvSpPr>
        <p:spPr/>
        <p:txBody>
          <a:bodyPr/>
          <a:lstStyle/>
          <a:p>
            <a:fld id="{B8B9B6FA-980D-0A4D-90EE-7BF5B58FDFEA}" type="slidenum">
              <a:rPr lang="en-US" smtClean="0"/>
              <a:t>‹#›</a:t>
            </a:fld>
            <a:endParaRPr lang="en-US"/>
          </a:p>
        </p:txBody>
      </p:sp>
    </p:spTree>
    <p:extLst>
      <p:ext uri="{BB962C8B-B14F-4D97-AF65-F5344CB8AC3E}">
        <p14:creationId xmlns:p14="http://schemas.microsoft.com/office/powerpoint/2010/main" val="216832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5.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6" r:id="rId7"/>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DCCE46-3DA2-D047-9ADF-9B15CC744CDE}"/>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18F541-33F6-1143-BD1B-534E72B073B6}"/>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2F1AA-8071-9E4B-A091-2FCB857D74B7}"/>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724-B8FD-E242-BDBF-24FBB42E0037}" type="datetimeFigureOut">
              <a:rPr lang="en-US" smtClean="0"/>
              <a:t>1/28/2021</a:t>
            </a:fld>
            <a:endParaRPr lang="en-US"/>
          </a:p>
        </p:txBody>
      </p:sp>
      <p:sp>
        <p:nvSpPr>
          <p:cNvPr id="5" name="Footer Placeholder 4">
            <a:extLst>
              <a:ext uri="{FF2B5EF4-FFF2-40B4-BE49-F238E27FC236}">
                <a16:creationId xmlns:a16="http://schemas.microsoft.com/office/drawing/2014/main" id="{C42068DD-C188-8F41-8092-D0478AD8E6C8}"/>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0218C4-95BA-2444-BBE7-712932E5B814}"/>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B8B9B6FA-980D-0A4D-90EE-7BF5B58FDFEA}" type="slidenum">
              <a:rPr lang="en-US" smtClean="0"/>
              <a:t>‹#›</a:t>
            </a:fld>
            <a:endParaRPr lang="en-US"/>
          </a:p>
        </p:txBody>
      </p:sp>
    </p:spTree>
    <p:extLst>
      <p:ext uri="{BB962C8B-B14F-4D97-AF65-F5344CB8AC3E}">
        <p14:creationId xmlns:p14="http://schemas.microsoft.com/office/powerpoint/2010/main" val="176897572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6.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7.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6.mp3"/><Relationship Id="rId7" Type="http://schemas.openxmlformats.org/officeDocument/2006/relationships/notesSlide" Target="../notesSlides/notesSlide6.xml"/><Relationship Id="rId2" Type="http://schemas.microsoft.com/office/2007/relationships/media" Target="../media/media6.mp3"/><Relationship Id="rId1" Type="http://schemas.openxmlformats.org/officeDocument/2006/relationships/themeOverride" Target="../theme/themeOverride1.xml"/><Relationship Id="rId6" Type="http://schemas.openxmlformats.org/officeDocument/2006/relationships/slideLayout" Target="../slideLayouts/slideLayout1.xml"/><Relationship Id="rId5" Type="http://schemas.openxmlformats.org/officeDocument/2006/relationships/audio" Target="../media/media2.mp3"/><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media7.mp3"/><Relationship Id="rId7" Type="http://schemas.openxmlformats.org/officeDocument/2006/relationships/notesSlide" Target="../notesSlides/notesSlide7.xml"/><Relationship Id="rId2" Type="http://schemas.microsoft.com/office/2007/relationships/media" Target="../media/media7.mp3"/><Relationship Id="rId1" Type="http://schemas.openxmlformats.org/officeDocument/2006/relationships/themeOverride" Target="../theme/themeOverride2.xml"/><Relationship Id="rId6" Type="http://schemas.openxmlformats.org/officeDocument/2006/relationships/slideLayout" Target="../slideLayouts/slideLayout1.xml"/><Relationship Id="rId5" Type="http://schemas.openxmlformats.org/officeDocument/2006/relationships/audio" Target="../media/media2.mp3"/><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201400" y="5753100"/>
            <a:ext cx="6130959" cy="3048000"/>
          </a:xfrm>
          <a:prstGeom prst="rect">
            <a:avLst/>
          </a:prstGeom>
        </p:spPr>
        <p:txBody>
          <a:bodyPr vert="horz" lIns="91440" tIns="45720" rIns="91440" bIns="45720" rtlCol="0" anchor="t" anchorCtr="0">
            <a:noAutofit/>
          </a:bodyPr>
          <a:lstStyle/>
          <a:p>
            <a:pPr defTabSz="914400"/>
            <a:r>
              <a:rPr lang="en-CA" sz="6000" dirty="0">
                <a:solidFill>
                  <a:schemeClr val="tx1"/>
                </a:solidFill>
                <a:latin typeface="Knockout HTF48-Featherweight" pitchFamily="2" charset="0"/>
              </a:rPr>
              <a:t>WORKING WITH A TRANSFER TRAILER </a:t>
            </a:r>
            <a:endParaRPr lang="en-US" sz="6000" dirty="0">
              <a:solidFill>
                <a:schemeClr val="tx1"/>
              </a:solidFill>
              <a:latin typeface="Knockout HTF48-Featherweight" pitchFamily="2" charset="0"/>
            </a:endParaRPr>
          </a:p>
        </p:txBody>
      </p:sp>
      <p:sp>
        <p:nvSpPr>
          <p:cNvPr id="13" name="Freeform: Shape 1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7">
            <a:extLst>
              <a:ext uri="{28A0092B-C50C-407E-A947-70E740481C1C}">
                <a14:useLocalDpi xmlns:a14="http://schemas.microsoft.com/office/drawing/2010/main" val="0"/>
              </a:ext>
            </a:extLst>
          </a:blip>
          <a:srcRect l="11568" r="11568"/>
          <a:stretch/>
        </p:blipFill>
        <p:spPr>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Picture 3" descr="A picture containing text, clipart&#10;&#10;Description automatically generated">
            <a:extLst>
              <a:ext uri="{FF2B5EF4-FFF2-40B4-BE49-F238E27FC236}">
                <a16:creationId xmlns:a16="http://schemas.microsoft.com/office/drawing/2014/main" id="{DA77BB0C-1219-3F4F-A9AD-344B31E8B6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2" name="Transfer 2">
            <a:hlinkClick r:id="" action="ppaction://media"/>
            <a:extLst>
              <a:ext uri="{FF2B5EF4-FFF2-40B4-BE49-F238E27FC236}">
                <a16:creationId xmlns:a16="http://schemas.microsoft.com/office/drawing/2014/main" id="{EF4E6AD8-D54B-4F3D-9B08-AFDEBE000D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19600" y="571500"/>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2D213B3A-0954-4159-97EF-E77F0BC042C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3378895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 fill="hold"/>
                                        <p:tgtEl>
                                          <p:spTgt spid="2"/>
                                        </p:tgtEl>
                                      </p:cBhvr>
                                    </p:cmd>
                                  </p:childTnLst>
                                </p:cTn>
                              </p:par>
                            </p:childTnLst>
                          </p:cTn>
                        </p:par>
                        <p:par>
                          <p:cTn id="7" fill="hold">
                            <p:stCondLst>
                              <p:cond delay="1828"/>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9A452-183D-5F46-AF4D-23D65C288E23}"/>
              </a:ext>
            </a:extLst>
          </p:cNvPr>
          <p:cNvSpPr txBox="1"/>
          <p:nvPr/>
        </p:nvSpPr>
        <p:spPr>
          <a:xfrm>
            <a:off x="11430000" y="495300"/>
            <a:ext cx="6130959" cy="9220200"/>
          </a:xfrm>
          <a:prstGeom prst="rect">
            <a:avLst/>
          </a:prstGeom>
        </p:spPr>
        <p:txBody>
          <a:bodyPr vert="horz" lIns="90000" tIns="45720" rIns="91440" bIns="45720" rtlCol="0" anchor="t" anchorCtr="0">
            <a:noAutofit/>
          </a:bodyPr>
          <a:lstStyle/>
          <a:p>
            <a:pPr defTabSz="914400">
              <a:lnSpc>
                <a:spcPct val="90000"/>
              </a:lnSpc>
              <a:spcBef>
                <a:spcPct val="0"/>
              </a:spcBef>
              <a:spcAft>
                <a:spcPts val="600"/>
              </a:spcAft>
            </a:pPr>
            <a:r>
              <a:rPr lang="en-US" sz="4800" dirty="0">
                <a:latin typeface="Knockout HTF48-Featherweight" pitchFamily="2" charset="0"/>
                <a:ea typeface="+mj-ea"/>
                <a:cs typeface="+mj-cs"/>
              </a:rPr>
              <a:t>What’s At Stake</a:t>
            </a:r>
          </a:p>
          <a:p>
            <a:pPr defTabSz="914400">
              <a:lnSpc>
                <a:spcPct val="90000"/>
              </a:lnSpc>
              <a:spcBef>
                <a:spcPct val="0"/>
              </a:spcBef>
              <a:spcAft>
                <a:spcPts val="600"/>
              </a:spcAft>
            </a:pPr>
            <a:endParaRPr lang="en-US" sz="4800" dirty="0">
              <a:latin typeface="Knockout HTF48-Featherweight" pitchFamily="2" charset="0"/>
              <a:ea typeface="+mj-ea"/>
              <a:cs typeface="+mj-cs"/>
            </a:endParaRPr>
          </a:p>
          <a:p>
            <a:pPr defTabSz="914400">
              <a:lnSpc>
                <a:spcPct val="150000"/>
              </a:lnSpc>
              <a:spcBef>
                <a:spcPct val="0"/>
              </a:spcBef>
              <a:spcAft>
                <a:spcPts val="600"/>
              </a:spcAft>
            </a:pPr>
            <a:r>
              <a:rPr lang="en-CA" sz="3600" dirty="0">
                <a:latin typeface="Proxima Nova" panose="02000506030000020004" pitchFamily="2" charset="0"/>
              </a:rPr>
              <a:t>Transfer trailers are routinely used to ship 20-ton loads of MSW to distant disposal sites.</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42C35F76-0085-454D-899A-B6CBBE3A16AA}"/>
              </a:ext>
            </a:extLst>
          </p:cNvPr>
          <p:cNvPicPr>
            <a:picLocks noChangeAspect="1"/>
          </p:cNvPicPr>
          <p:nvPr/>
        </p:nvPicPr>
        <p:blipFill>
          <a:blip r:embed="rId7">
            <a:extLst>
              <a:ext uri="{28A0092B-C50C-407E-A947-70E740481C1C}">
                <a14:useLocalDpi xmlns:a14="http://schemas.microsoft.com/office/drawing/2010/main" val="0"/>
              </a:ext>
            </a:extLst>
          </a:blip>
          <a:srcRect l="11568" r="11568"/>
          <a:stretch/>
        </p:blipFill>
        <p:spPr>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7" name="Picture 6" descr="A picture containing text, clipart&#10;&#10;Description automatically generated">
            <a:extLst>
              <a:ext uri="{FF2B5EF4-FFF2-40B4-BE49-F238E27FC236}">
                <a16:creationId xmlns:a16="http://schemas.microsoft.com/office/drawing/2014/main" id="{30825CF0-295A-0D4F-8D2B-32392785B5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3" name="Transfer 3">
            <a:hlinkClick r:id="" action="ppaction://media"/>
            <a:extLst>
              <a:ext uri="{FF2B5EF4-FFF2-40B4-BE49-F238E27FC236}">
                <a16:creationId xmlns:a16="http://schemas.microsoft.com/office/drawing/2014/main" id="{0CB82660-5336-4714-B127-F694E35EF0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72000" y="419100"/>
            <a:ext cx="1978806" cy="1978806"/>
          </a:xfrm>
          <a:prstGeom prst="rect">
            <a:avLst/>
          </a:prstGeom>
        </p:spPr>
      </p:pic>
      <p:pic>
        <p:nvPicPr>
          <p:cNvPr id="9" name="Light Notification3">
            <a:hlinkClick r:id="" action="ppaction://media"/>
            <a:extLst>
              <a:ext uri="{FF2B5EF4-FFF2-40B4-BE49-F238E27FC236}">
                <a16:creationId xmlns:a16="http://schemas.microsoft.com/office/drawing/2014/main" id="{BCF733FD-C1C2-47F8-BA1C-6A74B4AD8C9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4157067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46" fill="hold"/>
                                        <p:tgtEl>
                                          <p:spTgt spid="3"/>
                                        </p:tgtEl>
                                      </p:cBhvr>
                                    </p:cmd>
                                  </p:childTnLst>
                                </p:cTn>
                              </p:par>
                            </p:childTnLst>
                          </p:cTn>
                        </p:par>
                        <p:par>
                          <p:cTn id="7" fill="hold">
                            <p:stCondLst>
                              <p:cond delay="24346"/>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AC6B25DD-1B30-40E9-81A7-EE4AB158E7A4}"/>
              </a:ext>
            </a:extLst>
          </p:cNvPr>
          <p:cNvPicPr>
            <a:picLocks noChangeAspect="1"/>
          </p:cNvPicPr>
          <p:nvPr/>
        </p:nvPicPr>
        <p:blipFill rotWithShape="1">
          <a:blip r:embed="rId7">
            <a:extLst>
              <a:ext uri="{28A0092B-C50C-407E-A947-70E740481C1C}">
                <a14:useLocalDpi xmlns:a14="http://schemas.microsoft.com/office/drawing/2010/main" val="0"/>
              </a:ext>
            </a:extLst>
          </a:blip>
          <a:srcRect l="27969" t="-370" r="3653" b="370"/>
          <a:stretch/>
        </p:blipFill>
        <p:spPr>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1E1BAF06-B933-2349-A6A3-02C1EC08B48A}"/>
              </a:ext>
            </a:extLst>
          </p:cNvPr>
          <p:cNvSpPr txBox="1"/>
          <p:nvPr/>
        </p:nvSpPr>
        <p:spPr>
          <a:xfrm>
            <a:off x="11430000" y="495300"/>
            <a:ext cx="6477000" cy="9220200"/>
          </a:xfrm>
          <a:prstGeom prst="rect">
            <a:avLst/>
          </a:prstGeom>
        </p:spPr>
        <p:txBody>
          <a:bodyPr vert="horz" lIns="90000" tIns="45720" rIns="91440" bIns="45720" rtlCol="0" anchor="t" anchorCtr="0">
            <a:noAutofit/>
          </a:bodyPr>
          <a:lstStyle/>
          <a:p>
            <a:pPr defTabSz="914400">
              <a:lnSpc>
                <a:spcPct val="90000"/>
              </a:lnSpc>
              <a:spcBef>
                <a:spcPct val="0"/>
              </a:spcBef>
              <a:spcAft>
                <a:spcPts val="600"/>
              </a:spcAft>
            </a:pPr>
            <a:r>
              <a:rPr lang="en-US" sz="4800" dirty="0">
                <a:latin typeface="Knockout HTF48-Featherweight" pitchFamily="2" charset="0"/>
                <a:ea typeface="+mj-ea"/>
                <a:cs typeface="+mj-cs"/>
              </a:rPr>
              <a:t>What’s the Danger</a:t>
            </a:r>
          </a:p>
          <a:p>
            <a:pPr defTabSz="914400">
              <a:lnSpc>
                <a:spcPct val="150000"/>
              </a:lnSpc>
              <a:spcBef>
                <a:spcPct val="0"/>
              </a:spcBef>
              <a:spcAft>
                <a:spcPts val="600"/>
              </a:spcAft>
            </a:pPr>
            <a:r>
              <a:rPr lang="en-CA" sz="3600" dirty="0">
                <a:latin typeface="Proxima Nova" panose="02000506030000020004" pitchFamily="2" charset="0"/>
              </a:rPr>
              <a:t>Avoid Slips And Trips</a:t>
            </a:r>
          </a:p>
          <a:p>
            <a:pPr defTabSz="914400">
              <a:lnSpc>
                <a:spcPct val="150000"/>
              </a:lnSpc>
              <a:spcBef>
                <a:spcPct val="0"/>
              </a:spcBef>
              <a:spcAft>
                <a:spcPts val="600"/>
              </a:spcAft>
            </a:pPr>
            <a:r>
              <a:rPr lang="en-CA" sz="3200" dirty="0">
                <a:latin typeface="Proxima Nova" panose="02000506030000020004" pitchFamily="2" charset="0"/>
              </a:rPr>
              <a:t>If the transfer station does not have a tarping station, the driver may need to climb on the trailer to cover the load. In these cases, the driver must have proper training and use fall protection to minimize the risk of a fall. </a:t>
            </a:r>
            <a:endParaRPr lang="en-US" sz="3200" dirty="0">
              <a:latin typeface="Proxima Nova" panose="02000506030000020004" pitchFamily="2" charset="0"/>
              <a:ea typeface="+mj-ea"/>
              <a:cs typeface="+mj-cs"/>
            </a:endParaRPr>
          </a:p>
        </p:txBody>
      </p:sp>
      <p:pic>
        <p:nvPicPr>
          <p:cNvPr id="6" name="Picture 5" descr="A picture containing text, clipart&#10;&#10;Description automatically generated">
            <a:extLst>
              <a:ext uri="{FF2B5EF4-FFF2-40B4-BE49-F238E27FC236}">
                <a16:creationId xmlns:a16="http://schemas.microsoft.com/office/drawing/2014/main" id="{B52FC99E-6BBF-4345-AB08-BD28CBBF18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2" name="Transfer 4">
            <a:hlinkClick r:id="" action="ppaction://media"/>
            <a:extLst>
              <a:ext uri="{FF2B5EF4-FFF2-40B4-BE49-F238E27FC236}">
                <a16:creationId xmlns:a16="http://schemas.microsoft.com/office/drawing/2014/main" id="{E88CF963-BCC4-43A5-AE69-DB898FAAF8B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14600" y="190500"/>
            <a:ext cx="1244600" cy="1244600"/>
          </a:xfrm>
          <a:prstGeom prst="rect">
            <a:avLst/>
          </a:prstGeom>
        </p:spPr>
      </p:pic>
      <p:pic>
        <p:nvPicPr>
          <p:cNvPr id="7" name="Light Notification3">
            <a:hlinkClick r:id="" action="ppaction://media"/>
            <a:extLst>
              <a:ext uri="{FF2B5EF4-FFF2-40B4-BE49-F238E27FC236}">
                <a16:creationId xmlns:a16="http://schemas.microsoft.com/office/drawing/2014/main" id="{E237034A-0974-4E87-92AB-1394A71A1EE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2498860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19" fill="hold"/>
                                        <p:tgtEl>
                                          <p:spTgt spid="2"/>
                                        </p:tgtEl>
                                      </p:cBhvr>
                                    </p:cmd>
                                  </p:childTnLst>
                                </p:cTn>
                              </p:par>
                            </p:childTnLst>
                          </p:cTn>
                        </p:par>
                        <p:par>
                          <p:cTn id="7" fill="hold">
                            <p:stCondLst>
                              <p:cond delay="59219"/>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AC6B25DD-1B30-40E9-81A7-EE4AB158E7A4}"/>
              </a:ext>
            </a:extLst>
          </p:cNvPr>
          <p:cNvPicPr>
            <a:picLocks noChangeAspect="1"/>
          </p:cNvPicPr>
          <p:nvPr/>
        </p:nvPicPr>
        <p:blipFill>
          <a:blip r:embed="rId7">
            <a:extLst>
              <a:ext uri="{28A0092B-C50C-407E-A947-70E740481C1C}">
                <a14:useLocalDpi xmlns:a14="http://schemas.microsoft.com/office/drawing/2010/main" val="0"/>
              </a:ext>
            </a:extLst>
          </a:blip>
          <a:srcRect l="17466" r="17466"/>
          <a:stretch/>
        </p:blipFill>
        <p:spPr>
          <a:xfrm>
            <a:off x="-152400" y="3810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1E1BAF06-B933-2349-A6A3-02C1EC08B48A}"/>
              </a:ext>
            </a:extLst>
          </p:cNvPr>
          <p:cNvSpPr txBox="1"/>
          <p:nvPr/>
        </p:nvSpPr>
        <p:spPr>
          <a:xfrm>
            <a:off x="11430000" y="495300"/>
            <a:ext cx="6477000" cy="9220200"/>
          </a:xfrm>
          <a:prstGeom prst="rect">
            <a:avLst/>
          </a:prstGeom>
        </p:spPr>
        <p:txBody>
          <a:bodyPr vert="horz" lIns="90000" tIns="45720" rIns="91440" bIns="45720" rtlCol="0" anchor="t" anchorCtr="0">
            <a:noAutofit/>
          </a:bodyPr>
          <a:lstStyle/>
          <a:p>
            <a:pPr defTabSz="914400">
              <a:lnSpc>
                <a:spcPct val="90000"/>
              </a:lnSpc>
              <a:spcBef>
                <a:spcPct val="0"/>
              </a:spcBef>
              <a:spcAft>
                <a:spcPts val="600"/>
              </a:spcAft>
            </a:pPr>
            <a:r>
              <a:rPr lang="en-US" sz="4800" dirty="0">
                <a:latin typeface="Knockout HTF48-Featherweight" pitchFamily="2" charset="0"/>
                <a:ea typeface="+mj-ea"/>
                <a:cs typeface="+mj-cs"/>
              </a:rPr>
              <a:t>What’s the Danger</a:t>
            </a:r>
          </a:p>
          <a:p>
            <a:pPr defTabSz="914400">
              <a:lnSpc>
                <a:spcPct val="90000"/>
              </a:lnSpc>
              <a:spcBef>
                <a:spcPct val="0"/>
              </a:spcBef>
              <a:spcAft>
                <a:spcPts val="600"/>
              </a:spcAft>
            </a:pPr>
            <a:endParaRPr lang="en-US" sz="4800" dirty="0">
              <a:latin typeface="Knockout HTF48-Featherweight" pitchFamily="2" charset="0"/>
              <a:ea typeface="+mj-ea"/>
              <a:cs typeface="+mj-cs"/>
            </a:endParaRPr>
          </a:p>
          <a:p>
            <a:pPr marL="571500" indent="-571500" defTabSz="914400">
              <a:lnSpc>
                <a:spcPct val="150000"/>
              </a:lnSpc>
              <a:spcBef>
                <a:spcPct val="0"/>
              </a:spcBef>
              <a:spcAft>
                <a:spcPts val="600"/>
              </a:spcAft>
              <a:buFont typeface="Arial" panose="020B0604020202020204" pitchFamily="34" charset="0"/>
              <a:buChar char="•"/>
            </a:pPr>
            <a:r>
              <a:rPr lang="en-CA" sz="3600" dirty="0">
                <a:latin typeface="Proxima Nova" panose="02000506030000020004" pitchFamily="2" charset="0"/>
              </a:rPr>
              <a:t>Safety when Unloading</a:t>
            </a:r>
          </a:p>
          <a:p>
            <a:pPr marL="571500" indent="-571500" defTabSz="914400">
              <a:lnSpc>
                <a:spcPct val="150000"/>
              </a:lnSpc>
              <a:spcBef>
                <a:spcPct val="0"/>
              </a:spcBef>
              <a:spcAft>
                <a:spcPts val="600"/>
              </a:spcAft>
              <a:buFont typeface="Arial" panose="020B0604020202020204" pitchFamily="34" charset="0"/>
              <a:buChar char="•"/>
            </a:pPr>
            <a:r>
              <a:rPr lang="en-CA" sz="3600" dirty="0">
                <a:latin typeface="Proxima Nova" panose="02000506030000020004" pitchFamily="2" charset="0"/>
              </a:rPr>
              <a:t>Serious Safety Concerns</a:t>
            </a:r>
            <a:endParaRPr lang="en-US" sz="3600" dirty="0">
              <a:latin typeface="Proxima Nova" panose="02000506030000020004" pitchFamily="2" charset="0"/>
              <a:ea typeface="+mj-ea"/>
              <a:cs typeface="+mj-cs"/>
            </a:endParaRPr>
          </a:p>
        </p:txBody>
      </p:sp>
      <p:pic>
        <p:nvPicPr>
          <p:cNvPr id="6" name="Picture 5" descr="A picture containing text, clipart&#10;&#10;Description automatically generated">
            <a:extLst>
              <a:ext uri="{FF2B5EF4-FFF2-40B4-BE49-F238E27FC236}">
                <a16:creationId xmlns:a16="http://schemas.microsoft.com/office/drawing/2014/main" id="{B52FC99E-6BBF-4345-AB08-BD28CBBF18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2" name="Transfer 5">
            <a:hlinkClick r:id="" action="ppaction://media"/>
            <a:extLst>
              <a:ext uri="{FF2B5EF4-FFF2-40B4-BE49-F238E27FC236}">
                <a16:creationId xmlns:a16="http://schemas.microsoft.com/office/drawing/2014/main" id="{01461C68-0F55-4347-AC1D-9790677F67D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38600" y="876300"/>
            <a:ext cx="1778000" cy="1778000"/>
          </a:xfrm>
          <a:prstGeom prst="rect">
            <a:avLst/>
          </a:prstGeom>
        </p:spPr>
      </p:pic>
      <p:pic>
        <p:nvPicPr>
          <p:cNvPr id="7" name="Light Notification3">
            <a:hlinkClick r:id="" action="ppaction://media"/>
            <a:extLst>
              <a:ext uri="{FF2B5EF4-FFF2-40B4-BE49-F238E27FC236}">
                <a16:creationId xmlns:a16="http://schemas.microsoft.com/office/drawing/2014/main" id="{11214BE3-A7F3-41F1-BC46-FF780F2A2DD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2765496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63" fill="hold"/>
                                        <p:tgtEl>
                                          <p:spTgt spid="2"/>
                                        </p:tgtEl>
                                      </p:cBhvr>
                                    </p:cmd>
                                  </p:childTnLst>
                                </p:cTn>
                              </p:par>
                            </p:childTnLst>
                          </p:cTn>
                        </p:par>
                        <p:par>
                          <p:cTn id="7" fill="hold">
                            <p:stCondLst>
                              <p:cond delay="100963"/>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A01B80-5809-ED41-8630-D5DB1D8F73D7}"/>
              </a:ext>
            </a:extLst>
          </p:cNvPr>
          <p:cNvSpPr/>
          <p:nvPr/>
        </p:nvSpPr>
        <p:spPr>
          <a:xfrm>
            <a:off x="0" y="0"/>
            <a:ext cx="18288000" cy="2263180"/>
          </a:xfrm>
          <a:prstGeom prst="rect">
            <a:avLst/>
          </a:prstGeom>
          <a:solidFill>
            <a:srgbClr val="EDAE49"/>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 name="TextBox 1">
            <a:extLst>
              <a:ext uri="{FF2B5EF4-FFF2-40B4-BE49-F238E27FC236}">
                <a16:creationId xmlns:a16="http://schemas.microsoft.com/office/drawing/2014/main" id="{6F0CC6D8-64A2-134D-A588-DFD1583937D3}"/>
              </a:ext>
            </a:extLst>
          </p:cNvPr>
          <p:cNvSpPr txBox="1"/>
          <p:nvPr/>
        </p:nvSpPr>
        <p:spPr>
          <a:xfrm>
            <a:off x="2057398" y="441807"/>
            <a:ext cx="14843927" cy="155050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6000" kern="1200" dirty="0">
                <a:solidFill>
                  <a:srgbClr val="313436"/>
                </a:solidFill>
                <a:latin typeface="Knockout HTF48-Featherweight" pitchFamily="2" charset="0"/>
                <a:ea typeface="+mj-ea"/>
                <a:cs typeface="+mj-cs"/>
              </a:rPr>
              <a:t>HOW TO PROTECT YOURSELF</a:t>
            </a:r>
          </a:p>
        </p:txBody>
      </p:sp>
      <p:sp>
        <p:nvSpPr>
          <p:cNvPr id="3" name="Rectangle 2">
            <a:extLst>
              <a:ext uri="{FF2B5EF4-FFF2-40B4-BE49-F238E27FC236}">
                <a16:creationId xmlns:a16="http://schemas.microsoft.com/office/drawing/2014/main" id="{C91F0A9D-DFB7-AB41-ABC9-2B11148A136F}"/>
              </a:ext>
            </a:extLst>
          </p:cNvPr>
          <p:cNvSpPr/>
          <p:nvPr/>
        </p:nvSpPr>
        <p:spPr>
          <a:xfrm>
            <a:off x="990600" y="2940464"/>
            <a:ext cx="9753602" cy="5525037"/>
          </a:xfrm>
          <a:prstGeom prst="rect">
            <a:avLst/>
          </a:prstGeom>
        </p:spPr>
        <p:txBody>
          <a:bodyPr vert="horz" lIns="91440" tIns="45720" rIns="91440" bIns="45720" rtlCol="0" anchor="t" anchorCtr="0">
            <a:noAutofit/>
          </a:bodyPr>
          <a:lstStyle/>
          <a:p>
            <a:pPr marL="285750" indent="-285750" defTabSz="914400">
              <a:lnSpc>
                <a:spcPct val="150000"/>
              </a:lnSpc>
              <a:spcAft>
                <a:spcPts val="600"/>
              </a:spcAft>
              <a:buFont typeface="Arial" panose="020B0604020202020204" pitchFamily="34" charset="0"/>
              <a:buChar char="•"/>
            </a:pPr>
            <a:r>
              <a:rPr lang="en-US" sz="4400" dirty="0">
                <a:solidFill>
                  <a:srgbClr val="818284"/>
                </a:solidFill>
                <a:latin typeface="Proxima Nova" panose="02000506030000020004" pitchFamily="2" charset="0"/>
              </a:rPr>
              <a:t>Inspections</a:t>
            </a:r>
          </a:p>
          <a:p>
            <a:pPr marL="285750" indent="-285750" defTabSz="914400">
              <a:lnSpc>
                <a:spcPct val="150000"/>
              </a:lnSpc>
              <a:spcAft>
                <a:spcPts val="600"/>
              </a:spcAft>
              <a:buFont typeface="Arial" panose="020B0604020202020204" pitchFamily="34" charset="0"/>
              <a:buChar char="•"/>
            </a:pPr>
            <a:r>
              <a:rPr lang="en-US" sz="4400" dirty="0">
                <a:solidFill>
                  <a:srgbClr val="818284"/>
                </a:solidFill>
                <a:latin typeface="Proxima Nova" panose="02000506030000020004" pitchFamily="2" charset="0"/>
              </a:rPr>
              <a:t>Checklists</a:t>
            </a:r>
          </a:p>
          <a:p>
            <a:pPr marL="285750" indent="-285750" defTabSz="914400">
              <a:lnSpc>
                <a:spcPct val="150000"/>
              </a:lnSpc>
              <a:spcAft>
                <a:spcPts val="600"/>
              </a:spcAft>
              <a:buFont typeface="Arial" panose="020B0604020202020204" pitchFamily="34" charset="0"/>
              <a:buChar char="•"/>
            </a:pPr>
            <a:r>
              <a:rPr lang="en-US" sz="4400" dirty="0">
                <a:solidFill>
                  <a:srgbClr val="818284"/>
                </a:solidFill>
                <a:latin typeface="Proxima Nova" panose="02000506030000020004" pitchFamily="2" charset="0"/>
              </a:rPr>
              <a:t>Safety at the Transfer Station</a:t>
            </a:r>
          </a:p>
        </p:txBody>
      </p:sp>
      <p:pic>
        <p:nvPicPr>
          <p:cNvPr id="5" name="Graphic 4">
            <a:extLst>
              <a:ext uri="{FF2B5EF4-FFF2-40B4-BE49-F238E27FC236}">
                <a16:creationId xmlns:a16="http://schemas.microsoft.com/office/drawing/2014/main" id="{BF754A6E-4A56-CB40-9D6F-2D20E326BCA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363200" y="3390900"/>
            <a:ext cx="7190755" cy="4793836"/>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4183B00C-4700-FB4A-BA8B-C41658E27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3149" y="243780"/>
            <a:ext cx="2196353" cy="622300"/>
          </a:xfrm>
          <a:prstGeom prst="rect">
            <a:avLst/>
          </a:prstGeom>
        </p:spPr>
      </p:pic>
      <p:pic>
        <p:nvPicPr>
          <p:cNvPr id="4" name="Transfer 6">
            <a:hlinkClick r:id="" action="ppaction://media"/>
            <a:extLst>
              <a:ext uri="{FF2B5EF4-FFF2-40B4-BE49-F238E27FC236}">
                <a16:creationId xmlns:a16="http://schemas.microsoft.com/office/drawing/2014/main" id="{6DDD782E-8CED-445A-9E1A-CBA1630D4FF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572000" y="866080"/>
            <a:ext cx="1778000" cy="1778000"/>
          </a:xfrm>
          <a:prstGeom prst="rect">
            <a:avLst/>
          </a:prstGeom>
        </p:spPr>
      </p:pic>
      <p:pic>
        <p:nvPicPr>
          <p:cNvPr id="8" name="Light Notification3">
            <a:hlinkClick r:id="" action="ppaction://media"/>
            <a:extLst>
              <a:ext uri="{FF2B5EF4-FFF2-40B4-BE49-F238E27FC236}">
                <a16:creationId xmlns:a16="http://schemas.microsoft.com/office/drawing/2014/main" id="{3E1C5304-09AB-4571-9CA1-B4980DCF4E6F}"/>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2490679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65" fill="hold"/>
                                        <p:tgtEl>
                                          <p:spTgt spid="4"/>
                                        </p:tgtEl>
                                      </p:cBhvr>
                                    </p:cmd>
                                  </p:childTnLst>
                                </p:cTn>
                              </p:par>
                            </p:childTnLst>
                          </p:cTn>
                        </p:par>
                        <p:par>
                          <p:cTn id="7" fill="hold">
                            <p:stCondLst>
                              <p:cond delay="147565"/>
                            </p:stCondLst>
                            <p:childTnLst>
                              <p:par>
                                <p:cTn id="8" presetID="1" presetClass="mediacall" presetSubtype="0" fill="hold" nodeType="afterEffect">
                                  <p:stCondLst>
                                    <p:cond delay="0"/>
                                  </p:stCondLst>
                                  <p:childTnLst>
                                    <p:cmd type="call" cmd="playFrom(0.0)">
                                      <p:cBhvr>
                                        <p:cTn id="9" dur="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A01B80-5809-ED41-8630-D5DB1D8F73D7}"/>
              </a:ext>
            </a:extLst>
          </p:cNvPr>
          <p:cNvSpPr/>
          <p:nvPr/>
        </p:nvSpPr>
        <p:spPr>
          <a:xfrm>
            <a:off x="0" y="0"/>
            <a:ext cx="18288000" cy="2263180"/>
          </a:xfrm>
          <a:prstGeom prst="rect">
            <a:avLst/>
          </a:prstGeom>
          <a:solidFill>
            <a:srgbClr val="EDAE49"/>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 name="TextBox 1">
            <a:extLst>
              <a:ext uri="{FF2B5EF4-FFF2-40B4-BE49-F238E27FC236}">
                <a16:creationId xmlns:a16="http://schemas.microsoft.com/office/drawing/2014/main" id="{6F0CC6D8-64A2-134D-A588-DFD1583937D3}"/>
              </a:ext>
            </a:extLst>
          </p:cNvPr>
          <p:cNvSpPr txBox="1"/>
          <p:nvPr/>
        </p:nvSpPr>
        <p:spPr>
          <a:xfrm>
            <a:off x="2057398" y="441807"/>
            <a:ext cx="14843927" cy="155050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6000" kern="1200" dirty="0">
                <a:solidFill>
                  <a:srgbClr val="313436"/>
                </a:solidFill>
                <a:latin typeface="Knockout HTF48-Featherweight" pitchFamily="2" charset="0"/>
                <a:ea typeface="+mj-ea"/>
                <a:cs typeface="+mj-cs"/>
              </a:rPr>
              <a:t>HOW TO PROTECT YOURSELF</a:t>
            </a:r>
          </a:p>
        </p:txBody>
      </p:sp>
      <p:sp>
        <p:nvSpPr>
          <p:cNvPr id="3" name="Rectangle 2">
            <a:extLst>
              <a:ext uri="{FF2B5EF4-FFF2-40B4-BE49-F238E27FC236}">
                <a16:creationId xmlns:a16="http://schemas.microsoft.com/office/drawing/2014/main" id="{C91F0A9D-DFB7-AB41-ABC9-2B11148A136F}"/>
              </a:ext>
            </a:extLst>
          </p:cNvPr>
          <p:cNvSpPr/>
          <p:nvPr/>
        </p:nvSpPr>
        <p:spPr>
          <a:xfrm>
            <a:off x="990600" y="2940464"/>
            <a:ext cx="9753602" cy="5525037"/>
          </a:xfrm>
          <a:prstGeom prst="rect">
            <a:avLst/>
          </a:prstGeom>
        </p:spPr>
        <p:txBody>
          <a:bodyPr vert="horz" lIns="91440" tIns="45720" rIns="91440" bIns="45720" rtlCol="0" anchor="t" anchorCtr="0">
            <a:noAutofit/>
          </a:bodyPr>
          <a:lstStyle/>
          <a:p>
            <a:pPr marL="285750" indent="-285750" defTabSz="914400">
              <a:lnSpc>
                <a:spcPct val="150000"/>
              </a:lnSpc>
              <a:spcAft>
                <a:spcPts val="600"/>
              </a:spcAft>
              <a:buFont typeface="Arial" panose="020B0604020202020204" pitchFamily="34" charset="0"/>
              <a:buChar char="•"/>
            </a:pPr>
            <a:r>
              <a:rPr lang="en-US" sz="4400" dirty="0">
                <a:solidFill>
                  <a:srgbClr val="818284"/>
                </a:solidFill>
                <a:latin typeface="Proxima Nova" panose="02000506030000020004" pitchFamily="2" charset="0"/>
              </a:rPr>
              <a:t>Important Safety Concern</a:t>
            </a:r>
          </a:p>
          <a:p>
            <a:pPr marL="285750" indent="-285750" defTabSz="914400">
              <a:lnSpc>
                <a:spcPct val="150000"/>
              </a:lnSpc>
              <a:spcAft>
                <a:spcPts val="600"/>
              </a:spcAft>
              <a:buFont typeface="Arial" panose="020B0604020202020204" pitchFamily="34" charset="0"/>
              <a:buChar char="•"/>
            </a:pPr>
            <a:r>
              <a:rPr lang="en-US" sz="4400" dirty="0">
                <a:solidFill>
                  <a:srgbClr val="818284"/>
                </a:solidFill>
                <a:latin typeface="Proxima Nova" panose="02000506030000020004" pitchFamily="2" charset="0"/>
              </a:rPr>
              <a:t>Other Safety </a:t>
            </a:r>
            <a:r>
              <a:rPr lang="en-US" sz="4400" dirty="0" err="1">
                <a:solidFill>
                  <a:srgbClr val="818284"/>
                </a:solidFill>
                <a:latin typeface="Proxima Nova" panose="02000506030000020004" pitchFamily="2" charset="0"/>
              </a:rPr>
              <a:t>Converns</a:t>
            </a:r>
            <a:endParaRPr lang="en-US" sz="4400" dirty="0">
              <a:solidFill>
                <a:srgbClr val="818284"/>
              </a:solidFill>
              <a:latin typeface="Proxima Nova" panose="02000506030000020004" pitchFamily="2" charset="0"/>
            </a:endParaRPr>
          </a:p>
          <a:p>
            <a:pPr marL="285750" indent="-285750" defTabSz="914400">
              <a:lnSpc>
                <a:spcPct val="150000"/>
              </a:lnSpc>
              <a:spcAft>
                <a:spcPts val="600"/>
              </a:spcAft>
              <a:buFont typeface="Arial" panose="020B0604020202020204" pitchFamily="34" charset="0"/>
              <a:buChar char="•"/>
            </a:pPr>
            <a:r>
              <a:rPr lang="en-US" sz="4400" dirty="0">
                <a:solidFill>
                  <a:srgbClr val="818284"/>
                </a:solidFill>
                <a:latin typeface="Proxima Nova" panose="02000506030000020004" pitchFamily="2" charset="0"/>
              </a:rPr>
              <a:t>Avoid </a:t>
            </a:r>
          </a:p>
        </p:txBody>
      </p:sp>
      <p:pic>
        <p:nvPicPr>
          <p:cNvPr id="5" name="Graphic 4">
            <a:extLst>
              <a:ext uri="{FF2B5EF4-FFF2-40B4-BE49-F238E27FC236}">
                <a16:creationId xmlns:a16="http://schemas.microsoft.com/office/drawing/2014/main" id="{BF754A6E-4A56-CB40-9D6F-2D20E326BCA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993727" y="3690050"/>
            <a:ext cx="6989472" cy="5111050"/>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4183B00C-4700-FB4A-BA8B-C41658E27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3149" y="243780"/>
            <a:ext cx="2196353" cy="622300"/>
          </a:xfrm>
          <a:prstGeom prst="rect">
            <a:avLst/>
          </a:prstGeom>
        </p:spPr>
      </p:pic>
      <p:pic>
        <p:nvPicPr>
          <p:cNvPr id="4" name="Transfer 7">
            <a:hlinkClick r:id="" action="ppaction://media"/>
            <a:extLst>
              <a:ext uri="{FF2B5EF4-FFF2-40B4-BE49-F238E27FC236}">
                <a16:creationId xmlns:a16="http://schemas.microsoft.com/office/drawing/2014/main" id="{5382174C-0EA7-4D6C-962A-BB34CD88D7B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038600" y="552456"/>
            <a:ext cx="2082800" cy="2082800"/>
          </a:xfrm>
          <a:prstGeom prst="rect">
            <a:avLst/>
          </a:prstGeom>
        </p:spPr>
      </p:pic>
      <p:pic>
        <p:nvPicPr>
          <p:cNvPr id="8" name="Light Notification3">
            <a:hlinkClick r:id="" action="ppaction://media"/>
            <a:extLst>
              <a:ext uri="{FF2B5EF4-FFF2-40B4-BE49-F238E27FC236}">
                <a16:creationId xmlns:a16="http://schemas.microsoft.com/office/drawing/2014/main" id="{4D239E6C-CBF2-4CD2-9FC2-376C4957E237}"/>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528737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13" fill="hold"/>
                                        <p:tgtEl>
                                          <p:spTgt spid="4"/>
                                        </p:tgtEl>
                                      </p:cBhvr>
                                    </p:cmd>
                                  </p:childTnLst>
                                </p:cTn>
                              </p:par>
                            </p:childTnLst>
                          </p:cTn>
                        </p:par>
                        <p:par>
                          <p:cTn id="7" fill="hold">
                            <p:stCondLst>
                              <p:cond delay="87013"/>
                            </p:stCondLst>
                            <p:childTnLst>
                              <p:par>
                                <p:cTn id="8" presetID="1" presetClass="mediacall" presetSubtype="0" fill="hold" nodeType="afterEffect">
                                  <p:stCondLst>
                                    <p:cond delay="0"/>
                                  </p:stCondLst>
                                  <p:childTnLst>
                                    <p:cmd type="call" cmd="playFrom(0.0)">
                                      <p:cBhvr>
                                        <p:cTn id="9" dur="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3">
            <a:extLst>
              <a:ext uri="{FF2B5EF4-FFF2-40B4-BE49-F238E27FC236}">
                <a16:creationId xmlns:a16="http://schemas.microsoft.com/office/drawing/2014/main" id="{AE9AEE9B-ABE5-4EBE-9569-B040FB2A8722}"/>
              </a:ext>
            </a:extLst>
          </p:cNvPr>
          <p:cNvPicPr>
            <a:picLocks noChangeAspect="1"/>
          </p:cNvPicPr>
          <p:nvPr/>
        </p:nvPicPr>
        <p:blipFill>
          <a:blip r:embed="rId7">
            <a:extLst>
              <a:ext uri="{28A0092B-C50C-407E-A947-70E740481C1C}">
                <a14:useLocalDpi xmlns:a14="http://schemas.microsoft.com/office/drawing/2010/main" val="0"/>
              </a:ext>
            </a:extLst>
          </a:blip>
          <a:srcRect l="21202" r="21202"/>
          <a:stretch/>
        </p:blipFill>
        <p:spPr>
          <a:xfrm>
            <a:off x="1" y="10"/>
            <a:ext cx="10542743" cy="10286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 name="TextBox 6">
            <a:extLst>
              <a:ext uri="{FF2B5EF4-FFF2-40B4-BE49-F238E27FC236}">
                <a16:creationId xmlns:a16="http://schemas.microsoft.com/office/drawing/2014/main" id="{E491BBA5-3042-8844-8A58-6044CEE5AD55}"/>
              </a:ext>
            </a:extLst>
          </p:cNvPr>
          <p:cNvSpPr txBox="1"/>
          <p:nvPr/>
        </p:nvSpPr>
        <p:spPr>
          <a:xfrm>
            <a:off x="11430000" y="533400"/>
            <a:ext cx="6130959" cy="8877300"/>
          </a:xfrm>
          <a:prstGeom prst="rect">
            <a:avLst/>
          </a:prstGeom>
        </p:spPr>
        <p:txBody>
          <a:bodyPr vert="horz" lIns="90000" tIns="45720" rIns="91440" bIns="45720" rtlCol="0" anchor="b" anchorCtr="0">
            <a:noAutofit/>
          </a:bodyPr>
          <a:lstStyle/>
          <a:p>
            <a:pPr defTabSz="914400">
              <a:lnSpc>
                <a:spcPct val="90000"/>
              </a:lnSpc>
              <a:spcBef>
                <a:spcPct val="0"/>
              </a:spcBef>
              <a:spcAft>
                <a:spcPts val="600"/>
              </a:spcAft>
            </a:pPr>
            <a:r>
              <a:rPr lang="en-US" sz="6600" dirty="0">
                <a:latin typeface="Knockout HTF48-Featherweight" pitchFamily="2" charset="0"/>
                <a:ea typeface="+mj-ea"/>
                <a:cs typeface="+mj-cs"/>
              </a:rPr>
              <a:t>Final Word</a:t>
            </a:r>
          </a:p>
          <a:p>
            <a:pPr defTabSz="914400">
              <a:lnSpc>
                <a:spcPct val="150000"/>
              </a:lnSpc>
              <a:spcBef>
                <a:spcPct val="0"/>
              </a:spcBef>
              <a:spcAft>
                <a:spcPts val="600"/>
              </a:spcAft>
            </a:pPr>
            <a:r>
              <a:rPr lang="en-CA" sz="3200" dirty="0">
                <a:latin typeface="Proxima Nova" panose="02000506030000020004" pitchFamily="2" charset="0"/>
              </a:rPr>
              <a:t>When working with transfer trailer equipment, always stand clear and not be forgetful of the heavy machinery that you are working near. Never become complacent. Never assume that nothing bad will happen as you have been working that way without injury or incident for a long time.</a:t>
            </a:r>
          </a:p>
        </p:txBody>
      </p:sp>
      <p:pic>
        <p:nvPicPr>
          <p:cNvPr id="9" name="Picture 8" descr="A picture containing text, clipart&#10;&#10;Description automatically generated">
            <a:extLst>
              <a:ext uri="{FF2B5EF4-FFF2-40B4-BE49-F238E27FC236}">
                <a16:creationId xmlns:a16="http://schemas.microsoft.com/office/drawing/2014/main" id="{3A0109EA-7D99-984E-AD00-E05E88F291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3400" y="9664700"/>
            <a:ext cx="2196353" cy="622300"/>
          </a:xfrm>
          <a:prstGeom prst="rect">
            <a:avLst/>
          </a:prstGeom>
        </p:spPr>
      </p:pic>
      <p:pic>
        <p:nvPicPr>
          <p:cNvPr id="2" name="Transfer 8">
            <a:hlinkClick r:id="" action="ppaction://media"/>
            <a:extLst>
              <a:ext uri="{FF2B5EF4-FFF2-40B4-BE49-F238E27FC236}">
                <a16:creationId xmlns:a16="http://schemas.microsoft.com/office/drawing/2014/main" id="{9663B53B-3032-460F-B346-8DFA5E4F4D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86200" y="800100"/>
            <a:ext cx="1701800" cy="1701800"/>
          </a:xfrm>
          <a:prstGeom prst="rect">
            <a:avLst/>
          </a:prstGeom>
        </p:spPr>
      </p:pic>
      <p:pic>
        <p:nvPicPr>
          <p:cNvPr id="8" name="Light Notification3">
            <a:hlinkClick r:id="" action="ppaction://media"/>
            <a:extLst>
              <a:ext uri="{FF2B5EF4-FFF2-40B4-BE49-F238E27FC236}">
                <a16:creationId xmlns:a16="http://schemas.microsoft.com/office/drawing/2014/main" id="{0190580B-4C99-464B-AF0A-7A8ABC350C7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71800" y="3467100"/>
            <a:ext cx="1092200" cy="1092200"/>
          </a:xfrm>
          <a:prstGeom prst="rect">
            <a:avLst/>
          </a:prstGeom>
        </p:spPr>
      </p:pic>
    </p:spTree>
    <p:extLst>
      <p:ext uri="{BB962C8B-B14F-4D97-AF65-F5344CB8AC3E}">
        <p14:creationId xmlns:p14="http://schemas.microsoft.com/office/powerpoint/2010/main" val="795831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1" fill="hold"/>
                                        <p:tgtEl>
                                          <p:spTgt spid="2"/>
                                        </p:tgtEl>
                                      </p:cBhvr>
                                    </p:cmd>
                                  </p:childTnLst>
                                </p:cTn>
                              </p:par>
                            </p:childTnLst>
                          </p:cTn>
                        </p:par>
                        <p:par>
                          <p:cTn id="7" fill="hold">
                            <p:stCondLst>
                              <p:cond delay="16431"/>
                            </p:stCondLst>
                            <p:childTnLst>
                              <p:par>
                                <p:cTn id="8" presetID="1" presetClass="mediacall" presetSubtype="0" fill="hold" nodeType="afterEffect">
                                  <p:stCondLst>
                                    <p:cond delay="0"/>
                                  </p:stCondLst>
                                  <p:childTnLst>
                                    <p:cmd type="call" cmd="playFrom(0.0)">
                                      <p:cBhvr>
                                        <p:cTn id="9" dur="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21 PPT Template" id="{DE5CDF61-BDC1-D34F-8195-E6CA5990891B}" vid="{B7E57179-154A-2A42-B715-309FEB199EE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PPT Template" id="{DE5CDF61-BDC1-D34F-8195-E6CA5990891B}" vid="{6FFFC8C4-7A5C-EE49-9EB6-D9DF4C583509}"/>
    </a:ext>
  </a:extLst>
</a:theme>
</file>

<file path=ppt/theme/theme3.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21 PPT Template" id="{DE5CDF61-BDC1-D34F-8195-E6CA5990891B}" vid="{2F4F44CC-9A7D-734A-B882-6F155DCC3F24}"/>
    </a:ext>
  </a:extLst>
</a:theme>
</file>

<file path=ppt/theme/theme4.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21 PPT Template" id="{DE5CDF61-BDC1-D34F-8195-E6CA5990891B}" vid="{39B73FF2-0901-2F4D-9FF7-547ED46F074D}"/>
    </a:ext>
  </a:extLst>
</a:theme>
</file>

<file path=ppt/theme/theme5.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2021 PPT Template" id="{DE5CDF61-BDC1-D34F-8195-E6CA5990891B}" vid="{924FD770-7B13-CC4B-B618-25607FB8B9D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themeOverride>
</file>

<file path=ppt/theme/themeOverride2.xml><?xml version="1.0" encoding="utf-8"?>
<a:themeOverride xmlns:a="http://schemas.openxmlformats.org/drawingml/2006/main">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themeOverride>
</file>

<file path=docProps/app.xml><?xml version="1.0" encoding="utf-8"?>
<Properties xmlns="http://schemas.openxmlformats.org/officeDocument/2006/extended-properties" xmlns:vt="http://schemas.openxmlformats.org/officeDocument/2006/docPropsVTypes">
  <Template>2021 PPT Template</Template>
  <TotalTime>426</TotalTime>
  <Words>1593</Words>
  <Application>Microsoft Office PowerPoint</Application>
  <PresentationFormat>Custom</PresentationFormat>
  <Paragraphs>72</Paragraphs>
  <Slides>8</Slides>
  <Notes>8</Notes>
  <HiddenSlides>0</HiddenSlides>
  <MMClips>14</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8</vt:i4>
      </vt:variant>
    </vt:vector>
  </HeadingPairs>
  <TitlesOfParts>
    <vt:vector size="26" baseType="lpstr">
      <vt:lpstr>Arial</vt:lpstr>
      <vt:lpstr>Calibri</vt:lpstr>
      <vt:lpstr>Calibri Light</vt:lpstr>
      <vt:lpstr>Cambria</vt:lpstr>
      <vt:lpstr>Helvetica</vt:lpstr>
      <vt:lpstr>Knockout HTF48-Featherweight</vt:lpstr>
      <vt:lpstr>Open Sans</vt:lpstr>
      <vt:lpstr>Proxima Nova</vt:lpstr>
      <vt:lpstr>Proxima Nova Alt Rg</vt:lpstr>
      <vt:lpstr>Roboto</vt:lpstr>
      <vt:lpstr>Roboto Condensed</vt:lpstr>
      <vt:lpstr>Symbol</vt:lpstr>
      <vt:lpstr>Times New Roman</vt:lpstr>
      <vt:lpstr>GENARAL LAYOUTS</vt:lpstr>
      <vt:lpstr>Custom Design</vt:lpstr>
      <vt:lpstr>TEAM SLIDES</vt:lpstr>
      <vt:lpstr>SLIDES WITH IMAGES</vt:lpstr>
      <vt:lpstr>PORTFOLIO</vt:lpstr>
      <vt:lpstr>PowerPoint Presentation</vt:lpstr>
      <vt:lpstr>WORKING WITH A TRANSFER TRAILER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SWTOR Rocks</dc:creator>
  <cp:lastModifiedBy>SWTOR Rocks</cp:lastModifiedBy>
  <cp:revision>7</cp:revision>
  <dcterms:created xsi:type="dcterms:W3CDTF">2021-01-28T17:47:59Z</dcterms:created>
  <dcterms:modified xsi:type="dcterms:W3CDTF">2021-01-29T00:54:24Z</dcterms:modified>
</cp:coreProperties>
</file>