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14" r:id="rId8"/>
    <p:sldId id="625" r:id="rId9"/>
    <p:sldId id="616" r:id="rId10"/>
    <p:sldId id="623" r:id="rId11"/>
    <p:sldId id="624"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1" autoAdjust="0"/>
    <p:restoredTop sz="63767" autoAdjust="0"/>
  </p:normalViewPr>
  <p:slideViewPr>
    <p:cSldViewPr>
      <p:cViewPr varScale="1">
        <p:scale>
          <a:sx n="29" d="100"/>
          <a:sy n="29" d="100"/>
        </p:scale>
        <p:origin x="838"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23.11.2020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PRE-OPERATIONAL INSPECTION OF EQUIPMENT</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Performing the pre-operational check is important for the safety of the operator and everyone in its working environment. Unfortunately this safety check is often forgotten or ignored. Not every operator is aware about the items that need to be check before he can start his machine and begin to perform his daily tasks.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equipment operator can prevent downtime, extend service life and ensure more efficient operation with just a few minutes of preventive inspection both pre- and post-operation.</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key is consistency. These </a:t>
            </a:r>
            <a:r>
              <a:rPr lang="en-US" sz="1200" b="1" kern="1200" dirty="0">
                <a:solidFill>
                  <a:schemeClr val="tx1"/>
                </a:solidFill>
                <a:effectLst/>
                <a:latin typeface="+mn-lt"/>
                <a:ea typeface="+mn-ea"/>
                <a:cs typeface="+mn-cs"/>
              </a:rPr>
              <a:t>inspections </a:t>
            </a:r>
            <a:r>
              <a:rPr lang="en-US" sz="1200" kern="1200" dirty="0">
                <a:solidFill>
                  <a:schemeClr val="tx1"/>
                </a:solidFill>
                <a:effectLst/>
                <a:latin typeface="+mn-lt"/>
                <a:ea typeface="+mn-ea"/>
                <a:cs typeface="+mn-cs"/>
              </a:rPr>
              <a:t>must be engrained into the consciousness of all parties and performed every day.</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r>
              <a:rPr lang="en-US" sz="1200" kern="1200" dirty="0">
                <a:solidFill>
                  <a:schemeClr val="tx1"/>
                </a:solidFill>
                <a:effectLst/>
                <a:latin typeface="+mn-lt"/>
                <a:ea typeface="+mn-ea"/>
                <a:cs typeface="+mn-cs"/>
              </a:rPr>
              <a:t>1. LOWER RISK OF WORKPLACE INJURIES</a:t>
            </a:r>
          </a:p>
          <a:p>
            <a:r>
              <a:rPr lang="en-US" sz="1200" kern="1200" dirty="0">
                <a:solidFill>
                  <a:schemeClr val="tx1"/>
                </a:solidFill>
                <a:effectLst/>
                <a:latin typeface="+mn-lt"/>
                <a:ea typeface="+mn-ea"/>
                <a:cs typeface="+mn-cs"/>
              </a:rPr>
              <a:t>Regular inspections lower the chances of one of your workers getting injured. Unfortunately, injuries do happen on the job, and most of the time, they are preventable. Inspections are a preventive safety measure for you and your employees.</a:t>
            </a:r>
          </a:p>
          <a:p>
            <a:r>
              <a:rPr lang="en-US" sz="1200" kern="1200" dirty="0">
                <a:solidFill>
                  <a:schemeClr val="tx1"/>
                </a:solidFill>
                <a:effectLst/>
                <a:latin typeface="+mn-lt"/>
                <a:ea typeface="+mn-ea"/>
                <a:cs typeface="+mn-cs"/>
              </a:rPr>
              <a:t>Consider that in 2016, there were 4,693 deaths in private industry, according to OSHA. About 21 percent of the deaths occurred in the construction industry. Excluding highway injuries, the leading causes of construction workers’ deaths were the “fatal four” — falls, struck by an object, electrocution or caught between two pieces of machinery. Eliminating the fatal four could save 631 lives each year in America.</a:t>
            </a:r>
          </a:p>
          <a:p>
            <a:r>
              <a:rPr lang="en-US" sz="1200" kern="1200" dirty="0">
                <a:solidFill>
                  <a:schemeClr val="tx1"/>
                </a:solidFill>
                <a:effectLst/>
                <a:latin typeface="+mn-lt"/>
                <a:ea typeface="+mn-ea"/>
                <a:cs typeface="+mn-cs"/>
              </a:rPr>
              <a:t>Now, consider how failing equipment could play a part in these statistics. A failed horn, brakes or any other important component could lead to a crash, or a vehicle driver striking another worker. A collision or failed system could cause a heavy object to fall and lead to injury or death. Or, a worker could become distracted by broken-down equipment and less aware of nearby workers, putting their safety at risk. If brakes fail or if equipment suddenly shuts down, it could easily cause a dangerous chain reaction to occur.</a:t>
            </a:r>
          </a:p>
          <a:p>
            <a:r>
              <a:rPr lang="en-US" sz="1200" kern="1200" dirty="0">
                <a:solidFill>
                  <a:schemeClr val="tx1"/>
                </a:solidFill>
                <a:effectLst/>
                <a:latin typeface="+mn-lt"/>
                <a:ea typeface="+mn-ea"/>
                <a:cs typeface="+mn-cs"/>
              </a:rPr>
              <a:t>A. Lost Time</a:t>
            </a:r>
          </a:p>
          <a:p>
            <a:r>
              <a:rPr lang="en-US" sz="1200" kern="1200" dirty="0">
                <a:solidFill>
                  <a:schemeClr val="tx1"/>
                </a:solidFill>
                <a:effectLst/>
                <a:latin typeface="+mn-lt"/>
                <a:ea typeface="+mn-ea"/>
                <a:cs typeface="+mn-cs"/>
              </a:rPr>
              <a:t>If a worker gets injured as a result of damaged equipment, chances are, they are going to miss some time. Common injuries relating to heavy equipment are often serious, such as amputations, spinal injuries, sprains, fractures and cuts.</a:t>
            </a:r>
          </a:p>
          <a:p>
            <a:r>
              <a:rPr lang="en-US" sz="1200" kern="1200" dirty="0">
                <a:solidFill>
                  <a:schemeClr val="tx1"/>
                </a:solidFill>
                <a:effectLst/>
                <a:latin typeface="+mn-lt"/>
                <a:ea typeface="+mn-ea"/>
                <a:cs typeface="+mn-cs"/>
              </a:rPr>
              <a:t>Workers who suffer any of these injuries could be out for days. According to a 2015 Bureau of Labor Statistics news release, workers who sustained sprains or strains resulting from a workplace injury required 10 days off work, on average. Workers with fractures needed 31 days, and those who suffered amputations required 22 days or more.</a:t>
            </a:r>
          </a:p>
          <a:p>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Restaffing</a:t>
            </a:r>
            <a:r>
              <a:rPr lang="en-US" sz="1200" kern="1200" dirty="0">
                <a:solidFill>
                  <a:schemeClr val="tx1"/>
                </a:solidFill>
                <a:effectLst/>
                <a:latin typeface="+mn-lt"/>
                <a:ea typeface="+mn-ea"/>
                <a:cs typeface="+mn-cs"/>
              </a:rPr>
              <a:t> Costs</a:t>
            </a:r>
          </a:p>
          <a:p>
            <a:r>
              <a:rPr lang="en-US" sz="1200" kern="1200" dirty="0">
                <a:solidFill>
                  <a:schemeClr val="tx1"/>
                </a:solidFill>
                <a:effectLst/>
                <a:latin typeface="+mn-lt"/>
                <a:ea typeface="+mn-ea"/>
                <a:cs typeface="+mn-cs"/>
              </a:rPr>
              <a:t>If a worker is severely injured, they might need a long time to recover, or they may never return to the jobsite. In such a case, you will need to replace the worker with someone new. Whenever you hire a new employee, you take a chance. </a:t>
            </a:r>
          </a:p>
          <a:p>
            <a:r>
              <a:rPr lang="en-US" sz="1200" kern="1200" dirty="0">
                <a:solidFill>
                  <a:schemeClr val="tx1"/>
                </a:solidFill>
                <a:effectLst/>
                <a:latin typeface="+mn-lt"/>
                <a:ea typeface="+mn-ea"/>
                <a:cs typeface="+mn-cs"/>
              </a:rPr>
              <a:t>According to a 2016 survey by the Society for Human Resource Management (SHRM), it takes 42 days to fill a job vacancy with a new employee, which is a lot of time with insufficient staff. New employees cost money, too. On average, it costs companies $4,129 to hire someone new.</a:t>
            </a:r>
          </a:p>
          <a:p>
            <a:r>
              <a:rPr lang="en-US" sz="1200" kern="1200" dirty="0">
                <a:solidFill>
                  <a:schemeClr val="tx1"/>
                </a:solidFill>
                <a:effectLst/>
                <a:latin typeface="+mn-lt"/>
                <a:ea typeface="+mn-ea"/>
                <a:cs typeface="+mn-cs"/>
              </a:rPr>
              <a:t>Even if you think you’ve found the perfect worker, there is no guarantee they’ll stick around to see a project through. According to the SHRM survey, the average annual turnover rate is 19 percent. Considering an employee who makes $8 an hour could wind up costing a company $3,500 in turnover costs, your best bet is to try to keep the employees you have. </a:t>
            </a:r>
          </a:p>
          <a:p>
            <a:r>
              <a:rPr lang="en-US" sz="1200" kern="1200" dirty="0">
                <a:solidFill>
                  <a:schemeClr val="tx1"/>
                </a:solidFill>
                <a:effectLst/>
                <a:latin typeface="+mn-lt"/>
                <a:ea typeface="+mn-ea"/>
                <a:cs typeface="+mn-cs"/>
              </a:rPr>
              <a:t>C.</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Higher Workers’ Compensation Premiums</a:t>
            </a:r>
          </a:p>
          <a:p>
            <a:r>
              <a:rPr lang="en-US" sz="1200" kern="1200" dirty="0">
                <a:solidFill>
                  <a:schemeClr val="tx1"/>
                </a:solidFill>
                <a:effectLst/>
                <a:latin typeface="+mn-lt"/>
                <a:ea typeface="+mn-ea"/>
                <a:cs typeface="+mn-cs"/>
              </a:rPr>
              <a:t>Workers’ compensation means employers are required by law to pay for workers’ compensation benefits if a worker gets hurt on the job. Injuries can be from one event or repeated injuries, such as those caused by regular exposure to chemicals or loud noises. Sometimes, workers’ compensation even covers psychological stress.</a:t>
            </a:r>
          </a:p>
          <a:p>
            <a:r>
              <a:rPr lang="en-US" sz="1200" kern="1200" dirty="0">
                <a:solidFill>
                  <a:schemeClr val="tx1"/>
                </a:solidFill>
                <a:effectLst/>
                <a:latin typeface="+mn-lt"/>
                <a:ea typeface="+mn-ea"/>
                <a:cs typeface="+mn-cs"/>
              </a:rPr>
              <a:t>When an employee files a workers’ compensation claim, your workers’ compensation premium increases as a result. Injury can also affect health care premiums. However, if your claim costs are lower than average compared to similar companies, your premium may decrease — more incentive to keep your equipment fully intact.</a:t>
            </a:r>
          </a:p>
          <a:p>
            <a:r>
              <a:rPr lang="en-US" sz="1200" kern="1200" dirty="0">
                <a:solidFill>
                  <a:schemeClr val="tx1"/>
                </a:solidFill>
                <a:effectLst/>
                <a:latin typeface="+mn-lt"/>
                <a:ea typeface="+mn-ea"/>
                <a:cs typeface="+mn-cs"/>
              </a:rPr>
              <a:t>D. Possible Fines</a:t>
            </a:r>
          </a:p>
          <a:p>
            <a:r>
              <a:rPr lang="en-US" sz="1200" kern="1200" dirty="0">
                <a:solidFill>
                  <a:schemeClr val="tx1"/>
                </a:solidFill>
                <a:effectLst/>
                <a:latin typeface="+mn-lt"/>
                <a:ea typeface="+mn-ea"/>
                <a:cs typeface="+mn-cs"/>
              </a:rPr>
              <a:t>Avoid fines and serious violations with regular inspections by ensuring safety at all times. Under OSHA law, employers are responsible for maintaining safe workplaces for their employees. If you ignore safety, you break the law.</a:t>
            </a:r>
          </a:p>
          <a:p>
            <a:r>
              <a:rPr lang="en-US" sz="1200" kern="1200" dirty="0">
                <a:solidFill>
                  <a:schemeClr val="tx1"/>
                </a:solidFill>
                <a:effectLst/>
                <a:latin typeface="+mn-lt"/>
                <a:ea typeface="+mn-ea"/>
                <a:cs typeface="+mn-cs"/>
              </a:rPr>
              <a:t>E. Could Be Held Liable</a:t>
            </a:r>
          </a:p>
          <a:p>
            <a:r>
              <a:rPr lang="en-US" sz="1200" kern="1200" dirty="0">
                <a:solidFill>
                  <a:schemeClr val="tx1"/>
                </a:solidFill>
                <a:effectLst/>
                <a:latin typeface="+mn-lt"/>
                <a:ea typeface="+mn-ea"/>
                <a:cs typeface="+mn-cs"/>
              </a:rPr>
              <a:t>There are plenty of ways you could legally be liable if equipment fails and causes injury. For example, if a worker is injured and sent home, and if you hurriedly hire another worker to help your team finish a project on time, you might be putting yourself and workers at risk if the new employee is unqualified for the job. If the new worker causes harm to another worker, you could be held liable for hiring someone who brought danger to other employees.</a:t>
            </a:r>
          </a:p>
          <a:p>
            <a:r>
              <a:rPr lang="en-US" sz="1200" kern="1200" dirty="0">
                <a:solidFill>
                  <a:schemeClr val="tx1"/>
                </a:solidFill>
                <a:effectLst/>
                <a:latin typeface="+mn-lt"/>
                <a:ea typeface="+mn-ea"/>
                <a:cs typeface="+mn-cs"/>
              </a:rPr>
              <a:t>Another way you could be liable as an employer is if you are aware your equipment needs repair, even if it had passed a mandatory inspection, but fail to repair it. If someone is injured, you could be liable for negligence.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Proxima Nova Alt Rg" panose="02000506030000020004" pitchFamily="50" charset="0"/>
              </a:rPr>
              <a:t>What’s the Danger?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2.</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INCREASE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Although safety is a priority, consider how damaged equipment can also affect productivity. When equipment fails, the workflow gets interrupted, and projects come to a halt.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projects are interrupted, you might not be able to stick to your schedule and meet deadlines. It is important for customers to know they can depend on you, and regular inspections help make sure your equipment is reliable for you, your workers and your clients.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Machinery failure is usually due to one of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Thermally induced failure: Equipment overheats, or extreme temps cause equipment to break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Mechanically induced failure: It is easy to prevent this with inspection and replacing parts. Mechanically induced failure often happens due to overexertion, collision and misuse or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Erratic failure: Occurs randomly due to harder-to-detect reasons, such as electrical issues or software malfunction. Erratic failure can be prevented with the help of diagnostic equipment used during inspection.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Equipment failure can be sudden or gradual. Inspections are important because you may not notice the seriousness of an issue until it’s too late. By regularly having a professional check your equipment, you prevent disaster and make informed choices. You can replace parts when necessary and not wait until equipment breaks down in the middle of the workday to make repairs. As a result, you decrease unscheduled downtime and improve productivity.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3.</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LOWER REPAIR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With regular inspections performed by a trained technician, you will be able to make a repair before it leads to a much more expensive problem. Your equipment will run better, and you’ll extend its lifespan significantly with inspections and maintenance. The better condition your equipment is in, the less time you’ll need to spend on repairs, and the more work you can get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672441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The Pre- and Post-Operation Equipment Inspection Checklist</a:t>
            </a:r>
          </a:p>
          <a:p>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Check tires, rims or undercarriage for damage or abnormal wear and clear away debris. Much like you don’t operate at full capacity on a broken foot or while wearing shoes that are broken or don’t fit, a machine can be hobbled by the inefficiencies of the tires or tracks it sits on. Identify and report any damage or potential damage.</a:t>
            </a:r>
          </a:p>
          <a:p>
            <a:r>
              <a:rPr lang="en-US" sz="1200" b="0" kern="1200" dirty="0">
                <a:solidFill>
                  <a:schemeClr val="tx1"/>
                </a:solidFill>
                <a:effectLst/>
                <a:latin typeface="+mn-lt"/>
                <a:ea typeface="+mn-ea"/>
                <a:cs typeface="+mn-cs"/>
              </a:rPr>
              <a:t>• Check fluid levels – engine and hydraulic oil, diesel and diesel exhaust fluid (DEF), and coolant. Fluids are the lifeblood of each machine and require specified levels to operate properly. A sudden drop in fluid levels may point to any number of problems with the machine that require immediate attention (blown hoses, leaking filter, etc.).</a:t>
            </a:r>
          </a:p>
          <a:p>
            <a:r>
              <a:rPr lang="en-US" sz="1200" b="0" kern="1200" dirty="0">
                <a:solidFill>
                  <a:schemeClr val="tx1"/>
                </a:solidFill>
                <a:effectLst/>
                <a:latin typeface="+mn-lt"/>
                <a:ea typeface="+mn-ea"/>
                <a:cs typeface="+mn-cs"/>
              </a:rPr>
              <a:t>Clear any accumulated debris from around the radiator and other engine components. The engine is made of moving parts and belts that generate heat and friction – and systems designed to cool the engine compartment require room to breathe. It’s important to check and remove any clutter or material from the jobsite that may have found its way into the engine compartment.</a:t>
            </a:r>
          </a:p>
          <a:p>
            <a:r>
              <a:rPr lang="en-US" sz="1200" b="0" kern="1200" dirty="0">
                <a:solidFill>
                  <a:schemeClr val="tx1"/>
                </a:solidFill>
                <a:effectLst/>
                <a:latin typeface="+mn-lt"/>
                <a:ea typeface="+mn-ea"/>
                <a:cs typeface="+mn-cs"/>
              </a:rPr>
              <a:t>• Check the fuel, oil, air and other filters for signs of damage or leaking. Filters are often a quick and easy item to replace – and operating with properly working filters can prevent any number of problems with the machine.</a:t>
            </a:r>
          </a:p>
          <a:p>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Check belts (alternator, fan, etc.). A worn and frayed belt is another wear item that is relatively easy to replace. If noticed before it fails, then the operator can communicate with the maintenance team to replace during scheduled downtime or the next PM to ensure it doesn’t create unplanned downtime during the course of the work day.</a:t>
            </a:r>
          </a:p>
          <a:p>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Identify greasing points and frequency. Every machine and every OEM is different – and keeping the machine properly greased is critical considering the power and friction created by these giant pieces of steel working together. It can also help keep out moisture and abrasive materials from the jobsite that can work into joints and friction points if not properly greased.</a:t>
            </a:r>
          </a:p>
          <a:p>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Check for leaking or pooled fluid around and under the machine. This is an easy indicator that something isn’t right, and the source of that fluid should be identified and addressed/fixed before operation, and those fluids should be replaced.</a:t>
            </a:r>
          </a:p>
          <a:p>
            <a:r>
              <a:rPr lang="en-US" sz="1200" b="0" kern="1200" dirty="0">
                <a:solidFill>
                  <a:schemeClr val="tx1"/>
                </a:solidFill>
                <a:effectLst/>
                <a:latin typeface="+mn-lt"/>
                <a:ea typeface="+mn-ea"/>
                <a:cs typeface="+mn-cs"/>
              </a:rPr>
              <a:t>• Check auxiliary hydraulic connections and pressure. Simply check the integrity of the coupling structure and that it hasn’t been damaged. Newer equipment often includes pressure relieving quick disconnects – take the time to relieve the pressure when disconnecting attachments.</a:t>
            </a:r>
          </a:p>
          <a:p>
            <a:r>
              <a:rPr lang="en-US" sz="1200" b="0" kern="1200" dirty="0">
                <a:solidFill>
                  <a:schemeClr val="tx1"/>
                </a:solidFill>
                <a:effectLst/>
                <a:latin typeface="+mn-lt"/>
                <a:ea typeface="+mn-ea"/>
                <a:cs typeface="+mn-cs"/>
              </a:rPr>
              <a:t>• Check for new signs of structural damage, scratches or dents on the machine. This is almost more important post-operation than it is pre-operation. Once done for the day, noticing and identifying any damage to the machine ensures that needed repairs are made before the next shift starts, and also allows the operator to identify how that damage occurred. Is there another structure on site that the machine came into contact with? Is there damage elsewhere on site that needs to be addressed? Similarly, if damage is noticed before a shift starts, and it was not there when the operator inspected it the day before, that pinpoints that something happened overnight or that there was possible unauthorized use of the machine.</a:t>
            </a:r>
          </a:p>
          <a:p>
            <a:r>
              <a:rPr lang="en-US" sz="1200" b="0" kern="1200" dirty="0">
                <a:solidFill>
                  <a:schemeClr val="tx1"/>
                </a:solidFill>
                <a:effectLst/>
                <a:latin typeface="+mn-lt"/>
                <a:ea typeface="+mn-ea"/>
                <a:cs typeface="+mn-cs"/>
              </a:rPr>
              <a:t>• Check for damage on ground engaging tools (buckets, teeth, etc.). A machine’s performance is affected greatly by the efficiency of how its working tools engage with the material it is digging into and moving. Worn or broken buckets and teeth lead to inefficient operation, greater fuel use, and greater wear and tear to the machine as a whole. Identifying and addressing these elements of the machine before they become problematic will make the operator more productive and efficient.</a:t>
            </a:r>
          </a:p>
          <a:p>
            <a:r>
              <a:rPr lang="en-US" sz="1200" b="0" kern="1200" dirty="0">
                <a:solidFill>
                  <a:schemeClr val="tx1"/>
                </a:solidFill>
                <a:effectLst/>
                <a:latin typeface="+mn-lt"/>
                <a:ea typeface="+mn-ea"/>
                <a:cs typeface="+mn-cs"/>
              </a:rPr>
              <a:t>• Inspect the attachment mount-up to ensure proper connection. This includes checking that the coupler is flush and fully engaged (either via manual or automatic/hydraulic means), and that the hydraulic hoses (and electrical connections, if applicable) are properly connected.</a:t>
            </a:r>
          </a:p>
          <a:p>
            <a:r>
              <a:rPr lang="en-US" sz="1200" b="0" kern="1200" dirty="0">
                <a:solidFill>
                  <a:schemeClr val="tx1"/>
                </a:solidFill>
                <a:effectLst/>
                <a:latin typeface="+mn-lt"/>
                <a:ea typeface="+mn-ea"/>
                <a:cs typeface="+mn-cs"/>
              </a:rPr>
              <a:t>• Inspect the operator compartment and clear away any debris or obstructions. Clutter can be distracting – and anything in the cab that ultimately prevents the full range of controls from being engaged is a hazard to operation.</a:t>
            </a:r>
          </a:p>
          <a:p>
            <a:r>
              <a:rPr lang="en-US" sz="1200" b="0" kern="1200" dirty="0">
                <a:solidFill>
                  <a:schemeClr val="tx1"/>
                </a:solidFill>
                <a:effectLst/>
                <a:latin typeface="+mn-lt"/>
                <a:ea typeface="+mn-ea"/>
                <a:cs typeface="+mn-cs"/>
              </a:rPr>
              <a:t>• Check and set mirrors. This might seem obvious, but visibility is critical to jobsite awareness, safety and productivity. Having mirrors set to the operator’s preference will make them a better operator.</a:t>
            </a:r>
          </a:p>
          <a:p>
            <a:r>
              <a:rPr lang="en-US" sz="1200" b="0" kern="1200" dirty="0">
                <a:solidFill>
                  <a:schemeClr val="tx1"/>
                </a:solidFill>
                <a:effectLst/>
                <a:latin typeface="+mn-lt"/>
                <a:ea typeface="+mn-ea"/>
                <a:cs typeface="+mn-cs"/>
              </a:rPr>
              <a:t>• Familiarize yourself with the control style and change as needed. Most of today’s machine’s come with rather simple pattern selectors that allow the operator to use the control pattern that they are most familiar with. This will lead to greater productivity and greater operator satisfaction.</a:t>
            </a:r>
          </a:p>
          <a:p>
            <a:r>
              <a:rPr lang="en-US" sz="1200" b="0" kern="1200" dirty="0">
                <a:solidFill>
                  <a:schemeClr val="tx1"/>
                </a:solidFill>
                <a:effectLst/>
                <a:latin typeface="+mn-lt"/>
                <a:ea typeface="+mn-ea"/>
                <a:cs typeface="+mn-cs"/>
              </a:rPr>
              <a:t>• Identify auxiliary/attachment controls. Each type and style of machine controls attachments differently – operators should identify how to properly work their attachment prior to attempting to use it.</a:t>
            </a:r>
          </a:p>
          <a:p>
            <a:r>
              <a:rPr lang="en-US" sz="1200" b="0" kern="1200" dirty="0">
                <a:solidFill>
                  <a:schemeClr val="tx1"/>
                </a:solidFill>
                <a:effectLst/>
                <a:latin typeface="+mn-lt"/>
                <a:ea typeface="+mn-ea"/>
                <a:cs typeface="+mn-cs"/>
              </a:rPr>
              <a:t>• Start the engine and review console indicators and warnings. Today’s machines are built to give the operator more feedback on the workings of internal systems than ever previously available. Take note of any flashing symbols or warning lights, check the owner’s manual and consult with maintenance staff prior to operation.</a:t>
            </a:r>
          </a:p>
          <a:p>
            <a:r>
              <a:rPr lang="en-US" sz="1200" b="0" kern="1200" dirty="0">
                <a:solidFill>
                  <a:schemeClr val="tx1"/>
                </a:solidFill>
                <a:effectLst/>
                <a:latin typeface="+mn-lt"/>
                <a:ea typeface="+mn-ea"/>
                <a:cs typeface="+mn-cs"/>
              </a:rPr>
              <a:t>• If equipped, check the rearview camera. Again – jobsite awareness and safety is paramount. If that rearview camera is otherwise obstructed or disabled, it handicaps the operator’s ability to have full awareness of the worksite around him/her.</a:t>
            </a:r>
          </a:p>
          <a:p>
            <a:r>
              <a:rPr lang="en-US" sz="1200" b="0" kern="1200" dirty="0">
                <a:solidFill>
                  <a:schemeClr val="tx1"/>
                </a:solidFill>
                <a:effectLst/>
                <a:latin typeface="+mn-lt"/>
                <a:ea typeface="+mn-ea"/>
                <a:cs typeface="+mn-cs"/>
              </a:rPr>
              <a:t>• Review all external surroundings from the cab. Know your work site, and the people and structures that exist inside your working envelope. This will ensure optimal jobsite safety and productivity.</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VISUAL, PRE-USE OPERATIONAL INSPECTIONS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visual “circle check” and pre-use operational check </a:t>
            </a:r>
            <a:r>
              <a:rPr lang="en-US" sz="1200" kern="1200" dirty="0">
                <a:solidFill>
                  <a:schemeClr val="tx1"/>
                </a:solidFill>
                <a:effectLst/>
                <a:latin typeface="+mn-lt"/>
                <a:ea typeface="+mn-ea"/>
                <a:cs typeface="+mn-cs"/>
              </a:rPr>
              <a:t>will reduce the chance of equipment being operated in an unsafe condition (which could cause injury to operators workers, facilities or product). It also allows you to spot and deal with maintenance issues early, before they turn into larger problems like downtime, equipment damage, or expensive repairs.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Visual Inspection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Overall condition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Frame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Tires and wheels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Forks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Mast, carriage and load backrest extension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Lift chains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Hydraulic hoses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Overhead guard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Battery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Cables and connectors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Battery restraints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Electrolyte level</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Hood latch</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Capacity plate and all warning decals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Operator’s compartment</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Operational Inspection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Operator restraint system</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Horn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Warning devices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Unusual engine noise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Fuel level</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Displays and gauges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Hydraulics: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Mast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Tilt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Other hydraulic functions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Service and park brake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Steering</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Plugging on electric lift trucks</a:t>
            </a:r>
            <a:endParaRPr lang="es-ES"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Pre-Operational Checklist</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Use a checklist when performing the pre-operational inspection. A checklist may include the following cautions and checkpoints: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CAUTION:</a:t>
            </a:r>
            <a:r>
              <a:rPr lang="en-US" sz="1200" kern="1200" dirty="0">
                <a:solidFill>
                  <a:schemeClr val="tx1"/>
                </a:solidFill>
                <a:effectLst/>
                <a:latin typeface="+mn-lt"/>
                <a:ea typeface="+mn-ea"/>
                <a:cs typeface="+mn-cs"/>
              </a:rPr>
              <a:t> When checking lift chain tension, use a board or a stick. Never place your fingers in this dangerous pinch point area.</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CAUTION:</a:t>
            </a:r>
            <a:r>
              <a:rPr lang="en-US" sz="1200" kern="1200" dirty="0">
                <a:solidFill>
                  <a:schemeClr val="tx1"/>
                </a:solidFill>
                <a:effectLst/>
                <a:latin typeface="+mn-lt"/>
                <a:ea typeface="+mn-ea"/>
                <a:cs typeface="+mn-cs"/>
              </a:rPr>
              <a:t> When checking hydraulic hoses, use a piece of cardboard. Escaping fluids under pressure can penetrate body tissue causing serious injury or possibly death. If fluid is injected in your skin, seek medical attention immediately.</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CAUTION:</a:t>
            </a:r>
            <a:r>
              <a:rPr lang="en-US" sz="1200" kern="1200" dirty="0">
                <a:solidFill>
                  <a:schemeClr val="tx1"/>
                </a:solidFill>
                <a:effectLst/>
                <a:latin typeface="+mn-lt"/>
                <a:ea typeface="+mn-ea"/>
                <a:cs typeface="+mn-cs"/>
              </a:rPr>
              <a:t> When checking LP tanks and fittings, always use personal protective equipment such as a face shield, long sleeves and gauntlet gloves when checking LP tanks and fittings. LP is very cold when released and can cause frostbite.</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CAUTION:</a:t>
            </a:r>
            <a:r>
              <a:rPr lang="en-US" sz="1200" kern="1200" dirty="0">
                <a:solidFill>
                  <a:schemeClr val="tx1"/>
                </a:solidFill>
                <a:effectLst/>
                <a:latin typeface="+mn-lt"/>
                <a:ea typeface="+mn-ea"/>
                <a:cs typeface="+mn-cs"/>
              </a:rPr>
              <a:t> When checking LP tanks and fittings for leaks, use soap solution, no matches or lighter.</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CAUTION:</a:t>
            </a:r>
            <a:r>
              <a:rPr lang="en-US" sz="1200" kern="1200" dirty="0">
                <a:solidFill>
                  <a:schemeClr val="tx1"/>
                </a:solidFill>
                <a:effectLst/>
                <a:latin typeface="+mn-lt"/>
                <a:ea typeface="+mn-ea"/>
                <a:cs typeface="+mn-cs"/>
              </a:rPr>
              <a:t> When checking battery levels, never use matches or a lighter – hydrogen gas may be present, resulting in an explosion or fire. Always use personal protective equipment such as a face shield and goggles, rubber apron and rubber gloves when checking electrolyte. This is an acid and will cause severe burns to the skin if in contact.</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kern="1200" dirty="0">
                <a:solidFill>
                  <a:schemeClr val="tx1"/>
                </a:solidFill>
                <a:effectLst/>
                <a:latin typeface="+mn-lt"/>
                <a:ea typeface="+mn-ea"/>
                <a:cs typeface="+mn-cs"/>
              </a:rPr>
              <a:t>A visual “circle check” or pre-operational inspection of equipment prior to every use will reduce the chance of equipment being operated in an unsafe condition. This makes it easier to spot and deal with maintenance issues early before they turn into a problem causing downtime, equipment damage or expensive repairs. Unsafe machinery can also cause injury to the operator or other workers and damage to facilities or product.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PRE-OPERATIONAL INSPECTION OF EQUIPMENT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erson standing next to a machine&#10;&#10;Description automatically generated">
            <a:extLst>
              <a:ext uri="{FF2B5EF4-FFF2-40B4-BE49-F238E27FC236}">
                <a16:creationId xmlns:a16="http://schemas.microsoft.com/office/drawing/2014/main" id="{9AEF28BE-083D-43AA-89DF-5E12E4DEF4EB}"/>
              </a:ext>
            </a:extLst>
          </p:cNvPr>
          <p:cNvPicPr>
            <a:picLocks noChangeAspect="1"/>
          </p:cNvPicPr>
          <p:nvPr/>
        </p:nvPicPr>
        <p:blipFill rotWithShape="1">
          <a:blip r:embed="rId8">
            <a:extLst>
              <a:ext uri="{28A0092B-C50C-407E-A947-70E740481C1C}">
                <a14:useLocalDpi xmlns:a14="http://schemas.microsoft.com/office/drawing/2010/main" val="0"/>
              </a:ext>
            </a:extLst>
          </a:blip>
          <a:srcRect b="22169"/>
          <a:stretch/>
        </p:blipFill>
        <p:spPr>
          <a:xfrm>
            <a:off x="5295900" y="1714500"/>
            <a:ext cx="7696200" cy="8162366"/>
          </a:xfrm>
          <a:prstGeom prst="rect">
            <a:avLst/>
          </a:prstGeom>
        </p:spPr>
      </p:pic>
      <p:pic>
        <p:nvPicPr>
          <p:cNvPr id="6" name="Pre Op 2">
            <a:hlinkClick r:id="" action="ppaction://media"/>
            <a:extLst>
              <a:ext uri="{FF2B5EF4-FFF2-40B4-BE49-F238E27FC236}">
                <a16:creationId xmlns:a16="http://schemas.microsoft.com/office/drawing/2014/main" id="{CD3976A0-3B8E-4786-B301-F610033EEB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95600" y="818002"/>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BB07ED6E-B6C6-4EC9-9C22-C2EFF903DAE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5" fill="hold"/>
                                        <p:tgtEl>
                                          <p:spTgt spid="6"/>
                                        </p:tgtEl>
                                      </p:cBhvr>
                                    </p:cmd>
                                  </p:childTnLst>
                                </p:cTn>
                              </p:par>
                            </p:childTnLst>
                          </p:cTn>
                        </p:par>
                        <p:par>
                          <p:cTn id="7" fill="hold">
                            <p:stCondLst>
                              <p:cond delay="2845"/>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ruck is parked on the side of a road&#10;&#10;Description automatically generated">
            <a:extLst>
              <a:ext uri="{FF2B5EF4-FFF2-40B4-BE49-F238E27FC236}">
                <a16:creationId xmlns:a16="http://schemas.microsoft.com/office/drawing/2014/main" id="{BA09CE29-DF60-4FA4-BC0D-F337DE3FE7A5}"/>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770506" y="3362561"/>
              <a:ext cx="5176679" cy="378565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The equipment operator can prevent downtime, extend service life and ensure more efficient operation with just a few minutes of preventive inspection both pre- and post-operation.</a:t>
              </a:r>
            </a:p>
            <a:p>
              <a:r>
                <a:rPr lang="en-US" sz="4000" dirty="0">
                  <a:solidFill>
                    <a:schemeClr val="bg2"/>
                  </a:solidFill>
                  <a:latin typeface="Brandon Text Regular" panose="020B0503020203060203" pitchFamily="34" charset="0"/>
                </a:rPr>
                <a:t> </a:t>
              </a:r>
            </a:p>
          </p:txBody>
        </p:sp>
      </p:grpSp>
      <p:pic>
        <p:nvPicPr>
          <p:cNvPr id="6" name="Pre Op 3">
            <a:hlinkClick r:id="" action="ppaction://media"/>
            <a:extLst>
              <a:ext uri="{FF2B5EF4-FFF2-40B4-BE49-F238E27FC236}">
                <a16:creationId xmlns:a16="http://schemas.microsoft.com/office/drawing/2014/main" id="{F438DF4E-6173-4276-9683-3D9A67F0E5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4200" y="1104900"/>
            <a:ext cx="1397000" cy="1397000"/>
          </a:xfrm>
          <a:prstGeom prst="rect">
            <a:avLst/>
          </a:prstGeom>
        </p:spPr>
      </p:pic>
      <p:pic>
        <p:nvPicPr>
          <p:cNvPr id="11" name="Light Notification3">
            <a:hlinkClick r:id="" action="ppaction://media"/>
            <a:extLst>
              <a:ext uri="{FF2B5EF4-FFF2-40B4-BE49-F238E27FC236}">
                <a16:creationId xmlns:a16="http://schemas.microsoft.com/office/drawing/2014/main" id="{A682A783-F342-41BC-B70B-FD451CF587C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86" fill="hold"/>
                                        <p:tgtEl>
                                          <p:spTgt spid="6"/>
                                        </p:tgtEl>
                                      </p:cBhvr>
                                    </p:cmd>
                                  </p:childTnLst>
                                </p:cTn>
                              </p:par>
                            </p:childTnLst>
                          </p:cTn>
                        </p:par>
                        <p:par>
                          <p:cTn id="7" fill="hold">
                            <p:stCondLst>
                              <p:cond delay="40786"/>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2933700"/>
            <a:ext cx="8045278" cy="5262979"/>
          </a:xfrm>
          <a:prstGeom prst="rect">
            <a:avLst/>
          </a:prstGeom>
        </p:spPr>
        <p:txBody>
          <a:bodyPr wrap="square">
            <a:spAutoFit/>
          </a:bodyPr>
          <a:lstStyle/>
          <a:p>
            <a:pPr marL="514350" indent="-514350">
              <a:buAutoNum type="arabicPeriod"/>
            </a:pPr>
            <a:r>
              <a:rPr lang="en-US" sz="2800" dirty="0">
                <a:solidFill>
                  <a:schemeClr val="bg2"/>
                </a:solidFill>
                <a:latin typeface="Brandon Text Regular" panose="020B0503020203060203" pitchFamily="34" charset="0"/>
              </a:rPr>
              <a:t>LOWER RISK OF WORKPLACE INJURIES</a:t>
            </a:r>
          </a:p>
          <a:p>
            <a:pPr marL="514350" indent="-514350">
              <a:buAutoNum type="arabicPeriod"/>
            </a:pPr>
            <a:endParaRPr lang="en-US" sz="2800" dirty="0">
              <a:solidFill>
                <a:schemeClr val="bg2"/>
              </a:solidFill>
              <a:latin typeface="Brandon Text Regular" panose="020B0503020203060203" pitchFamily="34" charset="0"/>
            </a:endParaRPr>
          </a:p>
          <a:p>
            <a:pPr marL="514350" indent="-514350">
              <a:buAutoNum type="alphaUcPeriod"/>
            </a:pPr>
            <a:r>
              <a:rPr lang="en-US" sz="2800" dirty="0">
                <a:solidFill>
                  <a:schemeClr val="bg2"/>
                </a:solidFill>
                <a:latin typeface="Brandon Text Regular" panose="020B0503020203060203" pitchFamily="34" charset="0"/>
              </a:rPr>
              <a:t>Lost Time</a:t>
            </a:r>
          </a:p>
          <a:p>
            <a:pPr marL="514350" indent="-514350">
              <a:buAutoNum type="alphaUcPeriod"/>
            </a:pPr>
            <a:r>
              <a:rPr lang="en-US" sz="2800" dirty="0" err="1">
                <a:solidFill>
                  <a:schemeClr val="bg2"/>
                </a:solidFill>
                <a:latin typeface="Brandon Text Regular" panose="020B0503020203060203" pitchFamily="34" charset="0"/>
              </a:rPr>
              <a:t>Restaffing</a:t>
            </a:r>
            <a:r>
              <a:rPr lang="en-US" sz="2800" dirty="0">
                <a:solidFill>
                  <a:schemeClr val="bg2"/>
                </a:solidFill>
                <a:latin typeface="Brandon Text Regular" panose="020B0503020203060203" pitchFamily="34" charset="0"/>
              </a:rPr>
              <a:t> Costs</a:t>
            </a:r>
          </a:p>
          <a:p>
            <a:pPr marL="514350" indent="-514350">
              <a:buAutoNum type="alphaUcPeriod"/>
            </a:pPr>
            <a:r>
              <a:rPr lang="en-US" sz="2800" dirty="0">
                <a:solidFill>
                  <a:schemeClr val="bg2"/>
                </a:solidFill>
                <a:latin typeface="Brandon Text Regular" panose="020B0503020203060203" pitchFamily="34" charset="0"/>
              </a:rPr>
              <a:t>Higher Workers’ Compensation Premiums</a:t>
            </a:r>
          </a:p>
          <a:p>
            <a:pPr marL="514350" indent="-514350">
              <a:buAutoNum type="alphaUcPeriod"/>
            </a:pPr>
            <a:r>
              <a:rPr lang="en-US" sz="2800" dirty="0">
                <a:solidFill>
                  <a:schemeClr val="bg2"/>
                </a:solidFill>
                <a:latin typeface="Brandon Text Regular" panose="020B0503020203060203" pitchFamily="34" charset="0"/>
              </a:rPr>
              <a:t>Possible Fines</a:t>
            </a:r>
          </a:p>
          <a:p>
            <a:pPr marL="514350" indent="-514350">
              <a:buAutoNum type="alphaUcPeriod"/>
            </a:pPr>
            <a:r>
              <a:rPr lang="en-US" sz="2800" dirty="0">
                <a:solidFill>
                  <a:schemeClr val="bg2"/>
                </a:solidFill>
                <a:latin typeface="Brandon Text Regular" panose="020B0503020203060203" pitchFamily="34" charset="0"/>
              </a:rPr>
              <a:t>Could Be Held Liable</a:t>
            </a:r>
          </a:p>
          <a:p>
            <a:pPr marL="514350" indent="-514350">
              <a:buAutoNum type="alphaUcPeriod"/>
            </a:pPr>
            <a:endParaRPr lang="en-US" sz="2800" dirty="0">
              <a:solidFill>
                <a:schemeClr val="bg2"/>
              </a:solidFill>
              <a:latin typeface="Brandon Text Regular" panose="020B0503020203060203" pitchFamily="34" charset="0"/>
            </a:endParaRPr>
          </a:p>
          <a:p>
            <a:pPr marL="514350" indent="-514350">
              <a:buAutoNum type="alphaUcPeriod"/>
            </a:pPr>
            <a:endParaRPr lang="en-US" sz="2800" dirty="0">
              <a:solidFill>
                <a:schemeClr val="bg2"/>
              </a:solidFill>
              <a:latin typeface="Brandon Text Regular" panose="020B0503020203060203" pitchFamily="34" charset="0"/>
            </a:endParaRPr>
          </a:p>
          <a:p>
            <a:pPr marL="514350" indent="-514350">
              <a:buAutoNum type="alphaUcPeriod"/>
            </a:pPr>
            <a:endParaRPr lang="en-US" sz="2800" dirty="0">
              <a:solidFill>
                <a:schemeClr val="bg2"/>
              </a:solidFill>
              <a:latin typeface="Brandon Text Regular" panose="020B0503020203060203" pitchFamily="34" charset="0"/>
            </a:endParaRPr>
          </a:p>
          <a:p>
            <a:pPr marL="514350" indent="-514350">
              <a:buAutoNum type="alphaUcPeriod"/>
            </a:pPr>
            <a:endParaRPr lang="en-US"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4" name="Picture Placeholder 3" descr="A lot of luggage&#10;&#10;Description automatically generated">
            <a:extLst>
              <a:ext uri="{FF2B5EF4-FFF2-40B4-BE49-F238E27FC236}">
                <a16:creationId xmlns:a16="http://schemas.microsoft.com/office/drawing/2014/main" id="{43B720CD-D95C-4F02-BFF7-94321BBA3690}"/>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2155" b="12155"/>
          <a:stretch>
            <a:fillRect/>
          </a:stretch>
        </p:blipFill>
        <p:spPr/>
      </p:pic>
      <p:pic>
        <p:nvPicPr>
          <p:cNvPr id="5" name="Pre Op 4">
            <a:hlinkClick r:id="" action="ppaction://media"/>
            <a:extLst>
              <a:ext uri="{FF2B5EF4-FFF2-40B4-BE49-F238E27FC236}">
                <a16:creationId xmlns:a16="http://schemas.microsoft.com/office/drawing/2014/main" id="{EF6A4D6A-15EA-45C4-A6D9-24727CEC15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1401284"/>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2CC79333-807E-4F25-B6B4-44E9E1CA448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24" fill="hold"/>
                                        <p:tgtEl>
                                          <p:spTgt spid="5"/>
                                        </p:tgtEl>
                                      </p:cBhvr>
                                    </p:cmd>
                                  </p:childTnLst>
                                </p:cTn>
                              </p:par>
                            </p:childTnLst>
                          </p:cTn>
                        </p:par>
                        <p:par>
                          <p:cTn id="7" fill="hold">
                            <p:stCondLst>
                              <p:cond delay="30732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What’s the Danger?</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619500"/>
            <a:ext cx="8077200" cy="1815882"/>
          </a:xfrm>
          <a:prstGeom prst="rect">
            <a:avLst/>
          </a:prstGeom>
          <a:noFill/>
        </p:spPr>
        <p:txBody>
          <a:bodyPr wrap="square" rtlCol="0">
            <a:spAutoFit/>
          </a:bodyPr>
          <a:lstStyle/>
          <a:p>
            <a:r>
              <a:rPr lang="en-US" sz="3200" dirty="0">
                <a:solidFill>
                  <a:schemeClr val="bg1"/>
                </a:solidFill>
                <a:latin typeface="Brandon Text Regular" panose="020B0503020203060203" pitchFamily="34" charset="0"/>
              </a:rPr>
              <a:t>2. INCREASE PRODUCTIVITY</a:t>
            </a:r>
          </a:p>
          <a:p>
            <a:r>
              <a:rPr lang="en-US" sz="3200" dirty="0">
                <a:solidFill>
                  <a:schemeClr val="bg1"/>
                </a:solidFill>
                <a:latin typeface="Brandon Text Regular" panose="020B0503020203060203" pitchFamily="34" charset="0"/>
              </a:rPr>
              <a:t>3. LOWER REPAIR COSTS</a:t>
            </a:r>
          </a:p>
          <a:p>
            <a:endParaRPr lang="en-US" sz="2400" dirty="0">
              <a:solidFill>
                <a:schemeClr val="bg1"/>
              </a:solidFill>
              <a:latin typeface="Brandon Text Regular" panose="020B0503020203060203" pitchFamily="34" charset="0"/>
            </a:endParaRPr>
          </a:p>
          <a:p>
            <a:endParaRPr lang="en-US" sz="2400" dirty="0">
              <a:solidFill>
                <a:schemeClr val="bg1"/>
              </a:solidFill>
              <a:latin typeface="Brandon Text Regular" panose="020B0503020203060203" pitchFamily="34" charset="0"/>
            </a:endParaRPr>
          </a:p>
        </p:txBody>
      </p:sp>
      <p:pic>
        <p:nvPicPr>
          <p:cNvPr id="4" name="Picture Placeholder 3" descr="A picture containing truck, indoor, equipment, food&#10;&#10;Description automatically generated">
            <a:extLst>
              <a:ext uri="{FF2B5EF4-FFF2-40B4-BE49-F238E27FC236}">
                <a16:creationId xmlns:a16="http://schemas.microsoft.com/office/drawing/2014/main" id="{23FE5FAC-CB4E-4ACD-9979-A4F736E2106D}"/>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681" b="4681"/>
          <a:stretch>
            <a:fillRect/>
          </a:stretch>
        </p:blipFill>
        <p:spPr>
          <a:xfrm>
            <a:off x="9144000" y="2362200"/>
            <a:ext cx="9144000" cy="5486400"/>
          </a:xfrm>
        </p:spPr>
      </p:pic>
      <p:pic>
        <p:nvPicPr>
          <p:cNvPr id="5" name="Pre Op 5">
            <a:hlinkClick r:id="" action="ppaction://media"/>
            <a:extLst>
              <a:ext uri="{FF2B5EF4-FFF2-40B4-BE49-F238E27FC236}">
                <a16:creationId xmlns:a16="http://schemas.microsoft.com/office/drawing/2014/main" id="{B9BB03EF-ECE3-4FE2-8308-98894A9DA2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300585"/>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E0B6344D-AF92-40E2-8D86-552BB4A79B0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799411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73" fill="hold"/>
                                        <p:tgtEl>
                                          <p:spTgt spid="5"/>
                                        </p:tgtEl>
                                      </p:cBhvr>
                                    </p:cmd>
                                  </p:childTnLst>
                                </p:cTn>
                              </p:par>
                            </p:childTnLst>
                          </p:cTn>
                        </p:par>
                        <p:par>
                          <p:cTn id="7" fill="hold">
                            <p:stCondLst>
                              <p:cond delay="12627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80095" y="2418347"/>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99195" y="3924300"/>
            <a:ext cx="8305800" cy="1985159"/>
          </a:xfrm>
          <a:prstGeom prst="rect">
            <a:avLst/>
          </a:prstGeom>
          <a:noFill/>
        </p:spPr>
        <p:txBody>
          <a:bodyPr wrap="square" rtlCol="0">
            <a:spAutoFit/>
          </a:bodyPr>
          <a:lstStyle/>
          <a:p>
            <a:pPr algn="ctr"/>
            <a:r>
              <a:rPr lang="en-US" sz="4800" dirty="0">
                <a:solidFill>
                  <a:schemeClr val="bg2"/>
                </a:solidFill>
                <a:latin typeface="Brandon Text Regular" panose="020B0503020203060203" pitchFamily="34" charset="0"/>
              </a:rPr>
              <a:t>The Pre- and Post-Operation Equipment Inspection Checklist</a:t>
            </a:r>
          </a:p>
          <a:p>
            <a:endParaRPr lang="en-US" dirty="0">
              <a:solidFill>
                <a:schemeClr val="bg2"/>
              </a:solidFill>
              <a:latin typeface="Brandon Text Regular" panose="020B0503020203060203" pitchFamily="34" charset="0"/>
            </a:endParaRPr>
          </a:p>
        </p:txBody>
      </p:sp>
      <p:pic>
        <p:nvPicPr>
          <p:cNvPr id="4" name="Picture Placeholder 3" descr="A picture containing outdoor, digger, building, transport&#10;&#10;Description automatically generated">
            <a:extLst>
              <a:ext uri="{FF2B5EF4-FFF2-40B4-BE49-F238E27FC236}">
                <a16:creationId xmlns:a16="http://schemas.microsoft.com/office/drawing/2014/main" id="{16B2AFA0-7334-4C95-8F9A-6F85C53E80E6}"/>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p:pic>
      <p:pic>
        <p:nvPicPr>
          <p:cNvPr id="5" name="Pre Op 6">
            <a:hlinkClick r:id="" action="ppaction://media"/>
            <a:extLst>
              <a:ext uri="{FF2B5EF4-FFF2-40B4-BE49-F238E27FC236}">
                <a16:creationId xmlns:a16="http://schemas.microsoft.com/office/drawing/2014/main" id="{66F4F574-3B1D-4393-8127-DC676FF196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850900"/>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DCCC0D20-CEEA-4DB7-9BF2-CF72C5DD4C9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876" fill="hold"/>
                                        <p:tgtEl>
                                          <p:spTgt spid="5"/>
                                        </p:tgtEl>
                                      </p:cBhvr>
                                    </p:cmd>
                                  </p:childTnLst>
                                </p:cTn>
                              </p:par>
                            </p:childTnLst>
                          </p:cTn>
                        </p:par>
                        <p:par>
                          <p:cTn id="7" fill="hold">
                            <p:stCondLst>
                              <p:cond delay="37087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71500" y="3162300"/>
            <a:ext cx="8077200" cy="3539430"/>
          </a:xfrm>
          <a:prstGeom prst="rect">
            <a:avLst/>
          </a:prstGeom>
          <a:noFill/>
        </p:spPr>
        <p:txBody>
          <a:bodyPr wrap="square" rtlCol="0">
            <a:spAutoFit/>
          </a:bodyPr>
          <a:lstStyle/>
          <a:p>
            <a:r>
              <a:rPr lang="en-US" sz="3200" b="1" dirty="0">
                <a:solidFill>
                  <a:schemeClr val="bg1"/>
                </a:solidFill>
                <a:latin typeface="Brandon Text Regular" panose="020B0503020203060203" pitchFamily="34" charset="0"/>
              </a:rPr>
              <a:t>VISUAL, PRE-USE OPERATIONAL INSPECTIONS</a:t>
            </a:r>
          </a:p>
          <a:p>
            <a:r>
              <a:rPr lang="en-US" sz="3200" dirty="0">
                <a:solidFill>
                  <a:schemeClr val="bg1"/>
                </a:solidFill>
                <a:latin typeface="Brandon Text Regular" panose="020B0503020203060203" pitchFamily="34" charset="0"/>
              </a:rPr>
              <a:t>A visual “circle check” and pre-use operational check</a:t>
            </a:r>
          </a:p>
          <a:p>
            <a:pPr marL="457200" indent="-457200">
              <a:buFont typeface="Arial" panose="020B0604020202020204" pitchFamily="34" charset="0"/>
              <a:buChar char="•"/>
            </a:pPr>
            <a:endParaRPr lang="en-US" sz="3200" dirty="0">
              <a:solidFill>
                <a:schemeClr val="bg1"/>
              </a:solidFill>
              <a:latin typeface="Brandon Text Regular" panose="020B0503020203060203" pitchFamily="34" charset="0"/>
            </a:endParaRPr>
          </a:p>
          <a:p>
            <a:pPr marL="457200" indent="-457200">
              <a:buFont typeface="Arial" panose="020B0604020202020204" pitchFamily="34" charset="0"/>
              <a:buChar char="•"/>
            </a:pPr>
            <a:r>
              <a:rPr lang="en-US" sz="3200" b="1" dirty="0">
                <a:solidFill>
                  <a:schemeClr val="bg1"/>
                </a:solidFill>
                <a:latin typeface="Brandon Text Regular" panose="020B0503020203060203" pitchFamily="34" charset="0"/>
              </a:rPr>
              <a:t>Visual Inspection</a:t>
            </a:r>
          </a:p>
          <a:p>
            <a:pPr marL="457200" indent="-457200">
              <a:buFont typeface="Arial" panose="020B0604020202020204" pitchFamily="34" charset="0"/>
              <a:buChar char="•"/>
            </a:pPr>
            <a:r>
              <a:rPr lang="en-US" sz="3200" b="1" dirty="0">
                <a:solidFill>
                  <a:schemeClr val="bg1"/>
                </a:solidFill>
                <a:latin typeface="Brandon Text Regular" panose="020B0503020203060203" pitchFamily="34" charset="0"/>
              </a:rPr>
              <a:t>The Operational Inspection</a:t>
            </a:r>
          </a:p>
          <a:p>
            <a:endParaRPr lang="en-US" sz="3200" dirty="0">
              <a:solidFill>
                <a:schemeClr val="bg1"/>
              </a:solidFill>
              <a:latin typeface="Brandon Text Regular" panose="020B0503020203060203" pitchFamily="34" charset="0"/>
            </a:endParaRPr>
          </a:p>
          <a:p>
            <a:r>
              <a:rPr lang="en-US" sz="3200" dirty="0">
                <a:solidFill>
                  <a:schemeClr val="bg1"/>
                </a:solidFill>
                <a:latin typeface="Brandon Text Regular" panose="020B0503020203060203" pitchFamily="34" charset="0"/>
              </a:rPr>
              <a:t> </a:t>
            </a:r>
          </a:p>
        </p:txBody>
      </p:sp>
      <p:pic>
        <p:nvPicPr>
          <p:cNvPr id="4" name="Picture Placeholder 3" descr="A large ship in a body of water&#10;&#10;Description automatically generated">
            <a:extLst>
              <a:ext uri="{FF2B5EF4-FFF2-40B4-BE49-F238E27FC236}">
                <a16:creationId xmlns:a16="http://schemas.microsoft.com/office/drawing/2014/main" id="{C9C82E33-7CDB-4B31-BBE7-18B128FB8F5C}"/>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125" r="3125"/>
          <a:stretch>
            <a:fillRect/>
          </a:stretch>
        </p:blipFill>
        <p:spPr>
          <a:xfrm>
            <a:off x="9220200" y="2362200"/>
            <a:ext cx="9144000" cy="5486400"/>
          </a:xfrm>
        </p:spPr>
      </p:pic>
      <p:pic>
        <p:nvPicPr>
          <p:cNvPr id="5" name="Pre Op 7">
            <a:hlinkClick r:id="" action="ppaction://media"/>
            <a:extLst>
              <a:ext uri="{FF2B5EF4-FFF2-40B4-BE49-F238E27FC236}">
                <a16:creationId xmlns:a16="http://schemas.microsoft.com/office/drawing/2014/main" id="{62E9F5FC-F5FC-4706-9E16-EE2F696577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1300585"/>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E14CC355-063C-48F4-8157-F9131D71C4A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10" fill="hold"/>
                                        <p:tgtEl>
                                          <p:spTgt spid="5"/>
                                        </p:tgtEl>
                                      </p:cBhvr>
                                    </p:cmd>
                                  </p:childTnLst>
                                </p:cTn>
                              </p:par>
                            </p:childTnLst>
                          </p:cTn>
                        </p:par>
                        <p:par>
                          <p:cTn id="7" fill="hold">
                            <p:stCondLst>
                              <p:cond delay="9011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70183" y="4000500"/>
            <a:ext cx="8305800" cy="2554545"/>
          </a:xfrm>
          <a:prstGeom prst="rect">
            <a:avLst/>
          </a:prstGeom>
          <a:noFill/>
        </p:spPr>
        <p:txBody>
          <a:bodyPr wrap="square" rtlCol="0">
            <a:spAutoFit/>
          </a:bodyPr>
          <a:lstStyle/>
          <a:p>
            <a:r>
              <a:rPr lang="en-US" sz="3200" b="1" dirty="0">
                <a:solidFill>
                  <a:schemeClr val="bg2"/>
                </a:solidFill>
                <a:latin typeface="Brandon Text Regular" panose="020B0503020203060203" pitchFamily="34" charset="0"/>
              </a:rPr>
              <a:t>Pre-Operational Checklist</a:t>
            </a:r>
          </a:p>
          <a:p>
            <a:r>
              <a:rPr lang="en-US" sz="3200" dirty="0">
                <a:solidFill>
                  <a:schemeClr val="bg2"/>
                </a:solidFill>
                <a:latin typeface="Brandon Text Regular" panose="020B0503020203060203" pitchFamily="34" charset="0"/>
              </a:rPr>
              <a:t>Use a checklist when performing the pre-operational inspection. A checklist may include the following cautions and checkpoints:</a:t>
            </a:r>
          </a:p>
          <a:p>
            <a:endParaRPr lang="en-US" sz="3200" dirty="0">
              <a:solidFill>
                <a:schemeClr val="bg2"/>
              </a:solidFill>
              <a:latin typeface="Brandon Text Regular" panose="020B0503020203060203" pitchFamily="34" charset="0"/>
            </a:endParaRPr>
          </a:p>
        </p:txBody>
      </p:sp>
      <p:pic>
        <p:nvPicPr>
          <p:cNvPr id="4" name="Picture Placeholder 3" descr="A tractor on a dirt field&#10;&#10;Description automatically generated">
            <a:extLst>
              <a:ext uri="{FF2B5EF4-FFF2-40B4-BE49-F238E27FC236}">
                <a16:creationId xmlns:a16="http://schemas.microsoft.com/office/drawing/2014/main" id="{07FA02D8-926E-4476-9DE9-BE2793C2B4A9}"/>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255" b="5255"/>
          <a:stretch>
            <a:fillRect/>
          </a:stretch>
        </p:blipFill>
        <p:spPr>
          <a:xfrm>
            <a:off x="0" y="2400300"/>
            <a:ext cx="9144000" cy="6137275"/>
          </a:xfrm>
        </p:spPr>
      </p:pic>
      <p:pic>
        <p:nvPicPr>
          <p:cNvPr id="5" name="Pre Op 8">
            <a:hlinkClick r:id="" action="ppaction://media"/>
            <a:extLst>
              <a:ext uri="{FF2B5EF4-FFF2-40B4-BE49-F238E27FC236}">
                <a16:creationId xmlns:a16="http://schemas.microsoft.com/office/drawing/2014/main" id="{BB8D1DC3-F798-4E62-BD8B-BC8191D7D5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267539"/>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C757EB07-8C91-43DB-A6BE-688EB56C6B6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419" fill="hold"/>
                                        <p:tgtEl>
                                          <p:spTgt spid="5"/>
                                        </p:tgtEl>
                                      </p:cBhvr>
                                    </p:cmd>
                                  </p:childTnLst>
                                </p:cTn>
                              </p:par>
                            </p:childTnLst>
                          </p:cTn>
                        </p:par>
                        <p:par>
                          <p:cTn id="7" fill="hold">
                            <p:stCondLst>
                              <p:cond delay="8441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ruck is parked in front of a building&#10;&#10;Description automatically generated">
            <a:extLst>
              <a:ext uri="{FF2B5EF4-FFF2-40B4-BE49-F238E27FC236}">
                <a16:creationId xmlns:a16="http://schemas.microsoft.com/office/drawing/2014/main" id="{3C2749F3-29C9-492F-B96C-4BD9B3B88F40}"/>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835389" y="1329057"/>
              <a:ext cx="7045762" cy="9045050"/>
            </a:xfrm>
            <a:prstGeom prst="rect">
              <a:avLst/>
            </a:prstGeom>
            <a:noFill/>
          </p:spPr>
          <p:txBody>
            <a:bodyPr wrap="square" rtlCol="0">
              <a:spAutoFit/>
            </a:bodyPr>
            <a:lstStyle/>
            <a:p>
              <a:pPr algn="ctr"/>
              <a:r>
                <a:rPr lang="en-US" sz="54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5400" b="1" dirty="0">
                  <a:solidFill>
                    <a:schemeClr val="bg1"/>
                  </a:solidFill>
                  <a:ea typeface="Roboto Condensed" panose="02000000000000000000" pitchFamily="2" charset="0"/>
                  <a:cs typeface="Lato Semibold" panose="020F0502020204030203" pitchFamily="34" charset="0"/>
                </a:rPr>
                <a:t> Word</a:t>
              </a:r>
            </a:p>
            <a:p>
              <a:pPr algn="ctr"/>
              <a:r>
                <a:rPr lang="en-US" sz="5400" b="1" dirty="0">
                  <a:solidFill>
                    <a:schemeClr val="bg1"/>
                  </a:solidFill>
                  <a:ea typeface="Lato Semibold" panose="020F0502020204030203" pitchFamily="34" charset="0"/>
                  <a:cs typeface="Lato Semibold" panose="020F0502020204030203" pitchFamily="34" charset="0"/>
                </a:rPr>
                <a:t>A visual “circle check” or pre-operational inspection of equipment prior to every use will reduce the chance of equipment being operated in an unsafe condition. This makes it easier to spot and deal with maintenance issues early before they turn into a problem causing downtime, equipment damage or expensive repairs. Unsafe machinery can also cause injury to the operator or other workers and damage to facilities or product.</a:t>
              </a:r>
            </a:p>
            <a:p>
              <a:pPr algn="ctr"/>
              <a:endParaRPr lang="ru-RU" sz="54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Pre Op 9">
            <a:hlinkClick r:id="" action="ppaction://media"/>
            <a:extLst>
              <a:ext uri="{FF2B5EF4-FFF2-40B4-BE49-F238E27FC236}">
                <a16:creationId xmlns:a16="http://schemas.microsoft.com/office/drawing/2014/main" id="{BACF5F6B-AB56-4A8D-9708-DBBEBADDB2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33800" y="780047"/>
            <a:ext cx="1701800" cy="1701800"/>
          </a:xfrm>
          <a:prstGeom prst="rect">
            <a:avLst/>
          </a:prstGeom>
        </p:spPr>
      </p:pic>
      <p:pic>
        <p:nvPicPr>
          <p:cNvPr id="11" name="Light Notification3">
            <a:hlinkClick r:id="" action="ppaction://media"/>
            <a:extLst>
              <a:ext uri="{FF2B5EF4-FFF2-40B4-BE49-F238E27FC236}">
                <a16:creationId xmlns:a16="http://schemas.microsoft.com/office/drawing/2014/main" id="{B26512C7-B4C0-4B9C-844E-EDCA1363F3F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6" fill="hold"/>
                                        <p:tgtEl>
                                          <p:spTgt spid="6"/>
                                        </p:tgtEl>
                                      </p:cBhvr>
                                    </p:cmd>
                                  </p:childTnLst>
                                </p:cTn>
                              </p:par>
                            </p:childTnLst>
                          </p:cTn>
                        </p:par>
                        <p:par>
                          <p:cTn id="7" fill="hold">
                            <p:stCondLst>
                              <p:cond delay="28506"/>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12337</TotalTime>
  <Words>2996</Words>
  <Application>Microsoft Office PowerPoint</Application>
  <PresentationFormat>Custom</PresentationFormat>
  <Paragraphs>143</Paragraphs>
  <Slides>9</Slides>
  <Notes>9</Notes>
  <HiddenSlides>0</HiddenSlides>
  <MMClips>16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9</vt:i4>
      </vt:variant>
    </vt:vector>
  </HeadingPairs>
  <TitlesOfParts>
    <vt:vector size="19"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PRE-OPERATIONAL INSPECTION OF EQUIPMENT</vt:lpstr>
      <vt:lpstr>PowerPoint Presentation</vt:lpstr>
      <vt:lpstr>What’s the Danger?</vt:lpstr>
      <vt:lpstr>PowerPoint Presentation</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1014</cp:revision>
  <dcterms:created xsi:type="dcterms:W3CDTF">2015-01-20T11:47:48Z</dcterms:created>
  <dcterms:modified xsi:type="dcterms:W3CDTF">2020-11-23T19:41:58Z</dcterms:modified>
</cp:coreProperties>
</file>