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7"/>
  </p:notesMasterIdLst>
  <p:sldIdLst>
    <p:sldId id="269" r:id="rId5"/>
    <p:sldId id="606" r:id="rId6"/>
    <p:sldId id="613" r:id="rId7"/>
    <p:sldId id="614" r:id="rId8"/>
    <p:sldId id="626" r:id="rId9"/>
    <p:sldId id="616" r:id="rId10"/>
    <p:sldId id="623" r:id="rId11"/>
    <p:sldId id="625" r:id="rId12"/>
    <p:sldId id="628" r:id="rId13"/>
    <p:sldId id="627" r:id="rId14"/>
    <p:sldId id="629" r:id="rId15"/>
    <p:sldId id="622" r:id="rId16"/>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21" autoAdjust="0"/>
    <p:restoredTop sz="63767" autoAdjust="0"/>
  </p:normalViewPr>
  <p:slideViewPr>
    <p:cSldViewPr>
      <p:cViewPr varScale="1">
        <p:scale>
          <a:sx n="29" d="100"/>
          <a:sy n="29" d="100"/>
        </p:scale>
        <p:origin x="788"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23.11.2020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PTO maintenance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lubricate the bearings regularly as recommended by the manufacturer - do not over grease the bearing as the excess grease will attract dirt and dust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the inner and outer sliding surfaces of the telescopic section of the guard daily or more frequently if the manufacturer recommends it - do not lubricate the sliding section of the guard with grease unless the manufacturer recommends it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regularly remove the guard and clean the shaft with penetrating oil</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that the U-guard on the tractor is in good condition. If it is bent it can damage the end of the PTO guard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that the O-guard fitted to the implement is the correct size to suit the PTO guard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that the U-guard on the tractor and the O-guard on the implement overlap the PTO shaft guard by at least 50mm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that the PTO shaft and guard are the correct length for the machine - the PTO guard telescopic section should be slightly shorter (not by more than 25mm) than the length of the telescopic halves of the PTO drive shaft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lubricate the sliding metal PTO drive shafts as recommended by the manufacturer (usually before starting work and after every eight hours of use)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that the button on the end of the PTO shaft moves freely as the shaft and guard can be damaged if the button or the end of the shaft is hammered into position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the tractor rear lower lift arms in a position to avoid them striking the PTO shaft or guard when the tractor is turning - if making tight turns reduce the PTO speed or disengage the PTO drive to protect the shaft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the restraining chains in place and secure them to a suitable point on the tractor and implement - this is usually near to the O-guard on the machine and the U-guard on the tractor (this makes sure that there is no restriction in the movement of the chains) - do not attach the end of the chain to the lower lift arms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using a bellows type PTO guard make sure that the ends of the guard are held correctly in place at both the tractor and implement, to ensure the drive shaft is fully enclosed in the guard and replace if necessary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buying a new PTO shaft for heavy drive machines, for example forage harvester, mower, feeder wagon or </a:t>
            </a:r>
            <a:r>
              <a:rPr lang="en-US" sz="1200" kern="1200" dirty="0" err="1">
                <a:solidFill>
                  <a:schemeClr val="tx1"/>
                </a:solidFill>
                <a:effectLst/>
                <a:latin typeface="+mn-lt"/>
                <a:ea typeface="+mn-ea"/>
                <a:cs typeface="+mn-cs"/>
              </a:rPr>
              <a:t>rotavator</a:t>
            </a:r>
            <a:r>
              <a:rPr lang="en-US" sz="1200" kern="1200" dirty="0">
                <a:solidFill>
                  <a:schemeClr val="tx1"/>
                </a:solidFill>
                <a:effectLst/>
                <a:latin typeface="+mn-lt"/>
                <a:ea typeface="+mn-ea"/>
                <a:cs typeface="+mn-cs"/>
              </a:rPr>
              <a:t>, make sure the shaft is heavy duty and suitable for the job</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fitting a PTO shaft with a wide-angle universal joint on machines like balers, mowers and slurry tankers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that draw-bar pins on trailed machines do not foul and damage the shaft or guard.</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22438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Summary</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Recognize that the PTO shaft turns at speeds that are faster than our reaction time. It is easy to get snagged into a turning PTO shaft. To prevent PTO entanglement with its potential for injury and death, follow these guidelines: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Stop the tractor engine and disengage the PTO to work on the machine or unclog it.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guards in place.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Wear close fitting clothing to prevent entanglement of loose clothing parts.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Secure long hair under a hat when working around the PTO.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all operators about the hazards of the PTO.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children away from all turning parts of the machine not just the PTO.</a:t>
            </a: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073909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A PTO turning at 540 RPM turns 9 times per second and one turning at 1000 RPM turns at 16.6 times per second. A Person cannot react so keep your distance. A PTO entanglement will have extreme consequences including death.</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POWER TAKE OFF</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A power take-off (PTO) shaft transfers mechanical power from a tractor to an implement. Some PTO-driven equipment is operated from the tractor seat, but many types of farm equipment, such as elevators, grain augers, silage blowers are operated in a stationary position, enabling an operator to leave the tractor and move in the vicinity of the implement.</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kern="1200" dirty="0">
                <a:solidFill>
                  <a:schemeClr val="tx1"/>
                </a:solidFill>
                <a:effectLst/>
                <a:latin typeface="+mn-lt"/>
                <a:ea typeface="+mn-ea"/>
                <a:cs typeface="+mn-cs"/>
              </a:rPr>
              <a:t>GENERAL</a:t>
            </a:r>
          </a:p>
          <a:p>
            <a:r>
              <a:rPr lang="en-US" sz="1200" kern="1200" dirty="0">
                <a:solidFill>
                  <a:schemeClr val="tx1"/>
                </a:solidFill>
                <a:effectLst/>
                <a:latin typeface="+mn-lt"/>
                <a:ea typeface="+mn-ea"/>
                <a:cs typeface="+mn-cs"/>
              </a:rPr>
              <a:t>A PTO shaft rotates at a speed of either 540 rpm (9 rotations per second) or 1,000 rpm (16.6 rotations per second). At these speeds, a person’s limb can be pulled into and wrapped around a PTO stub or driveline shaft several times before the person, even a person with extremely fast reflexes, can react. The fast rotation speed, operator error, and lack of proper guarding make PTOs a persistent hazard on farms and ranches.</a:t>
            </a:r>
          </a:p>
          <a:p>
            <a:r>
              <a:rPr lang="en-US" sz="1200" kern="1200" dirty="0">
                <a:solidFill>
                  <a:schemeClr val="tx1"/>
                </a:solidFill>
                <a:effectLst/>
                <a:latin typeface="+mn-lt"/>
                <a:ea typeface="+mn-ea"/>
                <a:cs typeface="+mn-cs"/>
              </a:rPr>
              <a:t>PTO Entanglement Incidents</a:t>
            </a:r>
          </a:p>
          <a:p>
            <a:r>
              <a:rPr lang="en-US" sz="1200" kern="1200" dirty="0">
                <a:solidFill>
                  <a:schemeClr val="tx1"/>
                </a:solidFill>
                <a:effectLst/>
                <a:latin typeface="+mn-lt"/>
                <a:ea typeface="+mn-ea"/>
                <a:cs typeface="+mn-cs"/>
              </a:rPr>
              <a:t>Generally, PTO entanglements:</a:t>
            </a:r>
          </a:p>
          <a:p>
            <a:r>
              <a:rPr lang="en-US" sz="1200" kern="1200" dirty="0">
                <a:solidFill>
                  <a:schemeClr val="tx1"/>
                </a:solidFill>
                <a:effectLst/>
                <a:latin typeface="+mn-lt"/>
                <a:ea typeface="+mn-ea"/>
                <a:cs typeface="+mn-cs"/>
              </a:rPr>
              <a:t>• involve the tractor or machinery operator 78 percent of the time.</a:t>
            </a:r>
          </a:p>
          <a:p>
            <a:r>
              <a:rPr lang="en-US" sz="1200" kern="1200" dirty="0">
                <a:solidFill>
                  <a:schemeClr val="tx1"/>
                </a:solidFill>
                <a:effectLst/>
                <a:latin typeface="+mn-lt"/>
                <a:ea typeface="+mn-ea"/>
                <a:cs typeface="+mn-cs"/>
              </a:rPr>
              <a:t>• shielding was absent or damaged in 70 percent of the cases.</a:t>
            </a:r>
          </a:p>
          <a:p>
            <a:r>
              <a:rPr lang="en-US" sz="1200" kern="1200" dirty="0">
                <a:solidFill>
                  <a:schemeClr val="tx1"/>
                </a:solidFill>
                <a:effectLst/>
                <a:latin typeface="+mn-lt"/>
                <a:ea typeface="+mn-ea"/>
                <a:cs typeface="+mn-cs"/>
              </a:rPr>
              <a:t>• entanglement areas were at the PTO coupling, either at the tractor or implement connection just over 70 percent of the time.</a:t>
            </a:r>
          </a:p>
          <a:p>
            <a:r>
              <a:rPr lang="en-US" sz="1200" kern="1200" dirty="0">
                <a:solidFill>
                  <a:schemeClr val="tx1"/>
                </a:solidFill>
                <a:effectLst/>
                <a:latin typeface="+mn-lt"/>
                <a:ea typeface="+mn-ea"/>
                <a:cs typeface="+mn-cs"/>
              </a:rPr>
              <a:t>• a bare shaft, spring loaded push pin or through bolt was the type of driveline component at the point of contact in nearly 63 percent of the cases.</a:t>
            </a:r>
          </a:p>
          <a:p>
            <a:r>
              <a:rPr lang="en-US" sz="1200" kern="1200" dirty="0">
                <a:solidFill>
                  <a:schemeClr val="tx1"/>
                </a:solidFill>
                <a:effectLst/>
                <a:latin typeface="+mn-lt"/>
                <a:ea typeface="+mn-ea"/>
                <a:cs typeface="+mn-cs"/>
              </a:rPr>
              <a:t>• stationary equipment, such as augers, elevators, post-hole diggers, and grain mixers were involved in 50 percent of the cases.</a:t>
            </a:r>
          </a:p>
          <a:p>
            <a:r>
              <a:rPr lang="en-US" sz="1200" kern="1200" dirty="0">
                <a:solidFill>
                  <a:schemeClr val="tx1"/>
                </a:solidFill>
                <a:effectLst/>
                <a:latin typeface="+mn-lt"/>
                <a:ea typeface="+mn-ea"/>
                <a:cs typeface="+mn-cs"/>
              </a:rPr>
              <a:t>• semi-stationary equipment, such as self-unloading forage wagons and feed wagons, were involved in 28 percent of the cases.</a:t>
            </a:r>
          </a:p>
          <a:p>
            <a:r>
              <a:rPr lang="en-US" sz="1200" kern="1200" dirty="0">
                <a:solidFill>
                  <a:schemeClr val="tx1"/>
                </a:solidFill>
                <a:effectLst/>
                <a:latin typeface="+mn-lt"/>
                <a:ea typeface="+mn-ea"/>
                <a:cs typeface="+mn-cs"/>
              </a:rPr>
              <a:t>• nearly all incidents involving moving machinery, such as hay balers, manure spreaders, rotary mowers, etc., were non-moving at the time of the incident (the PTO was left engaged).</a:t>
            </a:r>
          </a:p>
          <a:p>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only four percent of the incidents involved no attached equipment. This means that the tractor PTO stub was the point of contact four percent of the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roxima Nova Alt Rg" panose="02000506030000020004" pitchFamily="50" charset="0"/>
              </a:rPr>
              <a:t>What’s the Danger?</a:t>
            </a:r>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Power Take-Off Injuries Case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Case #1: An operator finished loading a load of silage into the silo and was approaching the tractor’s PTO lever to turn off the forage blower. As he stepped onto the drawbar, the laces on his boot became caught on the spring loaded push pin of the forage blower PTO driveline coupling. He was thrown backwards off the drawbar, with this boot and denim jeans being forcibly removed. He suffered considerable muscle damage to his right leg.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Case #2: A teenager was helping her family load corn onto a grain elevator when her jacket sleeve because entangled by the elevator PTO shaft. Her body was flung around the shaft and her arm was torn from its socket before the tractor could be turned off.</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Case #3: A small child was killed when as an “extra rider” on his father’s tractor; he slipped off the tractor and became entangled by a spinning PTO shaft. The father grabbed for the boy as he began to slip but was unable to hold him out of the shaft. </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64591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roxima Nova Alt Rg" panose="02000506030000020004" pitchFamily="50" charset="0"/>
              </a:rPr>
              <a:t>What’s the Danger?</a:t>
            </a:r>
          </a:p>
          <a:p>
            <a:r>
              <a:rPr lang="en-US" sz="1200" b="1" kern="1200" dirty="0">
                <a:solidFill>
                  <a:schemeClr val="tx1"/>
                </a:solidFill>
                <a:effectLst/>
                <a:latin typeface="+mn-lt"/>
                <a:ea typeface="+mn-ea"/>
                <a:cs typeface="+mn-cs"/>
              </a:rPr>
              <a:t>PTO HAZARDS</a:t>
            </a:r>
            <a:endParaRPr lang="es-E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Main PTO Hazards Involve the PTO Stub and Driveline.</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PTO Stub</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tractor’s stub output shaft, referred to as a </a:t>
            </a:r>
            <a:r>
              <a:rPr lang="en-US" sz="1200" b="1" kern="1200" dirty="0">
                <a:solidFill>
                  <a:schemeClr val="tx1"/>
                </a:solidFill>
                <a:effectLst/>
                <a:latin typeface="+mn-lt"/>
                <a:ea typeface="+mn-ea"/>
                <a:cs typeface="+mn-cs"/>
              </a:rPr>
              <a:t>PTO stub</a:t>
            </a:r>
            <a:r>
              <a:rPr lang="en-US" sz="1200" kern="1200" dirty="0">
                <a:solidFill>
                  <a:schemeClr val="tx1"/>
                </a:solidFill>
                <a:effectLst/>
                <a:latin typeface="+mn-lt"/>
                <a:ea typeface="+mn-ea"/>
                <a:cs typeface="+mn-cs"/>
              </a:rPr>
              <a:t>, transfers power from the tractor through a drive shaft to the implement or PTO-driven machine. The PTO stub rotates at rate of 540 or 1,000 rpm, and most incidents involving the PTO stub are entanglement incidents.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Entanglement incidents can occur when the operator is unaware that the PTO clutch is engaged, when the operator does not understand the dangers of the spinning PTO stub, or when the operator deliberately works close to an unguarded stub shaft that is in motion. Clothing, such as a pant leg, shoelace, thread from a jacket, and so on, is easily caught by the spinning shaft. Once caught, both the clothing and the wearer can quickly wrap around the stub shaft.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PTO driveline</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implement input driveline (IID)</a:t>
            </a:r>
            <a:r>
              <a:rPr lang="en-US" sz="1200" kern="1200" dirty="0">
                <a:solidFill>
                  <a:schemeClr val="tx1"/>
                </a:solidFill>
                <a:effectLst/>
                <a:latin typeface="+mn-lt"/>
                <a:ea typeface="+mn-ea"/>
                <a:cs typeface="+mn-cs"/>
              </a:rPr>
              <a:t> is the part of the implement drive shaft that connects to the tractor. When unguarded, the entire shaft of the driveline is considered a wrap-point hazard. Some drivelines have guards covering the straight part of the shaft, leaving the universal joints, PTO coupling, and the rear connector, or implement input connection (IIC), as wrap-point hazards. Clothing can catch on and wrap around the driveline. When clothing is caught on the driveline, the tension on the clothing from the driveline pulls the person toward and around the shaft. When a person caught in the driveline instinctively tries to pull away from wrap hazard, he or she actually creates a tighter wrap.</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Driveline Separation</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injuries caused by entanglement incidents with the PTO stub and driveline, injuries can occur when shafts separate while the tractor’s PTO is engaged. The IID shaft telescopes, meaning that one part of the shaft slides into another. The sliding sleeve on the shaft allows for easy hitching of PTO-powered machines to tractors and allows telescopic movement when the machine turns or is operated on uneven ground. If the IID is attached to a tractor by only the PTO stub, the tractor can pull apart the IID shaft. If this occurs and the PTO is engaged, the tractor shaft can swing wildly, striking anyone in range and possibly breaking a locking pin, allowing the shaft to become a projectile. This type of incident is not common, but it is more likely to occur with three-point hitched equipment that is not properly mounted or aligned.</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PREVENTION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having the proper shields in place, taking the following preventive steps can reduce your risk of a PTO incident: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Never step over a rotating shaft.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wear loose fitting clothing around PTO-driven equipment.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Tie back long hair or secure it under a hat before operating equipment.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that safety decals, such as “Rotating Driveline: Contact can cause death,” are readily visible. Replace decals that are obscured or incomplete.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disengage the PTO and shut off the tractor before dismounting the tractor.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Never work on machinery or equipment while the engine is running or is energized.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universal joints in phase.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switch drivelines between machines.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reduce driveline stress and separation, position the tractor’s drawbar appropriately for each piece of machinery.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Reduce PTO shaft abuse by avoiding tight turns, reducing excessive telescoping, engaging power to the shaft gradually, and avoiding over-tightening the slip clutch on PTO-driven machines.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Examine the driveline for protruding pins or bolts and debris such as mud that has dried onto the driveline shield. Clothing snags easily on such protrusions, resulting in entanglement incidents.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part of the </a:t>
            </a:r>
            <a:r>
              <a:rPr lang="en-US" sz="1200" kern="1200" dirty="0" err="1">
                <a:solidFill>
                  <a:schemeClr val="tx1"/>
                </a:solidFill>
                <a:effectLst/>
                <a:latin typeface="+mn-lt"/>
                <a:ea typeface="+mn-ea"/>
                <a:cs typeface="+mn-cs"/>
              </a:rPr>
              <a:t>preoperation</a:t>
            </a:r>
            <a:r>
              <a:rPr lang="en-US" sz="1200" kern="1200" dirty="0">
                <a:solidFill>
                  <a:schemeClr val="tx1"/>
                </a:solidFill>
                <a:effectLst/>
                <a:latin typeface="+mn-lt"/>
                <a:ea typeface="+mn-ea"/>
                <a:cs typeface="+mn-cs"/>
              </a:rPr>
              <a:t> inspection, if the driveline shield is equipped with a tether, ensure that the tether is attached and in good condition and that the driveline shield rotates freely on its bearings.</a:t>
            </a:r>
            <a:endParaRPr lang="es-ES"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PTO Safety Practices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Though not always convenient or easy, there are several ways to reduce the risk of PTO injury incidents. These safety practices offer protection from the most common types of PTO entanglements.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all components of PTO systems shielded and guarded.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Regularly test driveline guards by spinning or rotating them to ensure that they have not become stuck to the shaft.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Disengage the PTO and shut off the tractor before dismounting to clean, repair, service, or adjust machinery.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walk around tractors and machinery instead of stepping over a rotating shaft.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use the driveline recommended for your machine. Never switch drivelines among different machines.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Position the tractor’s drawbar properly for each machine used to help prevent driveline stress and separation on uneven terrain and during tight turns.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Reduce PTO shaft abuse by observing the following: avoid tight turns that pinch rotating shafts between the tractor and machine; keep excessive telescoping to a minimum; engage power to the shaft gradually; and avoid over tightening of slip clutches on PTO driven machines.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sure PTO driveline is securely locked onto the tractor PTO stub shaft.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universal joints in phase. (If unfamiliar with this term, check the operator manual or talk with a farm implement dealer.) </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775155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Use the proper type of guard</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very difficult to select the best PTO guard to suit your needs simply by looking at the guard in a shop.</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buying a new guard it is wise to speak to a reputable machinery dealer or agricultural engineer/mechanic as they can advise on the type and make of guard that should suit your needs.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few tips to help select a suitable guard include: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selecting a guard with flexible end cones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heavy duty plastic telescopic section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guard which can be easily removed and replaced to allow regular maintenance</a:t>
            </a:r>
            <a:endParaRPr lang="es-ES" sz="1200"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324567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4.jpe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10.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982200" y="3238500"/>
            <a:ext cx="8305800" cy="4832092"/>
          </a:xfrm>
          <a:prstGeom prst="rect">
            <a:avLst/>
          </a:prstGeom>
          <a:noFill/>
        </p:spPr>
        <p:txBody>
          <a:bodyPr wrap="square" rtlCol="0">
            <a:spAutoFit/>
          </a:bodyPr>
          <a:lstStyle/>
          <a:p>
            <a:r>
              <a:rPr lang="en-US" sz="3600" b="1" dirty="0">
                <a:solidFill>
                  <a:schemeClr val="bg2"/>
                </a:solidFill>
                <a:latin typeface="Brandon Text Regular" panose="020B0503020203060203" pitchFamily="34" charset="0"/>
              </a:rPr>
              <a:t>PTO maintenance</a:t>
            </a:r>
          </a:p>
          <a:p>
            <a:endParaRPr lang="en-US" sz="3600" b="1" dirty="0">
              <a:solidFill>
                <a:schemeClr val="bg2"/>
              </a:solidFill>
              <a:latin typeface="Brandon Text Regular" panose="020B0503020203060203" pitchFamily="34" charset="0"/>
            </a:endParaRPr>
          </a:p>
          <a:p>
            <a:pPr marL="571500" indent="-571500">
              <a:buFont typeface="Arial" panose="020B0604020202020204" pitchFamily="34" charset="0"/>
              <a:buChar char="•"/>
            </a:pPr>
            <a:r>
              <a:rPr lang="en-US" sz="3600" dirty="0">
                <a:solidFill>
                  <a:schemeClr val="bg2"/>
                </a:solidFill>
                <a:latin typeface="Brandon Text Regular" panose="020B0503020203060203" pitchFamily="34" charset="0"/>
              </a:rPr>
              <a:t>lubricate the bearings regularly</a:t>
            </a:r>
          </a:p>
          <a:p>
            <a:pPr marL="571500" indent="-571500">
              <a:buFont typeface="Arial" panose="020B0604020202020204" pitchFamily="34" charset="0"/>
              <a:buChar char="•"/>
            </a:pPr>
            <a:r>
              <a:rPr lang="en-US" sz="3600" dirty="0">
                <a:solidFill>
                  <a:schemeClr val="bg2"/>
                </a:solidFill>
                <a:latin typeface="Brandon Text Regular" panose="020B0503020203060203" pitchFamily="34" charset="0"/>
              </a:rPr>
              <a:t>clean the inner and outer sliding surfaces of the telescopic section </a:t>
            </a:r>
          </a:p>
          <a:p>
            <a:pPr marL="571500" indent="-571500">
              <a:buFont typeface="Arial" panose="020B0604020202020204" pitchFamily="34" charset="0"/>
              <a:buChar char="•"/>
            </a:pPr>
            <a:r>
              <a:rPr lang="en-US" sz="3600" dirty="0">
                <a:solidFill>
                  <a:schemeClr val="bg2"/>
                </a:solidFill>
                <a:latin typeface="Brandon Text Regular" panose="020B0503020203060203" pitchFamily="34" charset="0"/>
              </a:rPr>
              <a:t>regularly remove the guard and clean the shaft with penetrating oil</a:t>
            </a:r>
          </a:p>
          <a:p>
            <a:r>
              <a:rPr lang="en-US" sz="3600" b="1" dirty="0">
                <a:solidFill>
                  <a:schemeClr val="bg2"/>
                </a:solidFill>
                <a:latin typeface="Brandon Text Regular" panose="020B0503020203060203" pitchFamily="34" charset="0"/>
              </a:rPr>
              <a:t> </a:t>
            </a:r>
          </a:p>
          <a:p>
            <a:endParaRPr lang="en-US" sz="2000" dirty="0">
              <a:solidFill>
                <a:schemeClr val="bg2"/>
              </a:solidFill>
              <a:latin typeface="Brandon Text Regular" panose="020B0503020203060203" pitchFamily="34" charset="0"/>
            </a:endParaRPr>
          </a:p>
        </p:txBody>
      </p:sp>
      <p:pic>
        <p:nvPicPr>
          <p:cNvPr id="6" name="Picture Placeholder 5" descr="A truck that is sitting on top of a grass covered field&#10;&#10;Description automatically generated">
            <a:extLst>
              <a:ext uri="{FF2B5EF4-FFF2-40B4-BE49-F238E27FC236}">
                <a16:creationId xmlns:a16="http://schemas.microsoft.com/office/drawing/2014/main" id="{4668FF50-401A-4EF1-89CF-56D34AC1425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105" b="5105"/>
          <a:stretch>
            <a:fillRect/>
          </a:stretch>
        </p:blipFill>
        <p:spPr/>
      </p:pic>
      <p:pic>
        <p:nvPicPr>
          <p:cNvPr id="9" name="PTO 10">
            <a:hlinkClick r:id="" action="ppaction://media"/>
            <a:extLst>
              <a:ext uri="{FF2B5EF4-FFF2-40B4-BE49-F238E27FC236}">
                <a16:creationId xmlns:a16="http://schemas.microsoft.com/office/drawing/2014/main" id="{9571BDB6-7F01-4CDA-8CDC-CE9C414EB9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1294622"/>
            <a:ext cx="1397000" cy="1397000"/>
          </a:xfrm>
          <a:prstGeom prst="rect">
            <a:avLst/>
          </a:prstGeom>
        </p:spPr>
      </p:pic>
      <p:pic>
        <p:nvPicPr>
          <p:cNvPr id="11" name="Light Notification3">
            <a:hlinkClick r:id="" action="ppaction://media"/>
            <a:extLst>
              <a:ext uri="{FF2B5EF4-FFF2-40B4-BE49-F238E27FC236}">
                <a16:creationId xmlns:a16="http://schemas.microsoft.com/office/drawing/2014/main" id="{7C299F24-C7CF-40C0-A1E9-0360D6EAACA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344139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55" fill="hold"/>
                                        <p:tgtEl>
                                          <p:spTgt spid="9"/>
                                        </p:tgtEl>
                                      </p:cBhvr>
                                    </p:cmd>
                                  </p:childTnLst>
                                </p:cTn>
                              </p:par>
                            </p:childTnLst>
                          </p:cTn>
                        </p:par>
                        <p:par>
                          <p:cTn id="7" fill="hold">
                            <p:stCondLst>
                              <p:cond delay="165955"/>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14337"/>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4000500"/>
            <a:ext cx="8077200" cy="1384995"/>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Summary</a:t>
            </a:r>
          </a:p>
          <a:p>
            <a:r>
              <a:rPr lang="en-US" sz="2800" dirty="0">
                <a:solidFill>
                  <a:schemeClr val="bg1"/>
                </a:solidFill>
                <a:latin typeface="Brandon Text Regular" panose="020B0503020203060203" pitchFamily="34" charset="0"/>
              </a:rPr>
              <a:t>Recognize that the PTO shaft turns at speeds that are faster than our reaction time. It is easy to get snagged into a turning PTO shaft. </a:t>
            </a:r>
          </a:p>
        </p:txBody>
      </p:sp>
      <p:pic>
        <p:nvPicPr>
          <p:cNvPr id="4" name="Picture Placeholder 3" descr="A picture containing grass, outdoor, bicycle, sitting&#10;&#10;Description automatically generated">
            <a:extLst>
              <a:ext uri="{FF2B5EF4-FFF2-40B4-BE49-F238E27FC236}">
                <a16:creationId xmlns:a16="http://schemas.microsoft.com/office/drawing/2014/main" id="{1E3F11D2-FD6B-492D-9FDE-A1605FEC21B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6495" b="6495"/>
          <a:stretch>
            <a:fillRect/>
          </a:stretch>
        </p:blipFill>
        <p:spPr/>
      </p:pic>
      <p:pic>
        <p:nvPicPr>
          <p:cNvPr id="5" name="PTO 11">
            <a:hlinkClick r:id="" action="ppaction://media"/>
            <a:extLst>
              <a:ext uri="{FF2B5EF4-FFF2-40B4-BE49-F238E27FC236}">
                <a16:creationId xmlns:a16="http://schemas.microsoft.com/office/drawing/2014/main" id="{65CF37F0-6023-43C6-8654-E6C97D6B19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81400" y="10287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F0CA297F-EE2E-4F58-807A-102A4756893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227117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99" fill="hold"/>
                                        <p:tgtEl>
                                          <p:spTgt spid="5"/>
                                        </p:tgtEl>
                                      </p:cBhvr>
                                    </p:cmd>
                                  </p:childTnLst>
                                </p:cTn>
                              </p:par>
                            </p:childTnLst>
                          </p:cTn>
                        </p:par>
                        <p:par>
                          <p:cTn id="7" fill="hold">
                            <p:stCondLst>
                              <p:cond delay="4729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uck driving down a dirt road&#10;&#10;Description automatically generated">
            <a:extLst>
              <a:ext uri="{FF2B5EF4-FFF2-40B4-BE49-F238E27FC236}">
                <a16:creationId xmlns:a16="http://schemas.microsoft.com/office/drawing/2014/main" id="{E31F84EF-EE73-4DCA-8C66-B7FAA6C2228B}"/>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6758" b="6758"/>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954813"/>
            <a:chOff x="-1152765" y="582593"/>
            <a:chExt cx="7617040" cy="10731467"/>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295848" y="1274055"/>
              <a:ext cx="6284058" cy="10040005"/>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600" b="1" dirty="0">
                  <a:solidFill>
                    <a:schemeClr val="bg1"/>
                  </a:solidFill>
                  <a:ea typeface="Lato Semibold" panose="020F0502020204030203" pitchFamily="34" charset="0"/>
                  <a:cs typeface="Lato Semibold" panose="020F0502020204030203" pitchFamily="34" charset="0"/>
                </a:rPr>
                <a:t>Remember. A PTO turning at 540 RPM turns 9 times per second and one turning at 1000 RPM turns at 16.6 times per second. A Person cannot react so keep your distance. A PTO entanglement will have extreme consequences including death.</a:t>
              </a:r>
            </a:p>
            <a:p>
              <a:pPr algn="ct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PTO 12">
            <a:hlinkClick r:id="" action="ppaction://media"/>
            <a:extLst>
              <a:ext uri="{FF2B5EF4-FFF2-40B4-BE49-F238E27FC236}">
                <a16:creationId xmlns:a16="http://schemas.microsoft.com/office/drawing/2014/main" id="{BFC2578D-A593-44A2-BCEF-03F013E4E1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29801" y="1169848"/>
            <a:ext cx="1625600" cy="1625600"/>
          </a:xfrm>
          <a:prstGeom prst="rect">
            <a:avLst/>
          </a:prstGeom>
        </p:spPr>
      </p:pic>
      <p:pic>
        <p:nvPicPr>
          <p:cNvPr id="11" name="Light Notification3">
            <a:hlinkClick r:id="" action="ppaction://media"/>
            <a:extLst>
              <a:ext uri="{FF2B5EF4-FFF2-40B4-BE49-F238E27FC236}">
                <a16:creationId xmlns:a16="http://schemas.microsoft.com/office/drawing/2014/main" id="{4B3E6BED-041D-446A-B834-694BBB690A5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12" fill="hold"/>
                                        <p:tgtEl>
                                          <p:spTgt spid="6"/>
                                        </p:tgtEl>
                                      </p:cBhvr>
                                    </p:cmd>
                                  </p:childTnLst>
                                </p:cTn>
                              </p:par>
                            </p:childTnLst>
                          </p:cTn>
                        </p:par>
                        <p:par>
                          <p:cTn id="7" fill="hold">
                            <p:stCondLst>
                              <p:cond delay="21712"/>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POWER TAKE OFF</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close up of a fire hydrant&#10;&#10;Description automatically generated">
            <a:extLst>
              <a:ext uri="{FF2B5EF4-FFF2-40B4-BE49-F238E27FC236}">
                <a16:creationId xmlns:a16="http://schemas.microsoft.com/office/drawing/2014/main" id="{2B8355E6-08D3-4786-842E-C391900142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9140" y="2095500"/>
            <a:ext cx="9189720" cy="6893490"/>
          </a:xfrm>
          <a:prstGeom prst="rect">
            <a:avLst/>
          </a:prstGeom>
        </p:spPr>
      </p:pic>
      <p:pic>
        <p:nvPicPr>
          <p:cNvPr id="6" name="PTO 2">
            <a:hlinkClick r:id="" action="ppaction://media"/>
            <a:extLst>
              <a:ext uri="{FF2B5EF4-FFF2-40B4-BE49-F238E27FC236}">
                <a16:creationId xmlns:a16="http://schemas.microsoft.com/office/drawing/2014/main" id="{652A2E86-CC93-4BE5-B42C-F016D5C4DD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10000" y="1515681"/>
            <a:ext cx="1320800" cy="1320800"/>
          </a:xfrm>
          <a:prstGeom prst="rect">
            <a:avLst/>
          </a:prstGeom>
        </p:spPr>
      </p:pic>
      <p:pic>
        <p:nvPicPr>
          <p:cNvPr id="7" name="Light Notification3">
            <a:hlinkClick r:id="" action="ppaction://media"/>
            <a:extLst>
              <a:ext uri="{FF2B5EF4-FFF2-40B4-BE49-F238E27FC236}">
                <a16:creationId xmlns:a16="http://schemas.microsoft.com/office/drawing/2014/main" id="{791A628F-B0AF-4E59-A8DC-A0BEAC7ADDB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7" fill="hold"/>
                                        <p:tgtEl>
                                          <p:spTgt spid="6"/>
                                        </p:tgtEl>
                                      </p:cBhvr>
                                    </p:cmd>
                                  </p:childTnLst>
                                </p:cTn>
                              </p:par>
                            </p:childTnLst>
                          </p:cTn>
                        </p:par>
                        <p:par>
                          <p:cTn id="7" fill="hold">
                            <p:stCondLst>
                              <p:cond delay="1427"/>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machine on the field&#10;&#10;Description automatically generated">
            <a:extLst>
              <a:ext uri="{FF2B5EF4-FFF2-40B4-BE49-F238E27FC236}">
                <a16:creationId xmlns:a16="http://schemas.microsoft.com/office/drawing/2014/main" id="{5BDFEDF9-9CFA-47FF-8B32-B643B4B9E144}"/>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552850" y="266700"/>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552700"/>
              <a:ext cx="5176679" cy="6247864"/>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A power take-off (PTO) shaft transfers mechanical power from a tractor to an implement. Some PTO-driven equipment is operated from the tractor seat, but many types of farm equipment, such as elevators, grain augers, silage blowers are operated in a stationary position, enabling an operator to leave the tractor and move in the vicinity of the implement.</a:t>
              </a:r>
            </a:p>
            <a:p>
              <a:r>
                <a:rPr lang="en-US" sz="4000" dirty="0">
                  <a:solidFill>
                    <a:schemeClr val="bg2"/>
                  </a:solidFill>
                  <a:latin typeface="Brandon Text Regular" panose="020B0503020203060203" pitchFamily="34" charset="0"/>
                </a:rPr>
                <a:t> </a:t>
              </a:r>
            </a:p>
          </p:txBody>
        </p:sp>
      </p:grpSp>
      <p:pic>
        <p:nvPicPr>
          <p:cNvPr id="6" name="PTO 3">
            <a:hlinkClick r:id="" action="ppaction://media"/>
            <a:extLst>
              <a:ext uri="{FF2B5EF4-FFF2-40B4-BE49-F238E27FC236}">
                <a16:creationId xmlns:a16="http://schemas.microsoft.com/office/drawing/2014/main" id="{EC971427-4EBD-4C63-A030-4AFFA78711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028700"/>
            <a:ext cx="1151387" cy="1151387"/>
          </a:xfrm>
          <a:prstGeom prst="rect">
            <a:avLst/>
          </a:prstGeom>
        </p:spPr>
      </p:pic>
      <p:pic>
        <p:nvPicPr>
          <p:cNvPr id="11" name="Light Notification3">
            <a:hlinkClick r:id="" action="ppaction://media"/>
            <a:extLst>
              <a:ext uri="{FF2B5EF4-FFF2-40B4-BE49-F238E27FC236}">
                <a16:creationId xmlns:a16="http://schemas.microsoft.com/office/drawing/2014/main" id="{D95F57E5-81ED-4737-AACA-18D7B39D475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74" fill="hold"/>
                                        <p:tgtEl>
                                          <p:spTgt spid="6"/>
                                        </p:tgtEl>
                                      </p:cBhvr>
                                    </p:cmd>
                                  </p:childTnLst>
                                </p:cTn>
                              </p:par>
                            </p:childTnLst>
                          </p:cTn>
                        </p:par>
                        <p:par>
                          <p:cTn id="7" fill="hold">
                            <p:stCondLst>
                              <p:cond delay="24974"/>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23947" y="2366210"/>
            <a:ext cx="9144000" cy="552048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705100"/>
            <a:ext cx="8045278" cy="3970318"/>
          </a:xfrm>
          <a:prstGeom prst="rect">
            <a:avLst/>
          </a:prstGeom>
        </p:spPr>
        <p:txBody>
          <a:bodyPr wrap="square">
            <a:spAutoFit/>
          </a:bodyPr>
          <a:lstStyle/>
          <a:p>
            <a:r>
              <a:rPr lang="en-US" sz="2800" b="1" dirty="0">
                <a:solidFill>
                  <a:schemeClr val="bg2"/>
                </a:solidFill>
                <a:latin typeface="Brandon Text Regular" panose="020B0503020203060203" pitchFamily="34" charset="0"/>
              </a:rPr>
              <a:t>GENERAL</a:t>
            </a:r>
          </a:p>
          <a:p>
            <a:r>
              <a:rPr lang="en-US" sz="2800" dirty="0">
                <a:solidFill>
                  <a:schemeClr val="bg2"/>
                </a:solidFill>
                <a:latin typeface="Brandon Text Regular" panose="020B0503020203060203" pitchFamily="34" charset="0"/>
              </a:rPr>
              <a:t>A PTO shaft rotates at a speed of either 540 rpm (9 rotations per second) or 1,000 rpm (16.6 rotations per second). At these speeds, a person’s limb can be pulled into and wrapped around a PTO stub or driveline shaft several times before the person, even a person with extremely fast reflexes, can react. The fast rotation speed, operator error, and lack of proper guarding make PTOs a persistent hazard on farms and ranches.</a:t>
            </a:r>
          </a:p>
          <a:p>
            <a:endParaRPr lang="en-US" sz="2800" dirty="0">
              <a:solidFill>
                <a:schemeClr val="bg2"/>
              </a:solidFill>
              <a:latin typeface="Brandon Text Regular" panose="020B0503020203060203" pitchFamily="34" charset="0"/>
            </a:endParaRPr>
          </a:p>
        </p:txBody>
      </p:sp>
      <p:pic>
        <p:nvPicPr>
          <p:cNvPr id="4" name="Picture Placeholder 3" descr="A piece of metal&#10;&#10;Description automatically generated">
            <a:extLst>
              <a:ext uri="{FF2B5EF4-FFF2-40B4-BE49-F238E27FC236}">
                <a16:creationId xmlns:a16="http://schemas.microsoft.com/office/drawing/2014/main" id="{12AC865A-AD7F-4EA1-A975-B537779C4BEF}"/>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4995" b="4995"/>
          <a:stretch>
            <a:fillRect/>
          </a:stretch>
        </p:blipFill>
        <p:spPr/>
      </p:pic>
      <p:pic>
        <p:nvPicPr>
          <p:cNvPr id="5" name="PTO 4">
            <a:hlinkClick r:id="" action="ppaction://media"/>
            <a:extLst>
              <a:ext uri="{FF2B5EF4-FFF2-40B4-BE49-F238E27FC236}">
                <a16:creationId xmlns:a16="http://schemas.microsoft.com/office/drawing/2014/main" id="{32EB7079-ADA6-4041-929C-683D78B171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790700"/>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36474653-E3CF-4F87-87CD-DDA72134EA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91" fill="hold"/>
                                        <p:tgtEl>
                                          <p:spTgt spid="5"/>
                                        </p:tgtEl>
                                      </p:cBhvr>
                                    </p:cmd>
                                  </p:childTnLst>
                                </p:cTn>
                              </p:par>
                            </p:childTnLst>
                          </p:cTn>
                        </p:par>
                        <p:par>
                          <p:cTn id="7" fill="hold">
                            <p:stCondLst>
                              <p:cond delay="11529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What’s the Danger?</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2758231"/>
            <a:ext cx="8077200" cy="4770537"/>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Power Take-Off Injuries Case</a:t>
            </a:r>
          </a:p>
          <a:p>
            <a:endParaRPr lang="en-US" sz="2800" b="1" dirty="0">
              <a:solidFill>
                <a:schemeClr val="bg1"/>
              </a:solidFill>
              <a:latin typeface="Brandon Text Regular" panose="020B0503020203060203" pitchFamily="34" charset="0"/>
            </a:endParaRPr>
          </a:p>
          <a:p>
            <a:r>
              <a:rPr lang="en-US" sz="2800" b="1" dirty="0">
                <a:solidFill>
                  <a:schemeClr val="bg1"/>
                </a:solidFill>
                <a:latin typeface="Brandon Text Regular" panose="020B0503020203060203" pitchFamily="34" charset="0"/>
              </a:rPr>
              <a:t>Case #1: </a:t>
            </a:r>
            <a:r>
              <a:rPr lang="en-US" sz="2800" dirty="0">
                <a:solidFill>
                  <a:schemeClr val="bg1"/>
                </a:solidFill>
                <a:latin typeface="Brandon Text Regular" panose="020B0503020203060203" pitchFamily="34" charset="0"/>
              </a:rPr>
              <a:t>An operator finished loading a load of silage into the silo and was approaching the tractor’s PTO lever to turn off the forage blower.</a:t>
            </a:r>
          </a:p>
          <a:p>
            <a:r>
              <a:rPr lang="en-US" sz="2800" b="1" dirty="0">
                <a:solidFill>
                  <a:schemeClr val="bg1"/>
                </a:solidFill>
                <a:latin typeface="Brandon Text Regular" panose="020B0503020203060203" pitchFamily="34" charset="0"/>
              </a:rPr>
              <a:t>Case #2</a:t>
            </a:r>
            <a:r>
              <a:rPr lang="en-US" sz="2800" dirty="0">
                <a:solidFill>
                  <a:schemeClr val="bg1"/>
                </a:solidFill>
                <a:latin typeface="Brandon Text Regular" panose="020B0503020203060203" pitchFamily="34" charset="0"/>
              </a:rPr>
              <a:t>: A teenager was helping her family load corn onto a grain elevator when her jacket sleeve because entangled by the elevator PTO shaft.  </a:t>
            </a:r>
          </a:p>
          <a:p>
            <a:r>
              <a:rPr lang="en-US" sz="2800" b="1" dirty="0">
                <a:solidFill>
                  <a:schemeClr val="bg1"/>
                </a:solidFill>
                <a:latin typeface="Brandon Text Regular" panose="020B0503020203060203" pitchFamily="34" charset="0"/>
              </a:rPr>
              <a:t>Case #3: </a:t>
            </a:r>
            <a:r>
              <a:rPr lang="en-US" sz="2800" dirty="0">
                <a:solidFill>
                  <a:schemeClr val="bg1"/>
                </a:solidFill>
                <a:latin typeface="Brandon Text Regular" panose="020B0503020203060203" pitchFamily="34" charset="0"/>
              </a:rPr>
              <a:t>A small child was killed when as an “extra rider” on his father’s tractor; he slipped off the tractor and became entangled by a spinning PTO shaft.</a:t>
            </a:r>
          </a:p>
          <a:p>
            <a:endParaRPr lang="en-US" sz="2400" dirty="0">
              <a:solidFill>
                <a:schemeClr val="bg1"/>
              </a:solidFill>
              <a:latin typeface="Brandon Text Regular" panose="020B0503020203060203" pitchFamily="34" charset="0"/>
            </a:endParaRPr>
          </a:p>
        </p:txBody>
      </p:sp>
      <p:pic>
        <p:nvPicPr>
          <p:cNvPr id="4" name="Picture Placeholder 3" descr="A picture containing engine&#10;&#10;Description automatically generated">
            <a:extLst>
              <a:ext uri="{FF2B5EF4-FFF2-40B4-BE49-F238E27FC236}">
                <a16:creationId xmlns:a16="http://schemas.microsoft.com/office/drawing/2014/main" id="{D766F476-2FB9-4673-BAF2-CC92516CCD8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163050" y="2355850"/>
            <a:ext cx="9144000" cy="5486400"/>
          </a:xfrm>
        </p:spPr>
      </p:pic>
      <p:pic>
        <p:nvPicPr>
          <p:cNvPr id="5" name="PTO 5">
            <a:hlinkClick r:id="" action="ppaction://media"/>
            <a:extLst>
              <a:ext uri="{FF2B5EF4-FFF2-40B4-BE49-F238E27FC236}">
                <a16:creationId xmlns:a16="http://schemas.microsoft.com/office/drawing/2014/main" id="{27189947-60A1-4155-AA2D-97D29E2801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67000" y="1303798"/>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CD2DD2E2-6B58-499C-8B53-09502E7D313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397980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77" fill="hold"/>
                                        <p:tgtEl>
                                          <p:spTgt spid="5"/>
                                        </p:tgtEl>
                                      </p:cBhvr>
                                    </p:cmd>
                                  </p:childTnLst>
                                </p:cTn>
                              </p:par>
                            </p:childTnLst>
                          </p:cTn>
                        </p:par>
                        <p:par>
                          <p:cTn id="7" fill="hold">
                            <p:stCondLst>
                              <p:cond delay="6717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1558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2812092"/>
            <a:ext cx="8305800" cy="4662815"/>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PTO HAZARDS</a:t>
            </a:r>
          </a:p>
          <a:p>
            <a:r>
              <a:rPr lang="en-US" dirty="0">
                <a:solidFill>
                  <a:schemeClr val="bg2"/>
                </a:solidFill>
                <a:latin typeface="Brandon Text Regular" panose="020B0503020203060203" pitchFamily="34" charset="0"/>
              </a:rPr>
              <a:t>The Main PTO Hazards Involve the PTO Stub and Driveline.</a:t>
            </a:r>
          </a:p>
          <a:p>
            <a:r>
              <a:rPr lang="en-US" b="1" dirty="0">
                <a:solidFill>
                  <a:schemeClr val="bg2"/>
                </a:solidFill>
                <a:latin typeface="Brandon Text Regular" panose="020B0503020203060203" pitchFamily="34" charset="0"/>
              </a:rPr>
              <a:t>PTO Stub</a:t>
            </a:r>
          </a:p>
          <a:p>
            <a:r>
              <a:rPr lang="en-US" dirty="0">
                <a:solidFill>
                  <a:schemeClr val="bg2"/>
                </a:solidFill>
                <a:latin typeface="Brandon Text Regular" panose="020B0503020203060203" pitchFamily="34" charset="0"/>
              </a:rPr>
              <a:t>The tractor’s stub output shaft, referred to as a PTO stub, transfers power from the tractor through a drive shaft to the implement or PTO-driven machine. </a:t>
            </a:r>
          </a:p>
          <a:p>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Driveline Separation</a:t>
            </a:r>
          </a:p>
          <a:p>
            <a:r>
              <a:rPr lang="en-US" dirty="0">
                <a:solidFill>
                  <a:schemeClr val="bg2"/>
                </a:solidFill>
                <a:latin typeface="Brandon Text Regular" panose="020B0503020203060203" pitchFamily="34" charset="0"/>
              </a:rPr>
              <a:t>In addition to injuries caused by entanglement incidents with the PTO stub and driveline, injuries can occur when shafts separate while the tractor’s PTO is engaged. </a:t>
            </a:r>
          </a:p>
        </p:txBody>
      </p:sp>
      <p:pic>
        <p:nvPicPr>
          <p:cNvPr id="4" name="Picture Placeholder 3" descr="A picture containing grass, outdoor, sitting, field&#10;&#10;Description automatically generated">
            <a:extLst>
              <a:ext uri="{FF2B5EF4-FFF2-40B4-BE49-F238E27FC236}">
                <a16:creationId xmlns:a16="http://schemas.microsoft.com/office/drawing/2014/main" id="{7FCB9665-5279-49DD-830D-D73C09C905A2}"/>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10000" b="10000"/>
          <a:stretch>
            <a:fillRect/>
          </a:stretch>
        </p:blipFill>
        <p:spPr/>
      </p:pic>
      <p:pic>
        <p:nvPicPr>
          <p:cNvPr id="5" name="PTO 6">
            <a:hlinkClick r:id="" action="ppaction://media"/>
            <a:extLst>
              <a:ext uri="{FF2B5EF4-FFF2-40B4-BE49-F238E27FC236}">
                <a16:creationId xmlns:a16="http://schemas.microsoft.com/office/drawing/2014/main" id="{D8FE0CE3-C50A-4881-A66A-BAC27D0B61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1811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E908540B-D235-4798-BB4B-8BB2C0B4299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974" fill="hold"/>
                                        <p:tgtEl>
                                          <p:spTgt spid="5"/>
                                        </p:tgtEl>
                                      </p:cBhvr>
                                    </p:cmd>
                                  </p:childTnLst>
                                </p:cTn>
                              </p:par>
                            </p:childTnLst>
                          </p:cTn>
                        </p:par>
                        <p:par>
                          <p:cTn id="7" fill="hold">
                            <p:stCondLst>
                              <p:cond delay="16697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003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685800" y="2705100"/>
            <a:ext cx="8077200" cy="4154984"/>
          </a:xfrm>
          <a:prstGeom prst="rect">
            <a:avLst/>
          </a:prstGeom>
          <a:noFill/>
        </p:spPr>
        <p:txBody>
          <a:bodyPr wrap="square" rtlCol="0">
            <a:spAutoFit/>
          </a:bodyPr>
          <a:lstStyle/>
          <a:p>
            <a:r>
              <a:rPr lang="en-US" sz="2400" b="1" dirty="0">
                <a:solidFill>
                  <a:schemeClr val="bg1"/>
                </a:solidFill>
                <a:latin typeface="Brandon Text Regular" panose="020B0503020203060203" pitchFamily="34" charset="0"/>
              </a:rPr>
              <a:t>PREVENTION</a:t>
            </a:r>
          </a:p>
          <a:p>
            <a:r>
              <a:rPr lang="en-US" sz="2400" dirty="0">
                <a:solidFill>
                  <a:schemeClr val="bg1"/>
                </a:solidFill>
                <a:latin typeface="Brandon Text Regular" panose="020B0503020203060203" pitchFamily="34" charset="0"/>
              </a:rPr>
              <a:t>The following preventive steps can reduce your risk of a PTO incident:</a:t>
            </a:r>
          </a:p>
          <a:p>
            <a:pPr marL="342900" indent="-342900">
              <a:buFont typeface="Arial" panose="020B0604020202020204" pitchFamily="34" charset="0"/>
              <a:buChar char="•"/>
            </a:pPr>
            <a:r>
              <a:rPr lang="en-US" sz="2400" dirty="0">
                <a:solidFill>
                  <a:schemeClr val="bg1"/>
                </a:solidFill>
                <a:latin typeface="Brandon Text Regular" panose="020B0503020203060203" pitchFamily="34" charset="0"/>
              </a:rPr>
              <a:t>Never step over a rotating shaft.</a:t>
            </a:r>
          </a:p>
          <a:p>
            <a:pPr marL="342900" indent="-342900">
              <a:buFont typeface="Arial" panose="020B0604020202020204" pitchFamily="34" charset="0"/>
              <a:buChar char="•"/>
            </a:pPr>
            <a:r>
              <a:rPr lang="en-US" sz="2400" dirty="0">
                <a:solidFill>
                  <a:schemeClr val="bg1"/>
                </a:solidFill>
                <a:latin typeface="Brandon Text Regular" panose="020B0503020203060203" pitchFamily="34" charset="0"/>
              </a:rPr>
              <a:t>Do not wear loose fitting clothing around PTO-driven equipment.</a:t>
            </a:r>
          </a:p>
          <a:p>
            <a:pPr marL="342900" indent="-342900">
              <a:buFont typeface="Arial" panose="020B0604020202020204" pitchFamily="34" charset="0"/>
              <a:buChar char="•"/>
            </a:pPr>
            <a:r>
              <a:rPr lang="en-US" sz="2400" dirty="0">
                <a:solidFill>
                  <a:schemeClr val="bg1"/>
                </a:solidFill>
                <a:latin typeface="Brandon Text Regular" panose="020B0503020203060203" pitchFamily="34" charset="0"/>
              </a:rPr>
              <a:t>Tie back long hair or secure it under a hat before operating equipment.</a:t>
            </a:r>
          </a:p>
          <a:p>
            <a:pPr marL="342900" indent="-342900">
              <a:buFont typeface="Arial" panose="020B0604020202020204" pitchFamily="34" charset="0"/>
              <a:buChar char="•"/>
            </a:pPr>
            <a:r>
              <a:rPr lang="en-US" sz="2400" dirty="0">
                <a:solidFill>
                  <a:schemeClr val="bg1"/>
                </a:solidFill>
                <a:latin typeface="Brandon Text Regular" panose="020B0503020203060203" pitchFamily="34" charset="0"/>
              </a:rPr>
              <a:t>Never work on machinery or equipment while the engine is running or is energized.</a:t>
            </a:r>
          </a:p>
          <a:p>
            <a:pPr marL="342900" indent="-342900">
              <a:buFont typeface="Arial" panose="020B0604020202020204" pitchFamily="34" charset="0"/>
              <a:buChar char="•"/>
            </a:pPr>
            <a:r>
              <a:rPr lang="en-US" sz="2400" dirty="0">
                <a:solidFill>
                  <a:schemeClr val="bg1"/>
                </a:solidFill>
                <a:latin typeface="Brandon Text Regular" panose="020B0503020203060203" pitchFamily="34" charset="0"/>
              </a:rPr>
              <a:t>Keep universal joints in phase.</a:t>
            </a:r>
          </a:p>
          <a:p>
            <a:pPr marL="342900" indent="-342900">
              <a:buFont typeface="Arial" panose="020B0604020202020204" pitchFamily="34" charset="0"/>
              <a:buChar char="•"/>
            </a:pPr>
            <a:r>
              <a:rPr lang="en-US" sz="2400" dirty="0">
                <a:solidFill>
                  <a:schemeClr val="bg1"/>
                </a:solidFill>
                <a:latin typeface="Brandon Text Regular" panose="020B0503020203060203" pitchFamily="34" charset="0"/>
              </a:rPr>
              <a:t>Do not switch drivelines between machines.</a:t>
            </a:r>
          </a:p>
          <a:p>
            <a:endParaRPr lang="en-US" sz="2400" dirty="0">
              <a:solidFill>
                <a:schemeClr val="bg1"/>
              </a:solidFill>
              <a:latin typeface="Brandon Text Regular" panose="020B0503020203060203" pitchFamily="34" charset="0"/>
            </a:endParaRPr>
          </a:p>
          <a:p>
            <a:endParaRPr lang="en-US" sz="2400" dirty="0">
              <a:solidFill>
                <a:schemeClr val="bg1"/>
              </a:solidFill>
              <a:latin typeface="Brandon Text Regular" panose="020B0503020203060203" pitchFamily="34" charset="0"/>
            </a:endParaRPr>
          </a:p>
        </p:txBody>
      </p:sp>
      <p:pic>
        <p:nvPicPr>
          <p:cNvPr id="4" name="Picture Placeholder 3" descr="A close up of a sign&#10;&#10;Description automatically generated">
            <a:extLst>
              <a:ext uri="{FF2B5EF4-FFF2-40B4-BE49-F238E27FC236}">
                <a16:creationId xmlns:a16="http://schemas.microsoft.com/office/drawing/2014/main" id="{A0C9C9F4-71BC-4EE5-83A5-79044696099B}"/>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144000" y="2362200"/>
            <a:ext cx="9144000" cy="5486400"/>
          </a:xfrm>
        </p:spPr>
      </p:pic>
      <p:pic>
        <p:nvPicPr>
          <p:cNvPr id="5" name="PTO 7">
            <a:hlinkClick r:id="" action="ppaction://media"/>
            <a:extLst>
              <a:ext uri="{FF2B5EF4-FFF2-40B4-BE49-F238E27FC236}">
                <a16:creationId xmlns:a16="http://schemas.microsoft.com/office/drawing/2014/main" id="{59E49AEE-B8AC-4597-88D8-526352A9B6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0000" y="1028700"/>
            <a:ext cx="1524000" cy="1524000"/>
          </a:xfrm>
          <a:prstGeom prst="rect">
            <a:avLst/>
          </a:prstGeom>
        </p:spPr>
      </p:pic>
      <p:pic>
        <p:nvPicPr>
          <p:cNvPr id="9" name="Light Notification3">
            <a:hlinkClick r:id="" action="ppaction://media"/>
            <a:extLst>
              <a:ext uri="{FF2B5EF4-FFF2-40B4-BE49-F238E27FC236}">
                <a16:creationId xmlns:a16="http://schemas.microsoft.com/office/drawing/2014/main" id="{6107D783-EEA5-440F-8706-D4310FFFCAF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78" fill="hold"/>
                                        <p:tgtEl>
                                          <p:spTgt spid="5"/>
                                        </p:tgtEl>
                                      </p:cBhvr>
                                    </p:cmd>
                                  </p:childTnLst>
                                </p:cTn>
                              </p:par>
                            </p:childTnLst>
                          </p:cTn>
                        </p:par>
                        <p:par>
                          <p:cTn id="7" fill="hold">
                            <p:stCondLst>
                              <p:cond delay="10407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655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600314" y="2476500"/>
            <a:ext cx="8305800" cy="5493812"/>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PTO Safety Practices </a:t>
            </a:r>
          </a:p>
          <a:p>
            <a:r>
              <a:rPr lang="en-US" dirty="0">
                <a:solidFill>
                  <a:schemeClr val="bg2"/>
                </a:solidFill>
                <a:latin typeface="Brandon Text Regular" panose="020B0503020203060203" pitchFamily="34" charset="0"/>
              </a:rPr>
              <a:t>Though not always convenient or easy, there are several ways to reduce the risk of PTO injury incidents. These safety practices offer protection from the most common types of PTO entanglements.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Keep all components of PTO systems shielded and guarded. </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Regularly test driveline guards by spinning or rotating them to ensure that they have not become stuck to the shaft.</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Always walk around tractors and machinery instead of stepping over a rotating shaft.</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Always use the driveline recommended for your machine. Never switch drivelines among different machines. </a:t>
            </a:r>
          </a:p>
          <a:p>
            <a:r>
              <a:rPr lang="en-US" dirty="0">
                <a:solidFill>
                  <a:schemeClr val="bg2"/>
                </a:solidFill>
                <a:latin typeface="Brandon Text Regular" panose="020B0503020203060203" pitchFamily="34" charset="0"/>
              </a:rPr>
              <a:t>  </a:t>
            </a:r>
          </a:p>
          <a:p>
            <a:endParaRPr lang="en-US" dirty="0">
              <a:solidFill>
                <a:schemeClr val="bg2"/>
              </a:solidFill>
              <a:latin typeface="Brandon Text Regular" panose="020B0503020203060203" pitchFamily="34" charset="0"/>
            </a:endParaRPr>
          </a:p>
        </p:txBody>
      </p:sp>
      <p:pic>
        <p:nvPicPr>
          <p:cNvPr id="4" name="Picture Placeholder 3" descr="A person and a tractor in a field&#10;&#10;Description automatically generated">
            <a:extLst>
              <a:ext uri="{FF2B5EF4-FFF2-40B4-BE49-F238E27FC236}">
                <a16:creationId xmlns:a16="http://schemas.microsoft.com/office/drawing/2014/main" id="{ED471996-8BD8-4369-924D-5FC9AAA4534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815" r="3815"/>
          <a:stretch>
            <a:fillRect/>
          </a:stretch>
        </p:blipFill>
        <p:spPr>
          <a:xfrm>
            <a:off x="0" y="2400300"/>
            <a:ext cx="9144000" cy="6553200"/>
          </a:xfrm>
        </p:spPr>
      </p:pic>
      <p:pic>
        <p:nvPicPr>
          <p:cNvPr id="5" name="PTO 8">
            <a:hlinkClick r:id="" action="ppaction://media"/>
            <a:extLst>
              <a:ext uri="{FF2B5EF4-FFF2-40B4-BE49-F238E27FC236}">
                <a16:creationId xmlns:a16="http://schemas.microsoft.com/office/drawing/2014/main" id="{AAECEDCA-5205-4674-B14C-2B2E4C9BA7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18669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A481BED1-1DA9-49DF-B04C-D86F286F62D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652900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14" fill="hold"/>
                                        <p:tgtEl>
                                          <p:spTgt spid="5"/>
                                        </p:tgtEl>
                                      </p:cBhvr>
                                    </p:cmd>
                                  </p:childTnLst>
                                </p:cTn>
                              </p:par>
                            </p:childTnLst>
                          </p:cTn>
                        </p:par>
                        <p:par>
                          <p:cTn id="7" fill="hold">
                            <p:stCondLst>
                              <p:cond delay="9541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381000" y="2705100"/>
            <a:ext cx="8077200" cy="2677656"/>
          </a:xfrm>
          <a:prstGeom prst="rect">
            <a:avLst/>
          </a:prstGeom>
          <a:noFill/>
        </p:spPr>
        <p:txBody>
          <a:bodyPr wrap="square" rtlCol="0">
            <a:spAutoFit/>
          </a:bodyPr>
          <a:lstStyle/>
          <a:p>
            <a:r>
              <a:rPr lang="en-US" sz="2400" b="1" dirty="0">
                <a:solidFill>
                  <a:schemeClr val="bg1"/>
                </a:solidFill>
                <a:latin typeface="Brandon Text Regular" panose="020B0503020203060203" pitchFamily="34" charset="0"/>
              </a:rPr>
              <a:t>Use the proper type of guard</a:t>
            </a:r>
          </a:p>
          <a:p>
            <a:r>
              <a:rPr lang="en-US" sz="2400" dirty="0">
                <a:solidFill>
                  <a:schemeClr val="bg1"/>
                </a:solidFill>
                <a:latin typeface="Brandon Text Regular" panose="020B0503020203060203" pitchFamily="34" charset="0"/>
              </a:rPr>
              <a:t>It is very difficult to select the best PTO guard to suit your needs simply by looking at the guard in a shop.</a:t>
            </a:r>
          </a:p>
          <a:p>
            <a:r>
              <a:rPr lang="en-US" sz="2400" dirty="0">
                <a:solidFill>
                  <a:schemeClr val="bg1"/>
                </a:solidFill>
                <a:latin typeface="Brandon Text Regular" panose="020B0503020203060203" pitchFamily="34" charset="0"/>
              </a:rPr>
              <a:t>Before buying a new guard it is wise to speak to a reputable machinery dealer or agricultural engineer/mechanic as they can advise on the type and make of guard that should suit your needs.</a:t>
            </a:r>
          </a:p>
          <a:p>
            <a:endParaRPr lang="en-US" sz="2400" dirty="0">
              <a:solidFill>
                <a:schemeClr val="bg1"/>
              </a:solidFill>
              <a:latin typeface="Brandon Text Regular" panose="020B0503020203060203" pitchFamily="34" charset="0"/>
            </a:endParaRPr>
          </a:p>
        </p:txBody>
      </p:sp>
      <p:pic>
        <p:nvPicPr>
          <p:cNvPr id="4" name="Picture Placeholder 3" descr="A picture containing grass, outdoor, truck, field&#10;&#10;Description automatically generated">
            <a:extLst>
              <a:ext uri="{FF2B5EF4-FFF2-40B4-BE49-F238E27FC236}">
                <a16:creationId xmlns:a16="http://schemas.microsoft.com/office/drawing/2014/main" id="{C2244FC1-6DC3-4AB4-9221-DA95D5B262E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a:xfrm>
            <a:off x="9144000" y="2357438"/>
            <a:ext cx="9144000" cy="5486400"/>
          </a:xfrm>
        </p:spPr>
      </p:pic>
      <p:pic>
        <p:nvPicPr>
          <p:cNvPr id="5" name="PTO 9">
            <a:hlinkClick r:id="" action="ppaction://media"/>
            <a:extLst>
              <a:ext uri="{FF2B5EF4-FFF2-40B4-BE49-F238E27FC236}">
                <a16:creationId xmlns:a16="http://schemas.microsoft.com/office/drawing/2014/main" id="{BA180759-5B6E-49CC-A0C0-DD5A18D404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57600" y="13081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F5EE4CEA-66C5-49EE-954A-3DA148C64B1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6606" y="3390900"/>
            <a:ext cx="1320800" cy="1320800"/>
          </a:xfrm>
          <a:prstGeom prst="rect">
            <a:avLst/>
          </a:prstGeom>
        </p:spPr>
      </p:pic>
    </p:spTree>
    <p:extLst>
      <p:ext uri="{BB962C8B-B14F-4D97-AF65-F5344CB8AC3E}">
        <p14:creationId xmlns:p14="http://schemas.microsoft.com/office/powerpoint/2010/main" val="6558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17" fill="hold"/>
                                        <p:tgtEl>
                                          <p:spTgt spid="5"/>
                                        </p:tgtEl>
                                      </p:cBhvr>
                                    </p:cmd>
                                  </p:childTnLst>
                                </p:cTn>
                              </p:par>
                            </p:childTnLst>
                          </p:cTn>
                        </p:par>
                        <p:par>
                          <p:cTn id="7" fill="hold">
                            <p:stCondLst>
                              <p:cond delay="3771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12338</TotalTime>
  <Words>2982</Words>
  <Application>Microsoft Office PowerPoint</Application>
  <PresentationFormat>Custom</PresentationFormat>
  <Paragraphs>160</Paragraphs>
  <Slides>12</Slides>
  <Notes>12</Notes>
  <HiddenSlides>0</HiddenSlides>
  <MMClips>22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POWER TAKE OFF</vt:lpstr>
      <vt:lpstr>PowerPoint Presentation</vt:lpstr>
      <vt:lpstr>What’s the Danger?</vt:lpstr>
      <vt:lpstr>PowerPoint Presentation</vt:lpstr>
      <vt:lpstr>What’s the Danger?</vt:lpstr>
      <vt:lpstr>PowerPoint Presentation</vt:lpstr>
      <vt:lpstr>How to Protect Yourself</vt:lpstr>
      <vt:lpstr>PowerPoint Presentation</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1016</cp:revision>
  <dcterms:created xsi:type="dcterms:W3CDTF">2015-01-20T11:47:48Z</dcterms:created>
  <dcterms:modified xsi:type="dcterms:W3CDTF">2020-11-23T19:46:06Z</dcterms:modified>
</cp:coreProperties>
</file>