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varScale="1">
        <p:scale>
          <a:sx n="32" d="100"/>
          <a:sy n="32" d="100"/>
        </p:scale>
        <p:origin x="650" y="3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28.01.2021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Trailer</a:t>
            </a:r>
            <a:r>
              <a:rPr lang="en-US" sz="1200" b="1" kern="1200" baseline="0" dirty="0">
                <a:solidFill>
                  <a:schemeClr val="tx1"/>
                </a:solidFill>
                <a:effectLst/>
                <a:latin typeface="+mn-lt"/>
                <a:ea typeface="+mn-ea"/>
                <a:cs typeface="+mn-cs"/>
              </a:rPr>
              <a:t> Safety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endParaRPr lang="en-US" sz="1200" b="1" kern="1200" dirty="0">
              <a:solidFill>
                <a:schemeClr val="tx1"/>
              </a:solidFill>
              <a:effectLst/>
              <a:latin typeface="+mn-lt"/>
              <a:ea typeface="+mn-ea"/>
              <a:cs typeface="+mn-cs"/>
            </a:endParaRPr>
          </a:p>
          <a:p>
            <a:r>
              <a:rPr lang="en-US" sz="1800" dirty="0">
                <a:effectLst/>
                <a:latin typeface="Open Sans"/>
                <a:ea typeface="MS Mincho" panose="02020609040205080304" pitchFamily="49" charset="-128"/>
                <a:cs typeface="Times New Roman" panose="02020603050405020304" pitchFamily="18" charset="0"/>
              </a:rPr>
              <a:t>Trailer safety plays an integral part in today's working environment. Towing trailers, caravans or mobile plant demands hazard awareness, safe practice, driving competence and knowledge of the trailer law.</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All operatives and people who need to tow trailers, mobile plants, exhibition units, hospitality units, catering trailers for their work include e.g. Council and utilities personnel, civil engineers, landscape contractors, builders or exhibition demonstrators.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endParaRPr lang="en-US" sz="1200" b="1" kern="1200" dirty="0">
              <a:solidFill>
                <a:schemeClr val="tx1"/>
              </a:solidFill>
              <a:effectLst/>
              <a:latin typeface="+mn-lt"/>
              <a:ea typeface="+mn-ea"/>
              <a:cs typeface="+mn-cs"/>
            </a:endParaRPr>
          </a:p>
          <a:p>
            <a:pPr marL="0" marR="0" algn="just"/>
            <a:r>
              <a:rPr lang="en-US" sz="1800" dirty="0">
                <a:solidFill>
                  <a:srgbClr val="000000"/>
                </a:solidFill>
                <a:effectLst/>
                <a:latin typeface="Open Sans"/>
                <a:ea typeface="Times New Roman" panose="02020603050405020304" pitchFamily="18" charset="0"/>
              </a:rPr>
              <a:t>To pull a trailer behind another vehicle, a driver needs to develop a whole new set of skills. Just the process of hitching and unhitching a trailer from a tow vehicle requires know-how and numerous steps, and forgetting even one crucial element in the process could compromise safety.  </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Hooking up a trailer to your car or truck is an easy way to increase the storage capacity of your vehicle. However, failing to attach your trailer correctly can lead to damage to your own car, the trailer, and other vehicles around you as you drive. By securing the coupler to the hitch ball on your vehicle, making sure that it’s locked in properly, and wiring up the lights, you can hook up a trailer safely and easily.</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b="1" kern="1200" dirty="0">
              <a:solidFill>
                <a:schemeClr val="tx1"/>
              </a:solidFill>
              <a:effectLst/>
              <a:latin typeface="+mn-lt"/>
              <a:ea typeface="+mn-ea"/>
              <a:cs typeface="+mn-cs"/>
            </a:endParaRPr>
          </a:p>
          <a:p>
            <a:pPr marL="0" marR="0" algn="just">
              <a:spcBef>
                <a:spcPts val="0"/>
              </a:spcBef>
              <a:spcAft>
                <a:spcPts val="1200"/>
              </a:spcAft>
            </a:pPr>
            <a:r>
              <a:rPr lang="en-CA" sz="1800" b="1" dirty="0">
                <a:effectLst/>
                <a:latin typeface="Open Sans"/>
                <a:ea typeface="MS Mincho" panose="02020609040205080304" pitchFamily="49" charset="-128"/>
                <a:cs typeface="Arial" panose="020B0604020202020204" pitchFamily="34" charset="0"/>
              </a:rPr>
              <a:t>Pre-trip Planning: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Ensure staff has received appropriate training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Ensure the vehicle, hitch and trailer are sized properly and compatible.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Inspect the trailer to ensure it is safe to use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Inspect the tow vehicle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Properly load the trailer.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CA" sz="1800" b="1" dirty="0">
                <a:effectLst/>
                <a:latin typeface="Open Sans"/>
                <a:ea typeface="MS Mincho" panose="02020609040205080304" pitchFamily="49" charset="-128"/>
                <a:cs typeface="Arial" panose="020B0604020202020204" pitchFamily="34" charset="0"/>
              </a:rPr>
              <a:t>Hooking Up The Trailer: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tabLst>
                <a:tab pos="228600" algn="l"/>
              </a:tabLst>
            </a:pPr>
            <a:r>
              <a:rPr lang="en-CA" sz="1800" dirty="0">
                <a:effectLst/>
                <a:latin typeface="Open Sans"/>
                <a:ea typeface="MS Mincho" panose="02020609040205080304" pitchFamily="49" charset="-128"/>
                <a:cs typeface="Arial" panose="020B0604020202020204" pitchFamily="34" charset="0"/>
              </a:rPr>
              <a:t>When assisted in hooking up and un-hooking a trailer ensure that the assistant can be seen at all times by the driver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tabLst>
                <a:tab pos="228600" algn="l"/>
              </a:tabLst>
            </a:pPr>
            <a:r>
              <a:rPr lang="en-CA" sz="1800" dirty="0">
                <a:effectLst/>
                <a:latin typeface="Open Sans"/>
                <a:ea typeface="MS Mincho" panose="02020609040205080304" pitchFamily="49" charset="-128"/>
                <a:cs typeface="Arial" panose="020B0604020202020204" pitchFamily="34" charset="0"/>
              </a:rPr>
              <a:t>Attach safety chains to the diagonally opposite point on the hitch.</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tabLst>
                <a:tab pos="228600" algn="l"/>
              </a:tabLst>
            </a:pPr>
            <a:r>
              <a:rPr lang="en-CA" sz="1800" dirty="0">
                <a:effectLst/>
                <a:latin typeface="Open Sans"/>
                <a:ea typeface="MS Mincho" panose="02020609040205080304" pitchFamily="49" charset="-128"/>
                <a:cs typeface="Arial" panose="020B0604020202020204" pitchFamily="34" charset="0"/>
              </a:rPr>
              <a:t>Ensure all trailer lights work and that they are sufficiently bright.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tabLst>
                <a:tab pos="228600" algn="l"/>
              </a:tabLst>
            </a:pPr>
            <a:r>
              <a:rPr lang="en-CA" sz="1800" dirty="0">
                <a:effectLst/>
                <a:latin typeface="Open Sans"/>
                <a:ea typeface="MS Mincho" panose="02020609040205080304" pitchFamily="49" charset="-128"/>
                <a:cs typeface="Arial" panose="020B0604020202020204" pitchFamily="34" charset="0"/>
              </a:rPr>
              <a:t>Remove tires blocks after the trailer is hooked to the tow vehicle.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marR="0" algn="just">
              <a:spcBef>
                <a:spcPts val="0"/>
              </a:spcBef>
              <a:spcAft>
                <a:spcPts val="1200"/>
              </a:spcAft>
            </a:pPr>
            <a:r>
              <a:rPr lang="en-CA" sz="1800" b="1" dirty="0">
                <a:effectLst/>
                <a:latin typeface="Open Sans"/>
                <a:ea typeface="MS Mincho" panose="02020609040205080304" pitchFamily="49" charset="-128"/>
                <a:cs typeface="Arial" panose="020B0604020202020204" pitchFamily="34" charset="0"/>
              </a:rPr>
              <a:t>Driving Techniques: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mj-lt"/>
              <a:buAutoNum type="arabicPeriod"/>
            </a:pPr>
            <a:r>
              <a:rPr lang="en-CA" sz="1800" dirty="0">
                <a:effectLst/>
                <a:latin typeface="Open Sans"/>
                <a:ea typeface="MS Mincho" panose="02020609040205080304" pitchFamily="49" charset="-128"/>
                <a:cs typeface="Arial" panose="020B0604020202020204" pitchFamily="34" charset="0"/>
              </a:rPr>
              <a:t>When towing a trailer, you must be fully aware of the restrictions on manoeuvrability, visibility and acceleration. You should also know that the way your vehicle brakes changes considerably with the added weight of a trailer.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mj-lt"/>
              <a:buAutoNum type="arabicPeriod"/>
            </a:pPr>
            <a:r>
              <a:rPr lang="en-CA" sz="1800" dirty="0">
                <a:effectLst/>
                <a:latin typeface="Open Sans"/>
                <a:ea typeface="MS Mincho" panose="02020609040205080304" pitchFamily="49" charset="-128"/>
                <a:cs typeface="Arial" panose="020B0604020202020204" pitchFamily="34" charset="0"/>
              </a:rPr>
              <a:t>Trailer fishtailing, with the resulting loss of steering control, is a major cause of trailer accidents.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mj-lt"/>
              <a:buAutoNum type="arabicPeriod"/>
            </a:pPr>
            <a:r>
              <a:rPr lang="en-CA" sz="1800" dirty="0">
                <a:effectLst/>
                <a:latin typeface="Open Sans"/>
                <a:ea typeface="MS Mincho" panose="02020609040205080304" pitchFamily="49" charset="-128"/>
                <a:cs typeface="Arial" panose="020B0604020202020204" pitchFamily="34" charset="0"/>
              </a:rPr>
              <a:t>If your trailer is fishtailing, slow down immediately and pull over when it is safe to do so. Stop your vehicle, assess the problem and take corrective measures.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CA" sz="1800" b="1" dirty="0">
                <a:effectLst/>
                <a:latin typeface="Open Sans"/>
                <a:ea typeface="MS Mincho" panose="02020609040205080304" pitchFamily="49" charset="-128"/>
                <a:cs typeface="Arial" panose="020B0604020202020204" pitchFamily="34" charset="0"/>
              </a:rPr>
              <a:t>Parking and Un-hooking the Trailer: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Ensure the ground or surface where the trailer will rest is firm and is not on an unreasonable incline.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Ensure both trailer tires are blocked front and back to prevent movement.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fontAlgn="base" hangingPunct="0">
              <a:spcBef>
                <a:spcPts val="0"/>
              </a:spcBef>
              <a:spcAft>
                <a:spcPts val="1200"/>
              </a:spcAft>
              <a:buFont typeface="+mj-lt"/>
              <a:buAutoNum type="arabicPeriod"/>
              <a:tabLst>
                <a:tab pos="228600" algn="l"/>
              </a:tabLst>
            </a:pPr>
            <a:r>
              <a:rPr lang="en-CA" sz="1800" dirty="0">
                <a:effectLst/>
                <a:latin typeface="Open Sans"/>
                <a:ea typeface="MS Mincho" panose="02020609040205080304" pitchFamily="49" charset="-128"/>
                <a:cs typeface="Arial" panose="020B0604020202020204" pitchFamily="34" charset="0"/>
              </a:rPr>
              <a:t>Ensure there is a solid surface on which the tongue support can rest.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Key Driving Tips For Safe Towing</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Make wider turns at curves and corners. </a:t>
            </a:r>
            <a:r>
              <a:rPr lang="en-US" sz="1800" dirty="0">
                <a:solidFill>
                  <a:srgbClr val="000000"/>
                </a:solidFill>
                <a:effectLst/>
                <a:latin typeface="Open Sans"/>
                <a:ea typeface="Times New Roman" panose="02020603050405020304" pitchFamily="18" charset="0"/>
              </a:rPr>
              <a:t>Because your trailer’s wheels will end up closer to the inside of a turn than the wheels of your tow vehicle, the trailer tires are more likely to hit or ride up over curbs. </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Allow for longer stopping distances. </a:t>
            </a:r>
            <a:r>
              <a:rPr lang="en-US" sz="1800" dirty="0">
                <a:solidFill>
                  <a:srgbClr val="000000"/>
                </a:solidFill>
                <a:effectLst/>
                <a:latin typeface="Open Sans"/>
                <a:ea typeface="Times New Roman" panose="02020603050405020304" pitchFamily="18" charset="0"/>
              </a:rPr>
              <a:t>Stopping distances will increase from what your tow vehicle can normally achieve on its own, because of the added weight of the trailer. </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Drive in the right lane on highways. </a:t>
            </a:r>
            <a:r>
              <a:rPr lang="en-US" sz="1800" dirty="0">
                <a:solidFill>
                  <a:srgbClr val="000000"/>
                </a:solidFill>
                <a:effectLst/>
                <a:latin typeface="Open Sans"/>
                <a:ea typeface="Times New Roman" panose="02020603050405020304" pitchFamily="18" charset="0"/>
              </a:rPr>
              <a:t>Drive in the right lane as much as possible, so you can use the extra stopping room of the right shoulder of the road in case you need to brake suddenly. </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Adjust trailer brakes according to load.</a:t>
            </a:r>
            <a:r>
              <a:rPr lang="en-US" sz="1800" dirty="0">
                <a:solidFill>
                  <a:srgbClr val="000000"/>
                </a:solidFill>
                <a:effectLst/>
                <a:latin typeface="Open Sans"/>
                <a:ea typeface="Times New Roman" panose="02020603050405020304" pitchFamily="18" charset="0"/>
              </a:rPr>
              <a:t> Many trailers have electric brakes, and the power level can be adjusted by the driver if the truck is fitted with an optional in-vehicle trailer brake controller system. </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Don’t ride your truck’s brakes on long downhills. </a:t>
            </a:r>
            <a:r>
              <a:rPr lang="en-US" sz="1800" dirty="0">
                <a:solidFill>
                  <a:srgbClr val="000000"/>
                </a:solidFill>
                <a:effectLst/>
                <a:latin typeface="Open Sans"/>
                <a:ea typeface="Times New Roman" panose="02020603050405020304" pitchFamily="18" charset="0"/>
              </a:rPr>
              <a:t>Shift the truck’s transmission to a lower gear to help slow the vehicle and take some strain off of the brakes.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Practice driving with a trailer.</a:t>
            </a:r>
            <a:r>
              <a:rPr lang="en-US" sz="1800" dirty="0">
                <a:solidFill>
                  <a:srgbClr val="000000"/>
                </a:solidFill>
                <a:effectLst/>
                <a:latin typeface="Open Sans"/>
                <a:ea typeface="Times New Roman" panose="02020603050405020304" pitchFamily="18" charset="0"/>
              </a:rPr>
              <a:t> Before hitting the road, it’s a good idea to practice accelerating, backing up, braking, making wide turns, and using your sideview mirrors. This is especially important if you are a new employee to the art of towing a trailer behind a vehicle.</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Check your route ahead of time. </a:t>
            </a:r>
            <a:r>
              <a:rPr lang="en-US" sz="1800" dirty="0">
                <a:solidFill>
                  <a:srgbClr val="000000"/>
                </a:solidFill>
                <a:effectLst/>
                <a:latin typeface="Open Sans"/>
                <a:ea typeface="Times New Roman" panose="02020603050405020304" pitchFamily="18" charset="0"/>
              </a:rPr>
              <a:t>Some roads don’t allow trailers on them, and certain roads also have weight, height, and width limits. Planning your route ahead of time will save you from the hassle of having to backtrack to find roads that allow your rig. </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b="1" kern="1200" dirty="0">
              <a:solidFill>
                <a:schemeClr val="tx1"/>
              </a:solidFill>
              <a:effectLst/>
              <a:latin typeface="+mn-lt"/>
              <a:ea typeface="+mn-ea"/>
              <a:cs typeface="+mn-cs"/>
            </a:endParaRPr>
          </a:p>
          <a:p>
            <a:pPr marL="0" marR="0" algn="just">
              <a:spcBef>
                <a:spcPts val="0"/>
              </a:spcBef>
              <a:spcAft>
                <a:spcPts val="120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Ready For Towing</a:t>
            </a:r>
            <a:endParaRPr lang="en-CA"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Check those trailer tires. </a:t>
            </a:r>
            <a:r>
              <a:rPr lang="en-US" sz="1800" dirty="0">
                <a:solidFill>
                  <a:srgbClr val="000000"/>
                </a:solidFill>
                <a:effectLst/>
                <a:latin typeface="Open Sans"/>
                <a:ea typeface="MS Mincho" panose="02020609040205080304" pitchFamily="49" charset="-128"/>
                <a:cs typeface="Times New Roman" panose="02020603050405020304" pitchFamily="18" charset="0"/>
              </a:rPr>
              <a:t>Check the tire pressures on the trailer. Inspect the trailer tires for dry rot and cracking, especially if the trailer is stored outside and hasn’t been used for months.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Make sure your tow vehicle’s maintenance is up to date.</a:t>
            </a:r>
            <a:r>
              <a:rPr lang="en-US" sz="1800" dirty="0">
                <a:solidFill>
                  <a:srgbClr val="000000"/>
                </a:solidFill>
                <a:effectLst/>
                <a:latin typeface="Open Sans"/>
                <a:ea typeface="MS Mincho" panose="02020609040205080304" pitchFamily="49" charset="-128"/>
                <a:cs typeface="Times New Roman" panose="02020603050405020304" pitchFamily="18" charset="0"/>
              </a:rPr>
              <a:t> Towing puts additional stress on the tow vehicle, so before heading out on a towing road trip, be sure your truck has recently had an oil and filter change, the brake pads have plenty of life remaining, the engine coolant is filled to the proper level in the reservoir, and the transmission fluid is topped off.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Match the hitch ball to the trailer. </a:t>
            </a:r>
            <a:r>
              <a:rPr lang="en-US" sz="1800" dirty="0">
                <a:solidFill>
                  <a:srgbClr val="000000"/>
                </a:solidFill>
                <a:effectLst/>
                <a:latin typeface="Open Sans"/>
                <a:ea typeface="MS Mincho" panose="02020609040205080304" pitchFamily="49" charset="-128"/>
                <a:cs typeface="Times New Roman" panose="02020603050405020304" pitchFamily="18" charset="0"/>
              </a:rPr>
              <a:t>Ensure the ball on your tow hitch is the same size as the coupler on your trailer. Hitch balls typically come in three sizes: 1⅞ inches, 2 inches, and 2 5⁄16 inches.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Don’t get stuck on the side of the road.</a:t>
            </a:r>
            <a:r>
              <a:rPr lang="en-US" sz="1800" dirty="0">
                <a:solidFill>
                  <a:srgbClr val="000000"/>
                </a:solidFill>
                <a:effectLst/>
                <a:latin typeface="Open Sans"/>
                <a:ea typeface="MS Mincho" panose="02020609040205080304" pitchFamily="49" charset="-128"/>
                <a:cs typeface="Times New Roman" panose="02020603050405020304" pitchFamily="18" charset="0"/>
              </a:rPr>
              <a:t> Ensure you have at least one spare tire for your trailer.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Use trailer safety chains.</a:t>
            </a:r>
            <a:r>
              <a:rPr lang="en-US" sz="1800" dirty="0">
                <a:solidFill>
                  <a:srgbClr val="000000"/>
                </a:solidFill>
                <a:effectLst/>
                <a:latin typeface="Open Sans"/>
                <a:ea typeface="MS Mincho" panose="02020609040205080304" pitchFamily="49" charset="-128"/>
                <a:cs typeface="Times New Roman" panose="02020603050405020304" pitchFamily="18" charset="0"/>
              </a:rPr>
              <a:t> Ensure trailers have safety chains that hook up to the hitch. Always cross the trailer’s safety chains, don’t just run them straight.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Check trailer lights. </a:t>
            </a:r>
            <a:r>
              <a:rPr lang="en-US" sz="1800" dirty="0">
                <a:solidFill>
                  <a:srgbClr val="000000"/>
                </a:solidFill>
                <a:effectLst/>
                <a:latin typeface="Open Sans"/>
                <a:ea typeface="MS Mincho" panose="02020609040205080304" pitchFamily="49" charset="-128"/>
                <a:cs typeface="Times New Roman" panose="02020603050405020304" pitchFamily="18" charset="0"/>
              </a:rPr>
              <a:t>Before hitting the road, double check to make sure the trailer’s electrical wiring system is properly connected to the tow vehicle.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457200" algn="l"/>
              </a:tabLst>
            </a:pPr>
            <a:r>
              <a:rPr lang="en-US" sz="1800" b="1" dirty="0">
                <a:solidFill>
                  <a:srgbClr val="000000"/>
                </a:solidFill>
                <a:effectLst/>
                <a:latin typeface="Open Sans"/>
                <a:ea typeface="MS Mincho" panose="02020609040205080304" pitchFamily="49" charset="-128"/>
                <a:cs typeface="Times New Roman" panose="02020603050405020304" pitchFamily="18" charset="0"/>
              </a:rPr>
              <a:t>Use wheel chocks.</a:t>
            </a:r>
            <a:r>
              <a:rPr lang="en-US" sz="1800" dirty="0">
                <a:solidFill>
                  <a:srgbClr val="000000"/>
                </a:solidFill>
                <a:effectLst/>
                <a:latin typeface="Open Sans"/>
                <a:ea typeface="MS Mincho" panose="02020609040205080304" pitchFamily="49" charset="-128"/>
                <a:cs typeface="Times New Roman" panose="02020603050405020304" pitchFamily="18" charset="0"/>
              </a:rPr>
              <a:t> When unhooking the trailer from the tow vehicle, place wheel chocks (sturdy, wedge-shaped blocks) in front of and behind the trailer’s tires to ensure the trailer doesn’t roll away when it is released from the tow vehicle.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Driving or towing a load and reading the load for towing are two functions or operations that are fundamentally different. The success or failure in either one will for certain affect the outcome or result of the work.</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Trailer Safety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sky, outdoor, truck, transport&#10;&#10;Description automatically generated">
            <a:extLst>
              <a:ext uri="{FF2B5EF4-FFF2-40B4-BE49-F238E27FC236}">
                <a16:creationId xmlns:a16="http://schemas.microsoft.com/office/drawing/2014/main" id="{F9C787CF-93BB-426E-8B32-13EE123248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0" y="1790700"/>
            <a:ext cx="9906000" cy="7429500"/>
          </a:xfrm>
          <a:prstGeom prst="rect">
            <a:avLst/>
          </a:prstGeom>
        </p:spPr>
      </p:pic>
      <p:pic>
        <p:nvPicPr>
          <p:cNvPr id="6" name="Trailer 2">
            <a:hlinkClick r:id="" action="ppaction://media"/>
            <a:extLst>
              <a:ext uri="{FF2B5EF4-FFF2-40B4-BE49-F238E27FC236}">
                <a16:creationId xmlns:a16="http://schemas.microsoft.com/office/drawing/2014/main" id="{862661B7-EACE-49F5-884D-EAEABAFBAF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6600" y="952500"/>
            <a:ext cx="1473200" cy="1473200"/>
          </a:xfrm>
          <a:prstGeom prst="rect">
            <a:avLst/>
          </a:prstGeom>
        </p:spPr>
      </p:pic>
      <p:pic>
        <p:nvPicPr>
          <p:cNvPr id="7" name="Light Notification3">
            <a:hlinkClick r:id="" action="ppaction://media"/>
            <a:extLst>
              <a:ext uri="{FF2B5EF4-FFF2-40B4-BE49-F238E27FC236}">
                <a16:creationId xmlns:a16="http://schemas.microsoft.com/office/drawing/2014/main" id="{E44EABC3-6901-4125-A4D2-84DBDEED1A6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 fill="hold"/>
                                        <p:tgtEl>
                                          <p:spTgt spid="6"/>
                                        </p:tgtEl>
                                      </p:cBhvr>
                                    </p:cmd>
                                  </p:childTnLst>
                                </p:cTn>
                              </p:par>
                            </p:childTnLst>
                          </p:cTn>
                        </p:par>
                        <p:par>
                          <p:cTn id="7" fill="hold">
                            <p:stCondLst>
                              <p:cond delay="1436"/>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C3935CE-ED6C-4D37-8092-51CC23A6407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558450"/>
              <a:ext cx="5176679" cy="4401205"/>
            </a:xfrm>
            <a:prstGeom prst="rect">
              <a:avLst/>
            </a:prstGeom>
            <a:noFill/>
          </p:spPr>
          <p:txBody>
            <a:bodyPr wrap="square" rtlCol="0">
              <a:spAutoFit/>
            </a:bodyPr>
            <a:lstStyle/>
            <a:p>
              <a:r>
                <a:rPr lang="en-CA" sz="4000" dirty="0">
                  <a:solidFill>
                    <a:schemeClr val="bg2"/>
                  </a:solidFill>
                  <a:latin typeface="Brandon Text Regular" panose="020B0503020203060203" pitchFamily="34" charset="0"/>
                </a:rPr>
                <a:t>Trailer safety plays an integral part in today's working environment. Towing trailers, caravans or mobile plant demands hazard awareness, safe practice, driving competence and knowledge of the trailer law.</a:t>
              </a:r>
            </a:p>
          </p:txBody>
        </p:sp>
      </p:grpSp>
      <p:pic>
        <p:nvPicPr>
          <p:cNvPr id="6" name="Trailer 3">
            <a:hlinkClick r:id="" action="ppaction://media"/>
            <a:extLst>
              <a:ext uri="{FF2B5EF4-FFF2-40B4-BE49-F238E27FC236}">
                <a16:creationId xmlns:a16="http://schemas.microsoft.com/office/drawing/2014/main" id="{5519FDBA-2FA0-4B3D-91B9-6D0FBD9405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5526" y="974728"/>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72F0040A-8F23-4232-A9BD-A1EC1CA2B5B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51" fill="hold"/>
                                        <p:tgtEl>
                                          <p:spTgt spid="6"/>
                                        </p:tgtEl>
                                      </p:cBhvr>
                                    </p:cmd>
                                  </p:childTnLst>
                                </p:cTn>
                              </p:par>
                            </p:childTnLst>
                          </p:cTn>
                        </p:par>
                        <p:par>
                          <p:cTn id="7" fill="hold">
                            <p:stCondLst>
                              <p:cond delay="31451"/>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80298" y="3619500"/>
            <a:ext cx="8045278" cy="2677656"/>
          </a:xfrm>
          <a:prstGeom prst="rect">
            <a:avLst/>
          </a:prstGeom>
        </p:spPr>
        <p:txBody>
          <a:bodyPr wrap="square">
            <a:spAutoFit/>
          </a:bodyPr>
          <a:lstStyle/>
          <a:p>
            <a:r>
              <a:rPr lang="en-US" sz="2800" dirty="0">
                <a:solidFill>
                  <a:schemeClr val="bg2"/>
                </a:solidFill>
                <a:latin typeface="Brandon Text Regular" panose="020B0503020203060203" pitchFamily="34" charset="0"/>
              </a:rPr>
              <a:t>To pull a trailer behind another vehicle, a driver needs to develop a whole new set of skills. Just the process of hitching and unhitching a trailer from a tow vehicle requires know-how and numerous steps, and forgetting even one crucial element in the process could compromise safety. </a:t>
            </a:r>
          </a:p>
        </p:txBody>
      </p:sp>
      <p:pic>
        <p:nvPicPr>
          <p:cNvPr id="4" name="Picture Placeholder 3" descr="A picture containing grass, outdoor, tree, field&#10;&#10;Description automatically generated">
            <a:extLst>
              <a:ext uri="{FF2B5EF4-FFF2-40B4-BE49-F238E27FC236}">
                <a16:creationId xmlns:a16="http://schemas.microsoft.com/office/drawing/2014/main" id="{502CD719-013B-4FFE-9F7B-6EE96DD8F3F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Trailer 4">
            <a:hlinkClick r:id="" action="ppaction://media"/>
            <a:extLst>
              <a:ext uri="{FF2B5EF4-FFF2-40B4-BE49-F238E27FC236}">
                <a16:creationId xmlns:a16="http://schemas.microsoft.com/office/drawing/2014/main" id="{655AC17A-BF3C-4B5F-BE91-DF1AFB3D07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1140170"/>
            <a:ext cx="1092200" cy="1092200"/>
          </a:xfrm>
          <a:prstGeom prst="rect">
            <a:avLst/>
          </a:prstGeom>
        </p:spPr>
      </p:pic>
      <p:pic>
        <p:nvPicPr>
          <p:cNvPr id="9" name="Light Notification3">
            <a:hlinkClick r:id="" action="ppaction://media"/>
            <a:extLst>
              <a:ext uri="{FF2B5EF4-FFF2-40B4-BE49-F238E27FC236}">
                <a16:creationId xmlns:a16="http://schemas.microsoft.com/office/drawing/2014/main" id="{3E254A30-7866-492F-8133-EAB4DCDB8C4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44" fill="hold"/>
                                        <p:tgtEl>
                                          <p:spTgt spid="5"/>
                                        </p:tgtEl>
                                      </p:cBhvr>
                                    </p:cmd>
                                  </p:childTnLst>
                                </p:cTn>
                              </p:par>
                            </p:childTnLst>
                          </p:cTn>
                        </p:par>
                        <p:par>
                          <p:cTn id="7" fill="hold">
                            <p:stCondLst>
                              <p:cond delay="42344"/>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238500"/>
            <a:ext cx="8305800" cy="4524315"/>
          </a:xfrm>
          <a:prstGeom prst="rect">
            <a:avLst/>
          </a:prstGeom>
          <a:noFill/>
        </p:spPr>
        <p:txBody>
          <a:bodyPr wrap="square" rtlCol="0">
            <a:spAutoFit/>
          </a:bodyPr>
          <a:lstStyle/>
          <a:p>
            <a:r>
              <a:rPr lang="en-US" sz="3200" dirty="0">
                <a:solidFill>
                  <a:schemeClr val="bg2"/>
                </a:solidFill>
                <a:latin typeface="Brandon Text Regular" panose="020B0503020203060203" pitchFamily="34" charset="0"/>
              </a:rPr>
              <a:t>PRE-TRIP PLANNING:</a:t>
            </a:r>
          </a:p>
          <a:p>
            <a:r>
              <a:rPr lang="en-US" sz="3200" dirty="0">
                <a:solidFill>
                  <a:schemeClr val="bg2"/>
                </a:solidFill>
                <a:latin typeface="Brandon Text Regular" panose="020B0503020203060203" pitchFamily="34" charset="0"/>
              </a:rPr>
              <a:t>1. Ensure staff has received appropriate training</a:t>
            </a:r>
          </a:p>
          <a:p>
            <a:r>
              <a:rPr lang="en-US" sz="3200" dirty="0">
                <a:solidFill>
                  <a:schemeClr val="bg2"/>
                </a:solidFill>
                <a:latin typeface="Brandon Text Regular" panose="020B0503020203060203" pitchFamily="34" charset="0"/>
              </a:rPr>
              <a:t>2. Ensure the vehicle, hitch and trailer are sized properly and compatible.</a:t>
            </a:r>
          </a:p>
          <a:p>
            <a:r>
              <a:rPr lang="en-US" sz="3200" dirty="0">
                <a:solidFill>
                  <a:schemeClr val="bg2"/>
                </a:solidFill>
                <a:latin typeface="Brandon Text Regular" panose="020B0503020203060203" pitchFamily="34" charset="0"/>
              </a:rPr>
              <a:t>3. Inspect the trailer to ensure it is safe to use.</a:t>
            </a:r>
          </a:p>
          <a:p>
            <a:r>
              <a:rPr lang="en-US" sz="3200" dirty="0">
                <a:solidFill>
                  <a:schemeClr val="bg2"/>
                </a:solidFill>
                <a:latin typeface="Brandon Text Regular" panose="020B0503020203060203" pitchFamily="34" charset="0"/>
              </a:rPr>
              <a:t>4. Inspect the tow vehicle to ensure.</a:t>
            </a:r>
          </a:p>
          <a:p>
            <a:r>
              <a:rPr lang="en-US" sz="3200" dirty="0">
                <a:solidFill>
                  <a:schemeClr val="bg2"/>
                </a:solidFill>
                <a:latin typeface="Brandon Text Regular" panose="020B0503020203060203" pitchFamily="34" charset="0"/>
              </a:rPr>
              <a:t>5. Properly load the trailer.</a:t>
            </a:r>
          </a:p>
          <a:p>
            <a:endParaRPr lang="en-US" sz="3200" dirty="0">
              <a:solidFill>
                <a:schemeClr val="bg2"/>
              </a:solidFill>
              <a:latin typeface="Brandon Text Regular" panose="020B0503020203060203" pitchFamily="34" charset="0"/>
            </a:endParaRPr>
          </a:p>
          <a:p>
            <a:endParaRPr lang="en-US" sz="3200" dirty="0">
              <a:solidFill>
                <a:schemeClr val="bg2"/>
              </a:solidFill>
              <a:latin typeface="Brandon Text Regular" panose="020B0503020203060203" pitchFamily="34" charset="0"/>
            </a:endParaRPr>
          </a:p>
        </p:txBody>
      </p:sp>
      <p:pic>
        <p:nvPicPr>
          <p:cNvPr id="4" name="Picture Placeholder 3" descr="A picture containing sky, road, truck, outdoor&#10;&#10;Description automatically generated">
            <a:extLst>
              <a:ext uri="{FF2B5EF4-FFF2-40B4-BE49-F238E27FC236}">
                <a16:creationId xmlns:a16="http://schemas.microsoft.com/office/drawing/2014/main" id="{95D93DEC-5105-41BC-84C3-FEFD03703651}"/>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433" b="1433"/>
          <a:stretch>
            <a:fillRect/>
          </a:stretch>
        </p:blipFill>
        <p:spPr/>
      </p:pic>
      <p:pic>
        <p:nvPicPr>
          <p:cNvPr id="5" name="Trailer 5">
            <a:hlinkClick r:id="" action="ppaction://media"/>
            <a:extLst>
              <a:ext uri="{FF2B5EF4-FFF2-40B4-BE49-F238E27FC236}">
                <a16:creationId xmlns:a16="http://schemas.microsoft.com/office/drawing/2014/main" id="{06296200-FA6E-42BE-84D0-C88D29B354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47404" y="10287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A2BE8CAA-110D-47E4-98F7-CF0267EA6B1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8" fill="hold"/>
                                        <p:tgtEl>
                                          <p:spTgt spid="5"/>
                                        </p:tgtEl>
                                      </p:cBhvr>
                                    </p:cmd>
                                  </p:childTnLst>
                                </p:cTn>
                              </p:par>
                            </p:childTnLst>
                          </p:cTn>
                        </p:par>
                        <p:par>
                          <p:cTn id="7" fill="hold">
                            <p:stCondLst>
                              <p:cond delay="43128"/>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14350" y="3086100"/>
            <a:ext cx="8077200"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Brandon Text Regular" panose="020B0503020203060203" pitchFamily="34" charset="0"/>
              </a:rPr>
              <a:t>Driving Techniques</a:t>
            </a:r>
          </a:p>
          <a:p>
            <a:pPr marL="457200" indent="-457200">
              <a:buFont typeface="Arial" panose="020B0604020202020204" pitchFamily="34" charset="0"/>
              <a:buChar char="•"/>
            </a:pPr>
            <a:endParaRPr lang="en-US" sz="3200" dirty="0">
              <a:solidFill>
                <a:schemeClr val="bg1"/>
              </a:solidFill>
              <a:latin typeface="Brandon Text Regular" panose="020B0503020203060203" pitchFamily="34" charset="0"/>
            </a:endParaRPr>
          </a:p>
          <a:p>
            <a:pPr marL="457200" indent="-457200">
              <a:buFont typeface="Arial" panose="020B0604020202020204" pitchFamily="34" charset="0"/>
              <a:buChar char="•"/>
            </a:pPr>
            <a:r>
              <a:rPr lang="en-US" sz="3200" dirty="0">
                <a:solidFill>
                  <a:schemeClr val="bg1"/>
                </a:solidFill>
                <a:latin typeface="Brandon Text Regular" panose="020B0503020203060203" pitchFamily="34" charset="0"/>
              </a:rPr>
              <a:t>Parking and un-hooking the Trailer</a:t>
            </a:r>
          </a:p>
          <a:p>
            <a:pPr marL="457200" indent="-457200">
              <a:buFont typeface="Arial" panose="020B0604020202020204" pitchFamily="34" charset="0"/>
              <a:buChar char="•"/>
            </a:pPr>
            <a:endParaRPr lang="en-US" sz="3200" dirty="0">
              <a:solidFill>
                <a:schemeClr val="bg1"/>
              </a:solidFill>
              <a:latin typeface="Brandon Text Regular" panose="020B0503020203060203" pitchFamily="34" charset="0"/>
            </a:endParaRPr>
          </a:p>
          <a:p>
            <a:pPr marL="457200" indent="-457200">
              <a:buFont typeface="Arial" panose="020B0604020202020204" pitchFamily="34" charset="0"/>
              <a:buChar char="•"/>
            </a:pPr>
            <a:r>
              <a:rPr lang="en-US" sz="3200" dirty="0">
                <a:solidFill>
                  <a:schemeClr val="bg1"/>
                </a:solidFill>
                <a:latin typeface="Brandon Text Regular" panose="020B0503020203060203" pitchFamily="34" charset="0"/>
              </a:rPr>
              <a:t>Key Driving Tips for Safe Towing</a:t>
            </a:r>
          </a:p>
        </p:txBody>
      </p:sp>
      <p:pic>
        <p:nvPicPr>
          <p:cNvPr id="4" name="Picture Placeholder 3" descr="A picture containing appliance, old, dirty, cement&#10;&#10;Description automatically generated">
            <a:extLst>
              <a:ext uri="{FF2B5EF4-FFF2-40B4-BE49-F238E27FC236}">
                <a16:creationId xmlns:a16="http://schemas.microsoft.com/office/drawing/2014/main" id="{60754FEB-65F7-4BFF-A2AD-CADB63148B8D}"/>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7522" b="7522"/>
          <a:stretch>
            <a:fillRect/>
          </a:stretch>
        </p:blipFill>
        <p:spPr>
          <a:xfrm>
            <a:off x="9677400" y="2400300"/>
            <a:ext cx="8610600" cy="5486400"/>
          </a:xfrm>
        </p:spPr>
      </p:pic>
      <p:pic>
        <p:nvPicPr>
          <p:cNvPr id="5" name="Trailer 6">
            <a:hlinkClick r:id="" action="ppaction://media"/>
            <a:extLst>
              <a:ext uri="{FF2B5EF4-FFF2-40B4-BE49-F238E27FC236}">
                <a16:creationId xmlns:a16="http://schemas.microsoft.com/office/drawing/2014/main" id="{F8A7715C-F1D3-46B3-BF3A-8D4514F938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38425" y="1181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C8DE8B62-5AE3-499A-ADAC-2B8050B07E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69" fill="hold"/>
                                        <p:tgtEl>
                                          <p:spTgt spid="5"/>
                                        </p:tgtEl>
                                      </p:cBhvr>
                                    </p:cmd>
                                  </p:childTnLst>
                                </p:cTn>
                              </p:par>
                            </p:childTnLst>
                          </p:cTn>
                        </p:par>
                        <p:par>
                          <p:cTn id="7" fill="hold">
                            <p:stCondLst>
                              <p:cond delay="134269"/>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137847"/>
            <a:ext cx="8305800" cy="3831818"/>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READY FOR TOWING</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Check those trailer tires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Make sure your tow vehicle’s maintenance is up to date</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Match the hitch ball to the trailer</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Don’t get stuck on the side of the road</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Use trailer safety chains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Check trailer lights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Use wheel chocks</a:t>
            </a:r>
          </a:p>
        </p:txBody>
      </p:sp>
      <p:pic>
        <p:nvPicPr>
          <p:cNvPr id="4" name="Picture Placeholder 3" descr="A picture containing truck, sky, outdoor, transport&#10;&#10;Description automatically generated">
            <a:extLst>
              <a:ext uri="{FF2B5EF4-FFF2-40B4-BE49-F238E27FC236}">
                <a16:creationId xmlns:a16="http://schemas.microsoft.com/office/drawing/2014/main" id="{B8C82DCA-3867-461E-A49E-A2071CD0863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6" r="336"/>
          <a:stretch>
            <a:fillRect/>
          </a:stretch>
        </p:blipFill>
        <p:spPr>
          <a:xfrm>
            <a:off x="25940" y="2435755"/>
            <a:ext cx="9092120" cy="6102454"/>
          </a:xfrm>
        </p:spPr>
      </p:pic>
      <p:pic>
        <p:nvPicPr>
          <p:cNvPr id="5" name="Trailer 7">
            <a:hlinkClick r:id="" action="ppaction://media"/>
            <a:extLst>
              <a:ext uri="{FF2B5EF4-FFF2-40B4-BE49-F238E27FC236}">
                <a16:creationId xmlns:a16="http://schemas.microsoft.com/office/drawing/2014/main" id="{26FCAE3F-566B-4358-9C00-EEBFC31D80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62200" y="536624"/>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49161124-37BF-4ADE-8E4F-81A5D5BD9B7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4" fill="hold"/>
                                        <p:tgtEl>
                                          <p:spTgt spid="5"/>
                                        </p:tgtEl>
                                      </p:cBhvr>
                                    </p:cmd>
                                  </p:childTnLst>
                                </p:cTn>
                              </p:par>
                            </p:childTnLst>
                          </p:cTn>
                        </p:par>
                        <p:par>
                          <p:cTn id="7" fill="hold">
                            <p:stCondLst>
                              <p:cond delay="85524"/>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outdoor, tree, road, transport&#10;&#10;Description automatically generated">
            <a:extLst>
              <a:ext uri="{FF2B5EF4-FFF2-40B4-BE49-F238E27FC236}">
                <a16:creationId xmlns:a16="http://schemas.microsoft.com/office/drawing/2014/main" id="{5DC405CA-339B-4C58-A8DD-9F6B694E4309}"/>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2500" b="1250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211955" y="1329057"/>
              <a:ext cx="5141502" cy="9045049"/>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p>
            <a:p>
              <a:pPr algn="ctr"/>
              <a:r>
                <a:rPr lang="en-US" sz="6600" b="1" dirty="0">
                  <a:solidFill>
                    <a:schemeClr val="bg1"/>
                  </a:solidFill>
                  <a:ea typeface="Lato Semibold" panose="020F0502020204030203" pitchFamily="34" charset="0"/>
                  <a:cs typeface="Lato Semibold" panose="020F0502020204030203" pitchFamily="34" charset="0"/>
                </a:rPr>
                <a:t>Driving or towing a load and reading the load for towing are two functions or operations that are fundamentally different. The success or failure in either one will for certain affect the outcome or result of the work.</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Trailer 8">
            <a:hlinkClick r:id="" action="ppaction://media"/>
            <a:extLst>
              <a:ext uri="{FF2B5EF4-FFF2-40B4-BE49-F238E27FC236}">
                <a16:creationId xmlns:a16="http://schemas.microsoft.com/office/drawing/2014/main" id="{527FC206-844C-4033-8C59-56060F074F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9273" y="766528"/>
            <a:ext cx="1361946" cy="1361946"/>
          </a:xfrm>
          <a:prstGeom prst="rect">
            <a:avLst/>
          </a:prstGeom>
        </p:spPr>
      </p:pic>
      <p:pic>
        <p:nvPicPr>
          <p:cNvPr id="11" name="Light Notification3">
            <a:hlinkClick r:id="" action="ppaction://media"/>
            <a:extLst>
              <a:ext uri="{FF2B5EF4-FFF2-40B4-BE49-F238E27FC236}">
                <a16:creationId xmlns:a16="http://schemas.microsoft.com/office/drawing/2014/main" id="{29BE526B-6A7D-45E1-A795-EFCC667FB9F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95800" y="2781300"/>
            <a:ext cx="1320800" cy="1320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6" fill="hold"/>
                                        <p:tgtEl>
                                          <p:spTgt spid="6"/>
                                        </p:tgtEl>
                                      </p:cBhvr>
                                    </p:cmd>
                                  </p:childTnLst>
                                </p:cTn>
                              </p:par>
                            </p:childTnLst>
                          </p:cTn>
                        </p:par>
                        <p:par>
                          <p:cTn id="7" fill="hold">
                            <p:stCondLst>
                              <p:cond delay="12826"/>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12361</TotalTime>
  <Words>1392</Words>
  <Application>Microsoft Office PowerPoint</Application>
  <PresentationFormat>Custom</PresentationFormat>
  <Paragraphs>90</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Bold</vt:lpstr>
      <vt:lpstr>Brandon Text Regular</vt:lpstr>
      <vt:lpstr>Calibri</vt:lpstr>
      <vt:lpstr>Cambria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Trailer Safety </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1020</cp:revision>
  <dcterms:created xsi:type="dcterms:W3CDTF">2015-01-20T11:47:48Z</dcterms:created>
  <dcterms:modified xsi:type="dcterms:W3CDTF">2021-01-28T19:54:07Z</dcterms:modified>
</cp:coreProperties>
</file>