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6"/>
  </p:notesMasterIdLst>
  <p:sldIdLst>
    <p:sldId id="269" r:id="rId5"/>
    <p:sldId id="606" r:id="rId6"/>
    <p:sldId id="613" r:id="rId7"/>
    <p:sldId id="614" r:id="rId8"/>
    <p:sldId id="625" r:id="rId9"/>
    <p:sldId id="616" r:id="rId10"/>
    <p:sldId id="623" r:id="rId11"/>
    <p:sldId id="624" r:id="rId12"/>
    <p:sldId id="626" r:id="rId13"/>
    <p:sldId id="628" r:id="rId14"/>
    <p:sldId id="622" r:id="rId15"/>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11" autoAdjust="0"/>
    <p:restoredTop sz="63767" autoAdjust="0"/>
  </p:normalViewPr>
  <p:slideViewPr>
    <p:cSldViewPr>
      <p:cViewPr varScale="1">
        <p:scale>
          <a:sx n="29" d="100"/>
          <a:sy n="29" d="100"/>
        </p:scale>
        <p:origin x="814" y="1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20.11.2020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1" kern="1200" dirty="0">
                <a:solidFill>
                  <a:schemeClr val="tx1"/>
                </a:solidFill>
                <a:effectLst/>
                <a:latin typeface="+mn-lt"/>
                <a:ea typeface="+mn-ea"/>
                <a:cs typeface="+mn-cs"/>
              </a:rPr>
              <a:t>ACCIDENTS HAPPEN</a:t>
            </a:r>
          </a:p>
          <a:p>
            <a:r>
              <a:rPr lang="en-US" sz="1200" b="0" kern="1200" dirty="0">
                <a:solidFill>
                  <a:schemeClr val="tx1"/>
                </a:solidFill>
                <a:effectLst/>
                <a:latin typeface="+mn-lt"/>
                <a:ea typeface="+mn-ea"/>
                <a:cs typeface="+mn-cs"/>
              </a:rPr>
              <a:t>However, accidents do happen. The following are safety crucial points to follow if you find yourself near broken power lines:</a:t>
            </a:r>
          </a:p>
          <a:p>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If you are in a vehicle that has touched a wire you will be safer if you stay in the vehicle. If you face additional hazards by staying in the vehicle (e.g. fire) and you need to get out, jump out of it as far as you can and try to land with both feet together to avoid “step potential” (see below for definition).</a:t>
            </a:r>
          </a:p>
          <a:p>
            <a:r>
              <a:rPr lang="en-US" sz="1200" b="0" kern="1200" dirty="0">
                <a:solidFill>
                  <a:schemeClr val="tx1"/>
                </a:solidFill>
                <a:effectLst/>
                <a:latin typeface="+mn-lt"/>
                <a:ea typeface="+mn-ea"/>
                <a:cs typeface="+mn-cs"/>
              </a:rPr>
              <a:t>• Do not touch the vehicle while standing on the ground as it is likely to have retained a substantial charge. A shock received in this manner is known as “touch potential” (see below for definition) and can be fatal.</a:t>
            </a:r>
          </a:p>
          <a:p>
            <a:r>
              <a:rPr lang="en-US" sz="1200" b="0" kern="1200" dirty="0">
                <a:solidFill>
                  <a:schemeClr val="tx1"/>
                </a:solidFill>
                <a:effectLst/>
                <a:latin typeface="+mn-lt"/>
                <a:ea typeface="+mn-ea"/>
                <a:cs typeface="+mn-cs"/>
              </a:rPr>
              <a:t>• Do not return to the vehicle until it has been confirmed that it is safe to do so;</a:t>
            </a:r>
          </a:p>
          <a:p>
            <a:r>
              <a:rPr lang="en-US" sz="1200" b="0" kern="1200" dirty="0">
                <a:solidFill>
                  <a:schemeClr val="tx1"/>
                </a:solidFill>
                <a:effectLst/>
                <a:latin typeface="+mn-lt"/>
                <a:ea typeface="+mn-ea"/>
                <a:cs typeface="+mn-cs"/>
              </a:rPr>
              <a:t>• If you can, call the emergency services. Give them your location, tell them what has happened and that electricity wires are involved, and ask them to contact the line’s owner;</a:t>
            </a:r>
          </a:p>
          <a:p>
            <a:r>
              <a:rPr lang="en-US" sz="1200" b="0" kern="1200" dirty="0">
                <a:solidFill>
                  <a:schemeClr val="tx1"/>
                </a:solidFill>
                <a:effectLst/>
                <a:latin typeface="+mn-lt"/>
                <a:ea typeface="+mn-ea"/>
                <a:cs typeface="+mn-cs"/>
              </a:rPr>
              <a:t>• If you are in contact with, or close to, a damaged wire, move away as quickly as possible by shuffling and keeping both feet on the ground or by jumping with both feet together;</a:t>
            </a:r>
          </a:p>
          <a:p>
            <a:r>
              <a:rPr lang="en-US" sz="1200" b="0" kern="1200" dirty="0">
                <a:solidFill>
                  <a:schemeClr val="tx1"/>
                </a:solidFill>
                <a:effectLst/>
                <a:latin typeface="+mn-lt"/>
                <a:ea typeface="+mn-ea"/>
                <a:cs typeface="+mn-cs"/>
              </a:rPr>
              <a:t>• If you see the accident from another area, do not approach within 10m of the broken line until the line’s owner advises that the situation has been made safe;</a:t>
            </a:r>
          </a:p>
          <a:p>
            <a:r>
              <a:rPr lang="en-US" sz="1200" b="0" kern="1200" dirty="0">
                <a:solidFill>
                  <a:schemeClr val="tx1"/>
                </a:solidFill>
                <a:effectLst/>
                <a:latin typeface="+mn-lt"/>
                <a:ea typeface="+mn-ea"/>
                <a:cs typeface="+mn-cs"/>
              </a:rPr>
              <a:t>Step potential: When voltage is higher nearer the source – as you step away one foot may be in contact with a lower voltage than the other. Current will flow through your body, as you lift one foot, and arc back to earth giving a shock likely to be fatal.</a:t>
            </a:r>
          </a:p>
          <a:p>
            <a:r>
              <a:rPr lang="en-US" sz="1200" b="0" kern="1200" dirty="0">
                <a:solidFill>
                  <a:schemeClr val="tx1"/>
                </a:solidFill>
                <a:effectLst/>
                <a:latin typeface="+mn-lt"/>
                <a:ea typeface="+mn-ea"/>
                <a:cs typeface="+mn-cs"/>
              </a:rPr>
              <a:t>Touch potential: When you touch a live source and the voltage is higher than your feet. Current will flow through you to the floor delivering a shock that could be fatal due to high voltage.</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2171716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r>
              <a:rPr lang="en-US" sz="1200" kern="1200" dirty="0">
                <a:solidFill>
                  <a:schemeClr val="tx1"/>
                </a:solidFill>
                <a:effectLst/>
                <a:latin typeface="+mn-lt"/>
                <a:ea typeface="+mn-ea"/>
                <a:cs typeface="+mn-cs"/>
              </a:rPr>
              <a:t>Knowledge and respect for the power of electricity are two fundamental tenets for working safely and with any longevity in the world of overhead wire. The one without the other; will most certainly leave a wake of devastation.</a:t>
            </a:r>
          </a:p>
        </p:txBody>
      </p:sp>
      <p:sp>
        <p:nvSpPr>
          <p:cNvPr id="4" name="Slide Number Placeholder 3"/>
          <p:cNvSpPr>
            <a:spLocks noGrp="1"/>
          </p:cNvSpPr>
          <p:nvPr>
            <p:ph type="sldNum" sz="quarter" idx="10"/>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OVERHEAD WIRE SAFETY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Incidents involving high voltage power lines are preventable. But electricity is dangerous!!!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Electricity is dangerous! Less than one amps of electricity flowing through the human body can shock, burn, severely injure or cause death. Electricity travels at approximately 299,330 km per second – you’ll have no time to react. To be safe, never put yourself into electricity’s path. “Conductors “of electricity include metal, water, humans and even non-metallic materials such as equipment tires, trees, and rope.</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p>
          <a:p>
            <a:pPr fontAlgn="base"/>
            <a:r>
              <a:rPr lang="en-US" sz="1200" b="1" kern="1200" dirty="0">
                <a:solidFill>
                  <a:schemeClr val="tx1"/>
                </a:solidFill>
                <a:effectLst/>
                <a:latin typeface="+mn-lt"/>
                <a:ea typeface="+mn-ea"/>
                <a:cs typeface="+mn-cs"/>
              </a:rPr>
              <a:t>OVERHEAD POWER LINES</a:t>
            </a:r>
            <a:endParaRPr lang="es-ES" sz="1200" b="1"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Accidental contact with live overhead power lines kills people and causes many serious injuries every year. People are also harmed when a person or object gets too close to a line and a flashover occurs. Work involving high vehicles or long equipment is particularly high risk, such as;</a:t>
            </a:r>
            <a:endParaRPr lang="es-E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In Construction – Lorry mounted cranes (such as </a:t>
            </a:r>
            <a:r>
              <a:rPr lang="en-US" sz="1200" kern="1200" dirty="0" err="1">
                <a:solidFill>
                  <a:schemeClr val="tx1"/>
                </a:solidFill>
                <a:effectLst/>
                <a:latin typeface="+mn-lt"/>
                <a:ea typeface="+mn-ea"/>
                <a:cs typeface="+mn-cs"/>
              </a:rPr>
              <a:t>Hiabs</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Palingers</a:t>
            </a:r>
            <a:r>
              <a:rPr lang="en-US" sz="1200" kern="1200" dirty="0">
                <a:solidFill>
                  <a:schemeClr val="tx1"/>
                </a:solidFill>
                <a:effectLst/>
                <a:latin typeface="+mn-lt"/>
                <a:ea typeface="+mn-ea"/>
                <a:cs typeface="+mn-cs"/>
              </a:rPr>
              <a:t>), Mobile Elevated Work Platforms (MEWP's), scaffold poles, tipper vehicles, cranes, ladders;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Agriculture – combines, sprayer booms, materials handlers, tipper vehicles, ladders, irrigation pipes, </a:t>
            </a:r>
            <a:r>
              <a:rPr lang="en-US" sz="1200" kern="1200" dirty="0" err="1">
                <a:solidFill>
                  <a:schemeClr val="tx1"/>
                </a:solidFill>
                <a:effectLst/>
                <a:latin typeface="+mn-lt"/>
                <a:ea typeface="+mn-ea"/>
                <a:cs typeface="+mn-cs"/>
              </a:rPr>
              <a:t>polytunnels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Remember:</a:t>
            </a:r>
          </a:p>
          <a:p>
            <a:r>
              <a:rPr lang="en-US" sz="1200" kern="1200" dirty="0">
                <a:solidFill>
                  <a:schemeClr val="tx1"/>
                </a:solidFill>
                <a:effectLst/>
                <a:latin typeface="+mn-lt"/>
                <a:ea typeface="+mn-ea"/>
                <a:cs typeface="+mn-cs"/>
              </a:rPr>
              <a:t>• going close to a live overhead line can result in a flashover that may kill. Touching a power line is not necessary for danger;</a:t>
            </a:r>
          </a:p>
          <a:p>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voltages lower than 230 volts can kill and injure people;</a:t>
            </a:r>
          </a:p>
          <a:p>
            <a:r>
              <a:rPr lang="en-US" sz="1200" kern="1200" dirty="0">
                <a:solidFill>
                  <a:schemeClr val="tx1"/>
                </a:solidFill>
                <a:effectLst/>
                <a:latin typeface="+mn-lt"/>
                <a:ea typeface="+mn-ea"/>
                <a:cs typeface="+mn-cs"/>
              </a:rPr>
              <a:t>• do not mistake overhead power lines on wooden poles for telephone wires; and</a:t>
            </a:r>
          </a:p>
          <a:p>
            <a:r>
              <a:rPr lang="en-US" sz="1200" kern="1200" dirty="0">
                <a:solidFill>
                  <a:schemeClr val="tx1"/>
                </a:solidFill>
                <a:effectLst/>
                <a:latin typeface="+mn-lt"/>
                <a:ea typeface="+mn-ea"/>
                <a:cs typeface="+mn-cs"/>
              </a:rPr>
              <a:t>• electricity can bypass wood, plastic or rubber, if it is damp or dirty, and cause fatal shocks. Don't rely on gloves or rubber boots to protect you.</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Proxima Nova Alt Rg" panose="02000506030000020004" pitchFamily="50" charset="0"/>
              </a:rPr>
              <a:t>What’s the Danger?</a:t>
            </a:r>
            <a:endParaRPr lang="en-US" sz="1200" b="0" i="0" kern="1200" dirty="0">
              <a:solidFill>
                <a:schemeClr val="tx1"/>
              </a:solidFill>
              <a:effectLst/>
              <a:latin typeface="+mn-lt"/>
              <a:ea typeface="+mn-ea"/>
              <a:cs typeface="+mn-cs"/>
            </a:endParaRPr>
          </a:p>
          <a:p>
            <a:r>
              <a:rPr lang="en-US" dirty="0"/>
              <a:t>ACCIDENTS AND OVERHEAD POWER LINES</a:t>
            </a:r>
          </a:p>
          <a:p>
            <a:r>
              <a:rPr lang="en-US" dirty="0"/>
              <a:t>A high proportion of accidents occur when vehicles or machinery make contact with overhead lines. If a vehicle or machine becomes “live” then anyone touching it is in mortal danger. Anyone in the cab may be in less danger but may be threatened by the vehicle or machine catching fire.</a:t>
            </a:r>
          </a:p>
          <a:p>
            <a:r>
              <a:rPr lang="en-US" dirty="0"/>
              <a:t>Personnel are at serious risk if equipment they are driving tips off an overhead line. This may happen in a number of different scenarios:</a:t>
            </a:r>
          </a:p>
          <a:p>
            <a:r>
              <a:rPr lang="en-US" dirty="0"/>
              <a:t>• the equipment is high enough to reach the line while driving along in its normal configuration;</a:t>
            </a:r>
          </a:p>
          <a:p>
            <a:r>
              <a:rPr lang="en-US" dirty="0"/>
              <a:t>• a trailer is tipped up, making contact with the line, rendering the entire vehicle “live”;</a:t>
            </a:r>
          </a:p>
          <a:p>
            <a:r>
              <a:rPr lang="en-US" dirty="0"/>
              <a:t>• a hydraulic boom or jib, controlled from a cab, makes contact with an overhead line, e.g. a crane lifting a load;</a:t>
            </a:r>
          </a:p>
          <a:p>
            <a:r>
              <a:rPr lang="en-US" dirty="0"/>
              <a:t>•</a:t>
            </a:r>
            <a:r>
              <a:rPr lang="en-US" baseline="0" dirty="0"/>
              <a:t> </a:t>
            </a:r>
            <a:r>
              <a:rPr lang="en-US" dirty="0"/>
              <a:t>a hydraulic boom, jib, pipe or conveyor, controlled by an operator in a standing position, makes contact with a line while lifting or conveying material.</a:t>
            </a:r>
          </a:p>
          <a:p>
            <a:r>
              <a:rPr lang="en-US" dirty="0"/>
              <a:t>Because of the height of equipment used in agriculture, farmers and those in or close to tall agricultural equipment can be at high risk in the event of a hit on an overhead line.</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2010759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 </a:t>
            </a:r>
          </a:p>
          <a:p>
            <a:r>
              <a:rPr lang="en-US" sz="1200" b="1" kern="1200" dirty="0">
                <a:solidFill>
                  <a:schemeClr val="tx1"/>
                </a:solidFill>
                <a:effectLst/>
                <a:latin typeface="+mn-lt"/>
                <a:ea typeface="+mn-ea"/>
                <a:cs typeface="+mn-cs"/>
              </a:rPr>
              <a:t>PREVENTIVE STEPS</a:t>
            </a:r>
          </a:p>
          <a:p>
            <a:r>
              <a:rPr lang="en-US" sz="1200" b="0" kern="1200" dirty="0">
                <a:solidFill>
                  <a:schemeClr val="tx1"/>
                </a:solidFill>
                <a:effectLst/>
                <a:latin typeface="+mn-lt"/>
                <a:ea typeface="+mn-ea"/>
                <a:cs typeface="+mn-cs"/>
              </a:rPr>
              <a:t>Plan and manage work near electric overhead power lines so that risks from accidental contact or close proximity to the lines are adequately controlled.</a:t>
            </a:r>
          </a:p>
          <a:p>
            <a:r>
              <a:rPr lang="en-US" sz="1200" b="0" kern="1200" dirty="0">
                <a:solidFill>
                  <a:schemeClr val="tx1"/>
                </a:solidFill>
                <a:effectLst/>
                <a:latin typeface="+mn-lt"/>
                <a:ea typeface="+mn-ea"/>
                <a:cs typeface="+mn-cs"/>
              </a:rPr>
              <a:t>Safety precautions will depend on the nature of the work and will be essential even when work near the line is of short duration.</a:t>
            </a:r>
          </a:p>
          <a:p>
            <a:r>
              <a:rPr lang="en-US" sz="1200" b="0" kern="1200" dirty="0">
                <a:solidFill>
                  <a:schemeClr val="tx1"/>
                </a:solidFill>
                <a:effectLst/>
                <a:latin typeface="+mn-lt"/>
                <a:ea typeface="+mn-ea"/>
                <a:cs typeface="+mn-cs"/>
              </a:rPr>
              <a:t>Safety can be achieved by a combination of measures:</a:t>
            </a:r>
          </a:p>
          <a:p>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Planning and preparation</a:t>
            </a:r>
          </a:p>
          <a:p>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Eliminating the danger</a:t>
            </a:r>
          </a:p>
          <a:p>
            <a:r>
              <a:rPr lang="en-US" sz="1200" b="0" kern="1200" dirty="0">
                <a:solidFill>
                  <a:schemeClr val="tx1"/>
                </a:solidFill>
                <a:effectLst/>
                <a:latin typeface="+mn-lt"/>
                <a:ea typeface="+mn-ea"/>
                <a:cs typeface="+mn-cs"/>
              </a:rPr>
              <a:t>• Controlling the access</a:t>
            </a:r>
          </a:p>
          <a:p>
            <a:r>
              <a:rPr lang="en-US" sz="1200" b="0" kern="1200" dirty="0">
                <a:solidFill>
                  <a:schemeClr val="tx1"/>
                </a:solidFill>
                <a:effectLst/>
                <a:latin typeface="+mn-lt"/>
                <a:ea typeface="+mn-ea"/>
                <a:cs typeface="+mn-cs"/>
              </a:rPr>
              <a:t>• Controlling the work</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endParaRPr lang="en-US" sz="1200" b="0" i="0" kern="1200" dirty="0">
              <a:solidFill>
                <a:schemeClr val="tx1"/>
              </a:solidFill>
              <a:effectLst/>
              <a:latin typeface="+mn-lt"/>
              <a:ea typeface="+mn-ea"/>
              <a:cs typeface="+mn-cs"/>
            </a:endParaRPr>
          </a:p>
          <a:p>
            <a:pPr fontAlgn="base"/>
            <a:r>
              <a:rPr lang="en-US" sz="1200" b="1" kern="1200" dirty="0">
                <a:solidFill>
                  <a:schemeClr val="tx1"/>
                </a:solidFill>
                <a:effectLst/>
                <a:latin typeface="+mn-lt"/>
                <a:ea typeface="+mn-ea"/>
                <a:cs typeface="+mn-cs"/>
              </a:rPr>
              <a:t>Planning and Preparation</a:t>
            </a:r>
            <a:endParaRPr lang="es-ES" sz="1200" b="1"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The first step is to find out whether there is any overhead power line within or immediately next to the work area, or across any access route.</a:t>
            </a:r>
            <a:endParaRPr lang="es-E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Information will be available from the local electricity supplier or Distribution Network Operator (DNO). If any overhead lines are found, you should assume that they are live unless proved otherwise by their owners.</a:t>
            </a:r>
            <a:endParaRPr lang="es-E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If there are any overhead lines over the work area, near the site boundaries, or over access roads to the work area, consult the owners of the lines so that the proposed plan of work can be discussed.</a:t>
            </a:r>
            <a:endParaRPr lang="es-E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Allow sufficient time for lines to be diverted or made dead, or for other precautions to be taken as described below.</a:t>
            </a:r>
          </a:p>
          <a:p>
            <a:pPr fontAlgn="base"/>
            <a:r>
              <a:rPr lang="en-US" sz="1200" b="1" kern="1200" dirty="0">
                <a:solidFill>
                  <a:schemeClr val="tx1"/>
                </a:solidFill>
                <a:effectLst/>
                <a:latin typeface="+mn-lt"/>
                <a:ea typeface="+mn-ea"/>
                <a:cs typeface="+mn-cs"/>
              </a:rPr>
              <a:t>Eliminating the Danger</a:t>
            </a:r>
            <a:endParaRPr lang="es-ES" sz="1200" b="1"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Eliminate the danger by:</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Avoidance</a:t>
            </a:r>
            <a:r>
              <a:rPr lang="en-US" sz="1200" kern="1200" dirty="0">
                <a:solidFill>
                  <a:schemeClr val="tx1"/>
                </a:solidFill>
                <a:effectLst/>
                <a:latin typeface="+mn-lt"/>
                <a:ea typeface="+mn-ea"/>
                <a:cs typeface="+mn-cs"/>
              </a:rPr>
              <a:t> – find out if the work really has to be carried out under or near overhead lines, and can't be done somewhere else. Make sure materials (such as bales or spoil) are not placed near overhead lines, and temporary structures (such as </a:t>
            </a:r>
            <a:r>
              <a:rPr lang="en-US" sz="1200" kern="1200" dirty="0" err="1">
                <a:solidFill>
                  <a:schemeClr val="tx1"/>
                </a:solidFill>
                <a:effectLst/>
                <a:latin typeface="+mn-lt"/>
                <a:ea typeface="+mn-ea"/>
                <a:cs typeface="+mn-cs"/>
              </a:rPr>
              <a:t>polytunnels</a:t>
            </a:r>
            <a:r>
              <a:rPr lang="en-US" sz="1200" kern="1200" dirty="0">
                <a:solidFill>
                  <a:schemeClr val="tx1"/>
                </a:solidFill>
                <a:effectLst/>
                <a:latin typeface="+mn-lt"/>
                <a:ea typeface="+mn-ea"/>
                <a:cs typeface="+mn-cs"/>
              </a:rPr>
              <a:t>) are erected outside safe clearance distances;</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Diversion –</a:t>
            </a:r>
            <a:r>
              <a:rPr lang="en-US" sz="1200" kern="1200" dirty="0">
                <a:solidFill>
                  <a:schemeClr val="tx1"/>
                </a:solidFill>
                <a:effectLst/>
                <a:latin typeface="+mn-lt"/>
                <a:ea typeface="+mn-ea"/>
                <a:cs typeface="+mn-cs"/>
              </a:rPr>
              <a:t> arrange for overhead lines to be diverted away from the work area; or Isolation – arrange for lines to be made dead while the work is being done.</a:t>
            </a:r>
            <a:endParaRPr lang="es-E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In some cases you may need to use a suitable combination of these measures, particularly where overhead lines pass over permanent work areas.</a:t>
            </a:r>
            <a:endParaRPr lang="es-E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If the danger cannot be eliminated, you should manage the risk by controlling access to, and work beneath, overhead power lines.</a:t>
            </a:r>
            <a:endParaRPr lang="es-ES" sz="1200" kern="1200" dirty="0">
              <a:solidFill>
                <a:schemeClr val="tx1"/>
              </a:solidFill>
              <a:effectLst/>
              <a:latin typeface="+mn-lt"/>
              <a:ea typeface="+mn-ea"/>
              <a:cs typeface="+mn-cs"/>
            </a:endParaRPr>
          </a:p>
          <a:p>
            <a:pPr fontAlgn="base"/>
            <a:endParaRPr lang="es-E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fontAlgn="base"/>
            <a:r>
              <a:rPr lang="en-US" sz="1200" b="1" kern="1200" dirty="0">
                <a:solidFill>
                  <a:schemeClr val="tx1"/>
                </a:solidFill>
                <a:effectLst/>
                <a:latin typeface="+mn-lt"/>
                <a:ea typeface="+mn-ea"/>
                <a:cs typeface="+mn-cs"/>
              </a:rPr>
              <a:t>Controlling the Access</a:t>
            </a:r>
            <a:endParaRPr lang="es-ES" sz="1200" b="1"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Where there is no scheduled work or requirement for access under the lines, barriers should be erected at the correct clearance distance away from the line to prevent close approach. The safe clearance distance should be ascertained from the Distribution Network Operator (DNO). HSE guidance documents Avoidance of danger from overhead electric power lines and Electricity at Work: Forestry and Arboriculture also provide advice on safe clearance distances and how barriers should be constructed. Where there is a requirement to pass beneath the lines, defined passageways should be made.</a:t>
            </a:r>
            <a:endParaRPr lang="es-E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The danger area should be made as small as possible by restricting the width of the passageway to the minimum needed for the safe crossing of plant. The passageway should cross the route of the overhead line at right angles if possible.</a:t>
            </a:r>
            <a:endParaRPr lang="es-ES" sz="1200" kern="1200" dirty="0">
              <a:solidFill>
                <a:schemeClr val="tx1"/>
              </a:solidFill>
              <a:effectLst/>
              <a:latin typeface="+mn-lt"/>
              <a:ea typeface="+mn-ea"/>
              <a:cs typeface="+mn-cs"/>
            </a:endParaRPr>
          </a:p>
          <a:p>
            <a:pPr fontAlgn="base"/>
            <a:r>
              <a:rPr lang="en-US" sz="1200" b="1" kern="1200" dirty="0">
                <a:solidFill>
                  <a:schemeClr val="tx1"/>
                </a:solidFill>
                <a:effectLst/>
                <a:latin typeface="+mn-lt"/>
                <a:ea typeface="+mn-ea"/>
                <a:cs typeface="+mn-cs"/>
              </a:rPr>
              <a:t>Controlling the Work</a:t>
            </a:r>
            <a:endParaRPr lang="es-ES" sz="1200" b="1"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If work beneath live overhead power lines cannot be avoided, barriers, goal posts and warning notices should be provided. Where field work is taking place it may be impractical to erect barriers and goal posts around the overhead lines - these are more appropriate for use at gateways, on tracks and at access points to farm yards.</a:t>
            </a:r>
            <a:endParaRPr lang="es-E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The following </a:t>
            </a:r>
            <a:r>
              <a:rPr lang="en-US" sz="1200" b="1" kern="1200" dirty="0">
                <a:solidFill>
                  <a:schemeClr val="tx1"/>
                </a:solidFill>
                <a:effectLst/>
                <a:latin typeface="+mn-lt"/>
                <a:ea typeface="+mn-ea"/>
                <a:cs typeface="+mn-cs"/>
              </a:rPr>
              <a:t>precautions</a:t>
            </a:r>
            <a:r>
              <a:rPr lang="en-US" sz="1200" kern="1200" dirty="0">
                <a:solidFill>
                  <a:schemeClr val="tx1"/>
                </a:solidFill>
                <a:effectLst/>
                <a:latin typeface="+mn-lt"/>
                <a:ea typeface="+mn-ea"/>
                <a:cs typeface="+mn-cs"/>
              </a:rPr>
              <a:t> may also be needed to manage the risk:</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Clearance –</a:t>
            </a:r>
            <a:r>
              <a:rPr lang="en-US" sz="1200" kern="1200" dirty="0">
                <a:solidFill>
                  <a:schemeClr val="tx1"/>
                </a:solidFill>
                <a:effectLst/>
                <a:latin typeface="+mn-lt"/>
                <a:ea typeface="+mn-ea"/>
                <a:cs typeface="+mn-cs"/>
              </a:rPr>
              <a:t> the safe clearance required beneath the overhead lines should be found by contacting the Distribution Network Operator (DNO);</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Exclusion –</a:t>
            </a:r>
            <a:r>
              <a:rPr lang="en-US" sz="1200" kern="1200" dirty="0">
                <a:solidFill>
                  <a:schemeClr val="tx1"/>
                </a:solidFill>
                <a:effectLst/>
                <a:latin typeface="+mn-lt"/>
                <a:ea typeface="+mn-ea"/>
                <a:cs typeface="+mn-cs"/>
              </a:rPr>
              <a:t> vehicles, plant, machinery, equipment, or materials that could reach beyond the safe clearance distance should not be taken near the line;</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Modifications –</a:t>
            </a:r>
            <a:r>
              <a:rPr lang="en-US" sz="1200" kern="1200" dirty="0">
                <a:solidFill>
                  <a:schemeClr val="tx1"/>
                </a:solidFill>
                <a:effectLst/>
                <a:latin typeface="+mn-lt"/>
                <a:ea typeface="+mn-ea"/>
                <a:cs typeface="+mn-cs"/>
              </a:rPr>
              <a:t> Vehicles such as cranes, excavators and </a:t>
            </a:r>
            <a:r>
              <a:rPr lang="en-US" sz="1200" kern="1200" dirty="0" err="1">
                <a:solidFill>
                  <a:schemeClr val="tx1"/>
                </a:solidFill>
                <a:effectLst/>
                <a:latin typeface="+mn-lt"/>
                <a:ea typeface="+mn-ea"/>
                <a:cs typeface="+mn-cs"/>
              </a:rPr>
              <a:t>tele</a:t>
            </a:r>
            <a:r>
              <a:rPr lang="en-US" sz="1200" kern="1200" dirty="0">
                <a:solidFill>
                  <a:schemeClr val="tx1"/>
                </a:solidFill>
                <a:effectLst/>
                <a:latin typeface="+mn-lt"/>
                <a:ea typeface="+mn-ea"/>
                <a:cs typeface="+mn-cs"/>
              </a:rPr>
              <a:t>-handlers should be modified by the addition of suitable physical restraints so that they cannot reach beyond the safe clearance distances, measures should be put in place to ensure these restraints are effective and cannot be altered or tampered with;</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Maintenance –</a:t>
            </a:r>
            <a:r>
              <a:rPr lang="en-US" sz="1200" kern="1200" dirty="0">
                <a:solidFill>
                  <a:schemeClr val="tx1"/>
                </a:solidFill>
                <a:effectLst/>
                <a:latin typeface="+mn-lt"/>
                <a:ea typeface="+mn-ea"/>
                <a:cs typeface="+mn-cs"/>
              </a:rPr>
              <a:t> operators of high machinery should be instructed not carry out any work on top of the machinery near overhead power lines;</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Supervision –</a:t>
            </a:r>
            <a:r>
              <a:rPr lang="en-US" sz="1200" kern="1200" dirty="0">
                <a:solidFill>
                  <a:schemeClr val="tx1"/>
                </a:solidFill>
                <a:effectLst/>
                <a:latin typeface="+mn-lt"/>
                <a:ea typeface="+mn-ea"/>
                <a:cs typeface="+mn-cs"/>
              </a:rPr>
              <a:t> access for plant and materials and the working of plant should be under the direct supervision of a suitable person appointed to ensure that safety precautions are observed.</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r>
              <a:rPr lang="en-US" sz="1200" b="1" i="0" kern="1200" dirty="0">
                <a:solidFill>
                  <a:schemeClr val="tx1"/>
                </a:solidFill>
                <a:effectLst/>
                <a:latin typeface="+mn-lt"/>
                <a:ea typeface="+mn-ea"/>
                <a:cs typeface="+mn-cs"/>
              </a:rPr>
              <a:t>SAFETY CONSIDERATIONS FOR OVERHEAD POWER LINES (OHPL)</a:t>
            </a:r>
          </a:p>
          <a:p>
            <a:pPr rtl="0" fontAlgn="base"/>
            <a:r>
              <a:rPr lang="en-US" sz="1200" b="0" i="0" kern="1200" dirty="0">
                <a:solidFill>
                  <a:schemeClr val="tx1"/>
                </a:solidFill>
                <a:effectLst/>
                <a:latin typeface="+mn-lt"/>
                <a:ea typeface="+mn-ea"/>
                <a:cs typeface="+mn-cs"/>
              </a:rPr>
              <a:t>It is a given that work may be carried out in close proximity to live overhead lines only when there is no alternative and when the risks can be properly controlled.</a:t>
            </a:r>
          </a:p>
          <a:p>
            <a:pPr rtl="0" fontAlgn="base"/>
            <a:r>
              <a:rPr lang="en-US" sz="1200" b="0" i="0" kern="1200" dirty="0">
                <a:solidFill>
                  <a:schemeClr val="tx1"/>
                </a:solidFill>
                <a:effectLst/>
                <a:latin typeface="+mn-lt"/>
                <a:ea typeface="+mn-ea"/>
                <a:cs typeface="+mn-cs"/>
              </a:rPr>
              <a:t>Voltages less than 230v can kill and overhead </a:t>
            </a:r>
            <a:r>
              <a:rPr lang="en-US" sz="1200" b="0" i="0" kern="1200" dirty="0" err="1">
                <a:solidFill>
                  <a:schemeClr val="tx1"/>
                </a:solidFill>
                <a:effectLst/>
                <a:latin typeface="+mn-lt"/>
                <a:ea typeface="+mn-ea"/>
                <a:cs typeface="+mn-cs"/>
              </a:rPr>
              <a:t>powerlines</a:t>
            </a:r>
            <a:r>
              <a:rPr lang="en-US" sz="1200" b="0" i="0" kern="1200" dirty="0">
                <a:solidFill>
                  <a:schemeClr val="tx1"/>
                </a:solidFill>
                <a:effectLst/>
                <a:latin typeface="+mn-lt"/>
                <a:ea typeface="+mn-ea"/>
                <a:cs typeface="+mn-cs"/>
              </a:rPr>
              <a:t> (OHPL) run between 400v and 400kv.  The higher voltage cables are not insulated but gloves and rubber boots are not adequate protection for voltages in OHPL. It is not necessary to touch the OHPL to receive a shock – regardless, close proximity can produce a fatal arc.</a:t>
            </a:r>
          </a:p>
          <a:p>
            <a:pPr rtl="0" fontAlgn="base"/>
            <a:r>
              <a:rPr lang="en-US" sz="1200" b="0" i="0" kern="1200" dirty="0">
                <a:solidFill>
                  <a:schemeClr val="tx1"/>
                </a:solidFill>
                <a:effectLst/>
                <a:latin typeface="+mn-lt"/>
                <a:ea typeface="+mn-ea"/>
                <a:cs typeface="+mn-cs"/>
              </a:rPr>
              <a:t>Risks/Precautions</a:t>
            </a:r>
          </a:p>
          <a:p>
            <a:pPr rtl="0" fontAlgn="base"/>
            <a:r>
              <a:rPr lang="en-US" sz="1200" b="0" i="0" kern="1200" dirty="0">
                <a:solidFill>
                  <a:schemeClr val="tx1"/>
                </a:solidFill>
                <a:effectLst/>
                <a:latin typeface="+mn-lt"/>
                <a:ea typeface="+mn-ea"/>
                <a:cs typeface="+mn-cs"/>
              </a:rPr>
              <a:t>If you are working within a distance of 10m (measured at ground level horizontally from below the nearest wire) you are classed as working in close proximity. Ideally the line should be isolated or temporarily diverted but this is not always possible. Therefore, employers need to take suitable precautions that protect the workforce. Employers and workers have a duty to ensure:</a:t>
            </a:r>
          </a:p>
          <a:p>
            <a:pPr rtl="0" fontAlgn="base"/>
            <a:r>
              <a:rPr lang="en-US" sz="1200" b="0" i="0" kern="1200" dirty="0">
                <a:solidFill>
                  <a:schemeClr val="tx1"/>
                </a:solidFill>
                <a:effectLst/>
                <a:latin typeface="+mn-lt"/>
                <a:ea typeface="+mn-ea"/>
                <a:cs typeface="+mn-cs"/>
              </a:rPr>
              <a:t>• Risks are assessed by a competent and experienced person;</a:t>
            </a:r>
          </a:p>
          <a:p>
            <a:pPr rtl="0" fontAlgn="base"/>
            <a:r>
              <a:rPr lang="en-US" sz="1200" b="0" i="0" kern="1200" dirty="0">
                <a:solidFill>
                  <a:schemeClr val="tx1"/>
                </a:solidFill>
                <a:effectLst/>
                <a:latin typeface="+mn-lt"/>
                <a:ea typeface="+mn-ea"/>
                <a:cs typeface="+mn-cs"/>
              </a:rPr>
              <a:t>• Safety precautions are always followed;</a:t>
            </a:r>
          </a:p>
          <a:p>
            <a:pPr rtl="0" fontAlgn="base"/>
            <a:r>
              <a:rPr lang="en-US" sz="1200" b="0" i="0" kern="1200" dirty="0">
                <a:solidFill>
                  <a:schemeClr val="tx1"/>
                </a:solidFill>
                <a:effectLst/>
                <a:latin typeface="+mn-lt"/>
                <a:ea typeface="+mn-ea"/>
                <a:cs typeface="+mn-cs"/>
              </a:rPr>
              <a:t>• Overhead line wires should never be touched;</a:t>
            </a:r>
          </a:p>
          <a:p>
            <a:pPr rtl="0" fontAlgn="base"/>
            <a:r>
              <a:rPr lang="en-US" sz="1200" b="0" i="0" kern="1200" dirty="0">
                <a:solidFill>
                  <a:schemeClr val="tx1"/>
                </a:solidFill>
                <a:effectLst/>
                <a:latin typeface="+mn-lt"/>
                <a:ea typeface="+mn-ea"/>
                <a:cs typeface="+mn-cs"/>
              </a:rPr>
              <a:t>• It is always assumed that the wires are live. Even if thought to be isolated or dead, they may be switched back on either automatically or remotely after a few seconds, minutes or even hours;</a:t>
            </a:r>
          </a:p>
          <a:p>
            <a:pPr rtl="0" fontAlgn="base"/>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If working in proximity to broken lines, they are to be isolated and earthed at a safe distance either side of the working area.</a:t>
            </a: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1281858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2.jp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notesSlide" Target="../notesSlides/notesSlide10.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3.jp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10.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3066583"/>
            <a:ext cx="8305800" cy="5262979"/>
          </a:xfrm>
          <a:prstGeom prst="rect">
            <a:avLst/>
          </a:prstGeom>
          <a:noFill/>
        </p:spPr>
        <p:txBody>
          <a:bodyPr wrap="square" rtlCol="0">
            <a:spAutoFit/>
          </a:bodyPr>
          <a:lstStyle/>
          <a:p>
            <a:r>
              <a:rPr lang="en-US" sz="2800" b="1" dirty="0">
                <a:solidFill>
                  <a:schemeClr val="bg2"/>
                </a:solidFill>
                <a:latin typeface="Brandon Text Regular" panose="020B0503020203060203" pitchFamily="34" charset="0"/>
              </a:rPr>
              <a:t>ACCIDENTS HAPPEN</a:t>
            </a:r>
          </a:p>
          <a:p>
            <a:endParaRPr lang="en-US" sz="2800" dirty="0">
              <a:solidFill>
                <a:schemeClr val="bg2"/>
              </a:solidFill>
              <a:latin typeface="Brandon Text Regular" panose="020B0503020203060203" pitchFamily="34" charset="0"/>
            </a:endParaRPr>
          </a:p>
          <a:p>
            <a:r>
              <a:rPr lang="en-US" sz="2800" b="1" dirty="0">
                <a:solidFill>
                  <a:schemeClr val="bg2"/>
                </a:solidFill>
                <a:latin typeface="Brandon Text Regular" panose="020B0503020203060203" pitchFamily="34" charset="0"/>
              </a:rPr>
              <a:t>Step potential: </a:t>
            </a:r>
            <a:r>
              <a:rPr lang="en-US" sz="2800" dirty="0">
                <a:solidFill>
                  <a:schemeClr val="bg2"/>
                </a:solidFill>
                <a:latin typeface="Brandon Text Regular" panose="020B0503020203060203" pitchFamily="34" charset="0"/>
              </a:rPr>
              <a:t>When voltage is higher nearer the source – as you step away one foot may be in contact with a lower voltage than the other. Current will flow through your body, as you lift one foot, and arc back to earth giving a shock likely to be fatal.</a:t>
            </a:r>
          </a:p>
          <a:p>
            <a:r>
              <a:rPr lang="en-US" sz="2800" b="1" dirty="0">
                <a:solidFill>
                  <a:schemeClr val="bg2"/>
                </a:solidFill>
                <a:latin typeface="Brandon Text Regular" panose="020B0503020203060203" pitchFamily="34" charset="0"/>
              </a:rPr>
              <a:t>Touch potential</a:t>
            </a:r>
            <a:r>
              <a:rPr lang="en-US" sz="2800" dirty="0">
                <a:solidFill>
                  <a:schemeClr val="bg2"/>
                </a:solidFill>
                <a:latin typeface="Brandon Text Regular" panose="020B0503020203060203" pitchFamily="34" charset="0"/>
              </a:rPr>
              <a:t>: When you touch a live source and the voltage is higher than your feet. Current will flow through you to the floor delivering a shock that could be fatal due to high voltage.</a:t>
            </a:r>
          </a:p>
          <a:p>
            <a:r>
              <a:rPr lang="en-US" sz="2800" dirty="0">
                <a:solidFill>
                  <a:schemeClr val="bg2"/>
                </a:solidFill>
                <a:latin typeface="Brandon Text Regular" panose="020B0503020203060203" pitchFamily="34" charset="0"/>
              </a:rPr>
              <a:t> </a:t>
            </a:r>
          </a:p>
        </p:txBody>
      </p:sp>
      <p:pic>
        <p:nvPicPr>
          <p:cNvPr id="4" name="Picture Placeholder 3" descr="A group of tall grass&#10;&#10;Description automatically generated">
            <a:extLst>
              <a:ext uri="{FF2B5EF4-FFF2-40B4-BE49-F238E27FC236}">
                <a16:creationId xmlns:a16="http://schemas.microsoft.com/office/drawing/2014/main" id="{34FCDDC1-8ECF-45DB-9130-706453A55742}"/>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36" r="336"/>
          <a:stretch>
            <a:fillRect/>
          </a:stretch>
        </p:blipFill>
        <p:spPr>
          <a:xfrm>
            <a:off x="0" y="2400300"/>
            <a:ext cx="9144000" cy="6137275"/>
          </a:xfrm>
        </p:spPr>
      </p:pic>
      <p:pic>
        <p:nvPicPr>
          <p:cNvPr id="2" name="Overhead 10">
            <a:hlinkClick r:id="" action="ppaction://media"/>
            <a:extLst>
              <a:ext uri="{FF2B5EF4-FFF2-40B4-BE49-F238E27FC236}">
                <a16:creationId xmlns:a16="http://schemas.microsoft.com/office/drawing/2014/main" id="{EF629119-F13B-4C44-A924-05BCD1A6A0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33600" y="60033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086EAE8E-288E-465A-9C30-D9756C22C67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3835094"/>
            <a:ext cx="1320800" cy="1320800"/>
          </a:xfrm>
          <a:prstGeom prst="rect">
            <a:avLst/>
          </a:prstGeom>
        </p:spPr>
      </p:pic>
    </p:spTree>
    <p:extLst>
      <p:ext uri="{BB962C8B-B14F-4D97-AF65-F5344CB8AC3E}">
        <p14:creationId xmlns:p14="http://schemas.microsoft.com/office/powerpoint/2010/main" val="4054796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616" fill="hold"/>
                                        <p:tgtEl>
                                          <p:spTgt spid="2"/>
                                        </p:tgtEl>
                                      </p:cBhvr>
                                    </p:cmd>
                                  </p:childTnLst>
                                </p:cTn>
                              </p:par>
                            </p:childTnLst>
                          </p:cTn>
                        </p:par>
                        <p:par>
                          <p:cTn id="7" fill="hold">
                            <p:stCondLst>
                              <p:cond delay="107616"/>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outdoor, hanging, wire, light&#10;&#10;Description automatically generated">
            <a:extLst>
              <a:ext uri="{FF2B5EF4-FFF2-40B4-BE49-F238E27FC236}">
                <a16:creationId xmlns:a16="http://schemas.microsoft.com/office/drawing/2014/main" id="{7E78145F-9F74-4F7F-A53B-BAED99DA25B9}"/>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796" b="7796"/>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168897" y="1329057"/>
              <a:ext cx="5554092" cy="9045049"/>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p>
            <a:p>
              <a:pPr algn="ctr"/>
              <a:r>
                <a:rPr lang="en-US" sz="6600" b="1" dirty="0">
                  <a:solidFill>
                    <a:schemeClr val="bg1"/>
                  </a:solidFill>
                  <a:ea typeface="Lato Semibold" panose="020F0502020204030203" pitchFamily="34" charset="0"/>
                  <a:cs typeface="Lato Semibold" panose="020F0502020204030203" pitchFamily="34" charset="0"/>
                </a:rPr>
                <a:t>Knowledge and respect for the power of electricity are two fundamental tenets for working safely and with any longevity in the world of overhead wire. The one without the other; will most certainly leave a wake of devastation.</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pic>
        <p:nvPicPr>
          <p:cNvPr id="2" name="Overhead 11">
            <a:hlinkClick r:id="" action="ppaction://media"/>
            <a:extLst>
              <a:ext uri="{FF2B5EF4-FFF2-40B4-BE49-F238E27FC236}">
                <a16:creationId xmlns:a16="http://schemas.microsoft.com/office/drawing/2014/main" id="{FA015C4B-7D5F-4A3E-ACB2-95C956B2E8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342900"/>
            <a:ext cx="1701800" cy="1701800"/>
          </a:xfrm>
          <a:prstGeom prst="rect">
            <a:avLst/>
          </a:prstGeom>
        </p:spPr>
      </p:pic>
      <p:pic>
        <p:nvPicPr>
          <p:cNvPr id="9" name="Light Notification3">
            <a:hlinkClick r:id="" action="ppaction://media"/>
            <a:extLst>
              <a:ext uri="{FF2B5EF4-FFF2-40B4-BE49-F238E27FC236}">
                <a16:creationId xmlns:a16="http://schemas.microsoft.com/office/drawing/2014/main" id="{F24C3DB7-6EFB-47B7-9A39-A3616371ADC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3835094"/>
            <a:ext cx="1320800" cy="13208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9" fill="hold"/>
                                        <p:tgtEl>
                                          <p:spTgt spid="2"/>
                                        </p:tgtEl>
                                      </p:cBhvr>
                                    </p:cmd>
                                  </p:childTnLst>
                                </p:cTn>
                              </p:par>
                            </p:childTnLst>
                          </p:cTn>
                        </p:par>
                        <p:par>
                          <p:cTn id="7" fill="hold">
                            <p:stCondLst>
                              <p:cond delay="14909"/>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OVERHEAD WIRE SAFETY</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icture containing outdoor, wire, building, hanging&#10;&#10;Description automatically generated">
            <a:extLst>
              <a:ext uri="{FF2B5EF4-FFF2-40B4-BE49-F238E27FC236}">
                <a16:creationId xmlns:a16="http://schemas.microsoft.com/office/drawing/2014/main" id="{9C8E1C6F-F297-4F62-85CD-5E5B169F99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2500" y="2247900"/>
            <a:ext cx="8763000" cy="6572250"/>
          </a:xfrm>
          <a:prstGeom prst="rect">
            <a:avLst/>
          </a:prstGeom>
        </p:spPr>
      </p:pic>
      <p:pic>
        <p:nvPicPr>
          <p:cNvPr id="2" name="Overhead 2">
            <a:hlinkClick r:id="" action="ppaction://media"/>
            <a:extLst>
              <a:ext uri="{FF2B5EF4-FFF2-40B4-BE49-F238E27FC236}">
                <a16:creationId xmlns:a16="http://schemas.microsoft.com/office/drawing/2014/main" id="{00ACC442-1428-4DE5-9200-72DD050C235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19600" y="698500"/>
            <a:ext cx="1549400" cy="1549400"/>
          </a:xfrm>
          <a:prstGeom prst="rect">
            <a:avLst/>
          </a:prstGeom>
        </p:spPr>
      </p:pic>
      <p:pic>
        <p:nvPicPr>
          <p:cNvPr id="6" name="Light Notification3">
            <a:hlinkClick r:id="" action="ppaction://media"/>
            <a:extLst>
              <a:ext uri="{FF2B5EF4-FFF2-40B4-BE49-F238E27FC236}">
                <a16:creationId xmlns:a16="http://schemas.microsoft.com/office/drawing/2014/main" id="{83FF6857-E236-4B8A-A843-0621DA1E7A3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743200" y="3835094"/>
            <a:ext cx="1320800" cy="13208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 fill="hold"/>
                                        <p:tgtEl>
                                          <p:spTgt spid="2"/>
                                        </p:tgtEl>
                                      </p:cBhvr>
                                    </p:cmd>
                                  </p:childTnLst>
                                </p:cTn>
                              </p:par>
                            </p:childTnLst>
                          </p:cTn>
                        </p:par>
                        <p:par>
                          <p:cTn id="7" fill="hold">
                            <p:stCondLst>
                              <p:cond delay="1999"/>
                            </p:stCondLst>
                            <p:childTnLst>
                              <p:par>
                                <p:cTn id="8" presetID="1" presetClass="mediacall" presetSubtype="0" fill="hold" nodeType="afterEffect">
                                  <p:stCondLst>
                                    <p:cond delay="0"/>
                                  </p:stCondLst>
                                  <p:childTnLst>
                                    <p:cmd type="call" cmd="playFrom(0.0)">
                                      <p:cBhvr>
                                        <p:cTn id="9" dur="4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unset over a body of water&#10;&#10;Description automatically generated">
            <a:extLst>
              <a:ext uri="{FF2B5EF4-FFF2-40B4-BE49-F238E27FC236}">
                <a16:creationId xmlns:a16="http://schemas.microsoft.com/office/drawing/2014/main" id="{BC0ABC67-4F35-4122-B5B6-3EE10B294370}"/>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000500"/>
              <a:ext cx="5176679" cy="4401205"/>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Incidents involving high voltage power lines are preventable. But electricity is dangerous!!! Less than one amp of electricity flowing through the human body can shock, burn, </a:t>
              </a:r>
              <a:r>
                <a:rPr lang="en-CA" sz="4000" dirty="0">
                  <a:solidFill>
                    <a:schemeClr val="bg2"/>
                  </a:solidFill>
                  <a:latin typeface="Brandon Text Regular" panose="020B0503020203060203" pitchFamily="34" charset="0"/>
                </a:rPr>
                <a:t>severely injure or cause death.</a:t>
              </a:r>
              <a:endParaRPr lang="en-US" sz="4000" dirty="0">
                <a:solidFill>
                  <a:schemeClr val="bg2"/>
                </a:solidFill>
                <a:latin typeface="Brandon Text Regular" panose="020B0503020203060203" pitchFamily="34" charset="0"/>
              </a:endParaRPr>
            </a:p>
          </p:txBody>
        </p:sp>
      </p:grpSp>
      <p:pic>
        <p:nvPicPr>
          <p:cNvPr id="2" name="Overhead 3">
            <a:hlinkClick r:id="" action="ppaction://media"/>
            <a:extLst>
              <a:ext uri="{FF2B5EF4-FFF2-40B4-BE49-F238E27FC236}">
                <a16:creationId xmlns:a16="http://schemas.microsoft.com/office/drawing/2014/main" id="{9CFD015E-7376-4200-A789-83C6A50E3D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62200" y="2400300"/>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3F876946-251C-425A-9ABF-FA7784E76BB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3835094"/>
            <a:ext cx="1320800" cy="13208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32" fill="hold"/>
                                        <p:tgtEl>
                                          <p:spTgt spid="2"/>
                                        </p:tgtEl>
                                      </p:cBhvr>
                                    </p:cmd>
                                  </p:childTnLst>
                                </p:cTn>
                              </p:par>
                            </p:childTnLst>
                          </p:cTn>
                        </p:par>
                        <p:par>
                          <p:cTn id="7" fill="hold">
                            <p:stCondLst>
                              <p:cond delay="3773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373217"/>
            <a:ext cx="9144000" cy="5513483"/>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0607" y="2781300"/>
            <a:ext cx="8045278" cy="3046988"/>
          </a:xfrm>
          <a:prstGeom prst="rect">
            <a:avLst/>
          </a:prstGeom>
        </p:spPr>
        <p:txBody>
          <a:bodyPr wrap="square">
            <a:spAutoFit/>
          </a:bodyPr>
          <a:lstStyle/>
          <a:p>
            <a:r>
              <a:rPr lang="en-US" sz="3200" dirty="0">
                <a:solidFill>
                  <a:schemeClr val="bg2"/>
                </a:solidFill>
                <a:latin typeface="Brandon Text Regular" panose="020B0503020203060203" pitchFamily="34" charset="0"/>
              </a:rPr>
              <a:t>OVERHEAD POWER LINES</a:t>
            </a:r>
          </a:p>
          <a:p>
            <a:r>
              <a:rPr lang="en-US" sz="3200" dirty="0">
                <a:solidFill>
                  <a:schemeClr val="bg2"/>
                </a:solidFill>
                <a:latin typeface="Brandon Text Regular" panose="020B0503020203060203" pitchFamily="34" charset="0"/>
              </a:rPr>
              <a:t>Accidental contact with live overhead power lines kills people and causes many serious injuries every year. People are also harmed when a person or object gets too close to a line and a flashover occurs. Work involving high vehicles or long equipment is particularly high risk</a:t>
            </a:r>
            <a:r>
              <a:rPr lang="en-US" sz="2800" dirty="0">
                <a:solidFill>
                  <a:schemeClr val="bg2"/>
                </a:solidFill>
                <a:latin typeface="Brandon Text Regular" panose="020B0503020203060203" pitchFamily="34" charset="0"/>
              </a:rPr>
              <a:t>.</a:t>
            </a:r>
          </a:p>
        </p:txBody>
      </p:sp>
      <p:pic>
        <p:nvPicPr>
          <p:cNvPr id="4" name="Picture Placeholder 3" descr="A group of palm trees next to a wire fence&#10;&#10;Description automatically generated">
            <a:extLst>
              <a:ext uri="{FF2B5EF4-FFF2-40B4-BE49-F238E27FC236}">
                <a16:creationId xmlns:a16="http://schemas.microsoft.com/office/drawing/2014/main" id="{6BE935FE-9D41-4F3A-9E14-0184B48E5A9E}"/>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27766" b="27766"/>
          <a:stretch>
            <a:fillRect/>
          </a:stretch>
        </p:blipFill>
        <p:spPr/>
      </p:pic>
      <p:pic>
        <p:nvPicPr>
          <p:cNvPr id="2" name="Overhead 4">
            <a:hlinkClick r:id="" action="ppaction://media"/>
            <a:extLst>
              <a:ext uri="{FF2B5EF4-FFF2-40B4-BE49-F238E27FC236}">
                <a16:creationId xmlns:a16="http://schemas.microsoft.com/office/drawing/2014/main" id="{769362DF-82D6-420D-8F8D-A74A09C7E17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27999" y="1701800"/>
            <a:ext cx="1397000" cy="1397000"/>
          </a:xfrm>
          <a:prstGeom prst="rect">
            <a:avLst/>
          </a:prstGeom>
        </p:spPr>
      </p:pic>
      <p:pic>
        <p:nvPicPr>
          <p:cNvPr id="7" name="Light Notification3">
            <a:hlinkClick r:id="" action="ppaction://media"/>
            <a:extLst>
              <a:ext uri="{FF2B5EF4-FFF2-40B4-BE49-F238E27FC236}">
                <a16:creationId xmlns:a16="http://schemas.microsoft.com/office/drawing/2014/main" id="{476634AF-19B5-4B10-A4A7-4CCADF4C37D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3835094"/>
            <a:ext cx="1320800" cy="13208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28" fill="hold"/>
                                        <p:tgtEl>
                                          <p:spTgt spid="2"/>
                                        </p:tgtEl>
                                      </p:cBhvr>
                                    </p:cmd>
                                  </p:childTnLst>
                                </p:cTn>
                              </p:par>
                            </p:childTnLst>
                          </p:cTn>
                        </p:par>
                        <p:par>
                          <p:cTn id="7" fill="hold">
                            <p:stCondLst>
                              <p:cond delay="81128"/>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What’s the Danger?</a:t>
            </a:r>
          </a:p>
        </p:txBody>
      </p:sp>
      <p:sp>
        <p:nvSpPr>
          <p:cNvPr id="7" name="TextBox 6">
            <a:extLst>
              <a:ext uri="{FF2B5EF4-FFF2-40B4-BE49-F238E27FC236}">
                <a16:creationId xmlns:a16="http://schemas.microsoft.com/office/drawing/2014/main" id="{B0369C6B-D18C-4CCF-81D5-91F16F2021B5}"/>
              </a:ext>
            </a:extLst>
          </p:cNvPr>
          <p:cNvSpPr txBox="1"/>
          <p:nvPr/>
        </p:nvSpPr>
        <p:spPr>
          <a:xfrm>
            <a:off x="304800" y="3009900"/>
            <a:ext cx="8077200" cy="3539430"/>
          </a:xfrm>
          <a:prstGeom prst="rect">
            <a:avLst/>
          </a:prstGeom>
          <a:noFill/>
        </p:spPr>
        <p:txBody>
          <a:bodyPr wrap="square" rtlCol="0">
            <a:spAutoFit/>
          </a:bodyPr>
          <a:lstStyle/>
          <a:p>
            <a:r>
              <a:rPr lang="en-US" sz="3200" b="1" dirty="0">
                <a:solidFill>
                  <a:schemeClr val="bg1"/>
                </a:solidFill>
                <a:latin typeface="Brandon Text Regular" panose="020B0503020203060203" pitchFamily="34" charset="0"/>
              </a:rPr>
              <a:t>ACCIDENTS AND OVERHEAD POWER LINES</a:t>
            </a:r>
          </a:p>
          <a:p>
            <a:r>
              <a:rPr lang="en-US" sz="3200" dirty="0">
                <a:solidFill>
                  <a:schemeClr val="bg1"/>
                </a:solidFill>
                <a:latin typeface="Brandon Text Regular" panose="020B0503020203060203" pitchFamily="34" charset="0"/>
              </a:rPr>
              <a:t>A high proportion of accidents occur when vehicles or machinery make contact with overhead lines. If a vehicle or machine becomes “live” then anyone touching it is in mortal danger. Anyone in the cab may be in less danger but may be threatened by the vehicle or machine catching fire.</a:t>
            </a:r>
          </a:p>
          <a:p>
            <a:endParaRPr lang="en-US" sz="3200" dirty="0">
              <a:solidFill>
                <a:schemeClr val="bg1"/>
              </a:solidFill>
              <a:latin typeface="Brandon Text Regular" panose="020B0503020203060203" pitchFamily="34" charset="0"/>
            </a:endParaRPr>
          </a:p>
        </p:txBody>
      </p:sp>
      <p:pic>
        <p:nvPicPr>
          <p:cNvPr id="4" name="Picture Placeholder 3" descr="A close up of a wire fence&#10;&#10;Description automatically generated">
            <a:extLst>
              <a:ext uri="{FF2B5EF4-FFF2-40B4-BE49-F238E27FC236}">
                <a16:creationId xmlns:a16="http://schemas.microsoft.com/office/drawing/2014/main" id="{E9FCA5AB-2CF7-4DEC-B68A-59C1C5543E98}"/>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1474" b="1474"/>
          <a:stretch>
            <a:fillRect/>
          </a:stretch>
        </p:blipFill>
        <p:spPr>
          <a:xfrm>
            <a:off x="9144000" y="2362200"/>
            <a:ext cx="9144000" cy="5486400"/>
          </a:xfrm>
        </p:spPr>
      </p:pic>
      <p:pic>
        <p:nvPicPr>
          <p:cNvPr id="2" name="Overhead 5">
            <a:hlinkClick r:id="" action="ppaction://media"/>
            <a:extLst>
              <a:ext uri="{FF2B5EF4-FFF2-40B4-BE49-F238E27FC236}">
                <a16:creationId xmlns:a16="http://schemas.microsoft.com/office/drawing/2014/main" id="{A5D6A323-05AE-4504-B486-A994C828C4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2800" y="118110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E165B4F3-A6D4-4D00-BC84-B0A9B21CCA0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3835094"/>
            <a:ext cx="1320800" cy="1320800"/>
          </a:xfrm>
          <a:prstGeom prst="rect">
            <a:avLst/>
          </a:prstGeom>
        </p:spPr>
      </p:pic>
    </p:spTree>
    <p:extLst>
      <p:ext uri="{BB962C8B-B14F-4D97-AF65-F5344CB8AC3E}">
        <p14:creationId xmlns:p14="http://schemas.microsoft.com/office/powerpoint/2010/main" val="2855851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214" fill="hold"/>
                                        <p:tgtEl>
                                          <p:spTgt spid="2"/>
                                        </p:tgtEl>
                                      </p:cBhvr>
                                    </p:cmd>
                                  </p:childTnLst>
                                </p:cTn>
                              </p:par>
                            </p:childTnLst>
                          </p:cTn>
                        </p:par>
                        <p:par>
                          <p:cTn id="7" fill="hold">
                            <p:stCondLst>
                              <p:cond delay="7621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63100" y="3009900"/>
            <a:ext cx="8305800" cy="5078313"/>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PREVENTIVE STEPS</a:t>
            </a:r>
          </a:p>
          <a:p>
            <a:r>
              <a:rPr lang="en-US" dirty="0">
                <a:solidFill>
                  <a:schemeClr val="bg2"/>
                </a:solidFill>
                <a:latin typeface="Brandon Text Regular" panose="020B0503020203060203" pitchFamily="34" charset="0"/>
              </a:rPr>
              <a:t>Plan and manage work near electric overhead power lines so that risks from accidental contact or close proximity to the lines are adequately controlled.</a:t>
            </a:r>
          </a:p>
          <a:p>
            <a:endParaRPr lang="en-US" dirty="0">
              <a:solidFill>
                <a:schemeClr val="bg2"/>
              </a:solidFill>
              <a:latin typeface="Brandon Text Regular" panose="020B0503020203060203" pitchFamily="34" charset="0"/>
            </a:endParaRPr>
          </a:p>
          <a:p>
            <a:r>
              <a:rPr lang="en-US" dirty="0">
                <a:solidFill>
                  <a:schemeClr val="bg2"/>
                </a:solidFill>
                <a:latin typeface="Brandon Text Regular" panose="020B0503020203060203" pitchFamily="34" charset="0"/>
              </a:rPr>
              <a:t>Safety can be achieved by a combination of measures:</a:t>
            </a:r>
          </a:p>
          <a:p>
            <a:r>
              <a:rPr lang="en-US" dirty="0">
                <a:solidFill>
                  <a:schemeClr val="bg2"/>
                </a:solidFill>
                <a:latin typeface="Brandon Text Regular" panose="020B0503020203060203" pitchFamily="34" charset="0"/>
              </a:rPr>
              <a:t>• Planning and preparation</a:t>
            </a:r>
          </a:p>
          <a:p>
            <a:r>
              <a:rPr lang="en-US" dirty="0">
                <a:solidFill>
                  <a:schemeClr val="bg2"/>
                </a:solidFill>
                <a:latin typeface="Brandon Text Regular" panose="020B0503020203060203" pitchFamily="34" charset="0"/>
              </a:rPr>
              <a:t>• Eliminating the danger</a:t>
            </a:r>
          </a:p>
          <a:p>
            <a:r>
              <a:rPr lang="en-US" dirty="0">
                <a:solidFill>
                  <a:schemeClr val="bg2"/>
                </a:solidFill>
                <a:latin typeface="Brandon Text Regular" panose="020B0503020203060203" pitchFamily="34" charset="0"/>
              </a:rPr>
              <a:t>• Controlling the access</a:t>
            </a:r>
          </a:p>
          <a:p>
            <a:r>
              <a:rPr lang="en-US" dirty="0">
                <a:solidFill>
                  <a:schemeClr val="bg2"/>
                </a:solidFill>
                <a:latin typeface="Brandon Text Regular" panose="020B0503020203060203" pitchFamily="34" charset="0"/>
              </a:rPr>
              <a:t>• Controlling the work</a:t>
            </a:r>
          </a:p>
          <a:p>
            <a:endParaRPr lang="en-US" dirty="0">
              <a:solidFill>
                <a:schemeClr val="bg2"/>
              </a:solidFill>
              <a:latin typeface="Brandon Text Regular" panose="020B0503020203060203" pitchFamily="34" charset="0"/>
            </a:endParaRPr>
          </a:p>
          <a:p>
            <a:endParaRPr lang="en-US" dirty="0">
              <a:solidFill>
                <a:schemeClr val="bg2"/>
              </a:solidFill>
              <a:latin typeface="Brandon Text Regular" panose="020B0503020203060203" pitchFamily="34" charset="0"/>
            </a:endParaRPr>
          </a:p>
        </p:txBody>
      </p:sp>
      <p:pic>
        <p:nvPicPr>
          <p:cNvPr id="4" name="Picture Placeholder 3" descr="A close up of a dry grass field&#10;&#10;Description automatically generated">
            <a:extLst>
              <a:ext uri="{FF2B5EF4-FFF2-40B4-BE49-F238E27FC236}">
                <a16:creationId xmlns:a16="http://schemas.microsoft.com/office/drawing/2014/main" id="{7BEA3712-3A59-4790-B39A-AEA39C90F16E}"/>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a:fillRect/>
          </a:stretch>
        </p:blipFill>
        <p:spPr/>
      </p:pic>
      <p:pic>
        <p:nvPicPr>
          <p:cNvPr id="2" name="Overhead 6">
            <a:hlinkClick r:id="" action="ppaction://media"/>
            <a:extLst>
              <a:ext uri="{FF2B5EF4-FFF2-40B4-BE49-F238E27FC236}">
                <a16:creationId xmlns:a16="http://schemas.microsoft.com/office/drawing/2014/main" id="{22A1C4DE-64C6-4EAE-8BEB-E2F4DFD7A3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1257440"/>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9BC62FFE-E286-4B56-AF13-50ECB63E52F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3835094"/>
            <a:ext cx="1320800" cy="13208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17" fill="hold"/>
                                        <p:tgtEl>
                                          <p:spTgt spid="2"/>
                                        </p:tgtEl>
                                      </p:cBhvr>
                                    </p:cmd>
                                  </p:childTnLst>
                                </p:cTn>
                              </p:par>
                            </p:childTnLst>
                          </p:cTn>
                        </p:par>
                        <p:par>
                          <p:cTn id="7" fill="hold">
                            <p:stCondLst>
                              <p:cond delay="33817"/>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2973675"/>
            <a:ext cx="8077200" cy="4339650"/>
          </a:xfrm>
          <a:prstGeom prst="rect">
            <a:avLst/>
          </a:prstGeom>
          <a:noFill/>
        </p:spPr>
        <p:txBody>
          <a:bodyPr wrap="square" rtlCol="0">
            <a:spAutoFit/>
          </a:bodyPr>
          <a:lstStyle/>
          <a:p>
            <a:r>
              <a:rPr lang="en-US" sz="2800" b="1" dirty="0">
                <a:solidFill>
                  <a:schemeClr val="bg1"/>
                </a:solidFill>
                <a:latin typeface="Brandon Text Regular" panose="020B0503020203060203" pitchFamily="34" charset="0"/>
              </a:rPr>
              <a:t>Planning and Preparation</a:t>
            </a:r>
          </a:p>
          <a:p>
            <a:r>
              <a:rPr lang="en-US" sz="2800" dirty="0">
                <a:solidFill>
                  <a:schemeClr val="bg1"/>
                </a:solidFill>
                <a:latin typeface="Brandon Text Regular" panose="020B0503020203060203" pitchFamily="34" charset="0"/>
              </a:rPr>
              <a:t>The first step is to find out whether there is any overhead power line within or immediately next to the work area, or across any access route.</a:t>
            </a:r>
          </a:p>
          <a:p>
            <a:endParaRPr lang="en-US" sz="2800" dirty="0">
              <a:solidFill>
                <a:schemeClr val="bg1"/>
              </a:solidFill>
              <a:latin typeface="Brandon Text Regular" panose="020B0503020203060203" pitchFamily="34" charset="0"/>
            </a:endParaRPr>
          </a:p>
          <a:p>
            <a:r>
              <a:rPr lang="en-US" sz="2800" b="1" dirty="0">
                <a:solidFill>
                  <a:schemeClr val="bg1"/>
                </a:solidFill>
                <a:latin typeface="Brandon Text Regular" panose="020B0503020203060203" pitchFamily="34" charset="0"/>
              </a:rPr>
              <a:t>Eliminating the Danger</a:t>
            </a:r>
          </a:p>
          <a:p>
            <a:r>
              <a:rPr lang="en-US" sz="2800" dirty="0">
                <a:solidFill>
                  <a:schemeClr val="bg1"/>
                </a:solidFill>
                <a:latin typeface="Brandon Text Regular" panose="020B0503020203060203" pitchFamily="34" charset="0"/>
              </a:rPr>
              <a:t>Eliminate the danger by:</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Avoidance</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Diversion</a:t>
            </a:r>
          </a:p>
          <a:p>
            <a:endParaRPr lang="en-US" sz="2400" dirty="0">
              <a:solidFill>
                <a:schemeClr val="bg1"/>
              </a:solidFill>
              <a:latin typeface="Brandon Text Regular" panose="020B0503020203060203" pitchFamily="34" charset="0"/>
            </a:endParaRPr>
          </a:p>
        </p:txBody>
      </p:sp>
      <p:pic>
        <p:nvPicPr>
          <p:cNvPr id="4" name="Picture Placeholder 3" descr="A picture containing grass, outdoor, large, water&#10;&#10;Description automatically generated">
            <a:extLst>
              <a:ext uri="{FF2B5EF4-FFF2-40B4-BE49-F238E27FC236}">
                <a16:creationId xmlns:a16="http://schemas.microsoft.com/office/drawing/2014/main" id="{DB408324-D1B2-487D-86E0-DBE9166A306D}"/>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a:fillRect/>
          </a:stretch>
        </p:blipFill>
        <p:spPr>
          <a:xfrm>
            <a:off x="9144000" y="2362200"/>
            <a:ext cx="9144000" cy="5486400"/>
          </a:xfrm>
        </p:spPr>
      </p:pic>
      <p:pic>
        <p:nvPicPr>
          <p:cNvPr id="2" name="Overhead 7">
            <a:hlinkClick r:id="" action="ppaction://media"/>
            <a:extLst>
              <a:ext uri="{FF2B5EF4-FFF2-40B4-BE49-F238E27FC236}">
                <a16:creationId xmlns:a16="http://schemas.microsoft.com/office/drawing/2014/main" id="{EAD1D1CD-B702-44EA-8400-FCC7929C31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0400" y="1409700"/>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78CEBF1C-38CD-443C-9B21-912A9937293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3835094"/>
            <a:ext cx="1320800" cy="13208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53" fill="hold"/>
                                        <p:tgtEl>
                                          <p:spTgt spid="2"/>
                                        </p:tgtEl>
                                      </p:cBhvr>
                                    </p:cmd>
                                  </p:childTnLst>
                                </p:cTn>
                              </p:par>
                            </p:childTnLst>
                          </p:cTn>
                        </p:par>
                        <p:par>
                          <p:cTn id="7" fill="hold">
                            <p:stCondLst>
                              <p:cond delay="9945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553407"/>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01065" y="2541349"/>
            <a:ext cx="8724900" cy="6324808"/>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Controlling the Access</a:t>
            </a:r>
          </a:p>
          <a:p>
            <a:r>
              <a:rPr lang="en-US" dirty="0">
                <a:solidFill>
                  <a:schemeClr val="bg2"/>
                </a:solidFill>
                <a:latin typeface="Brandon Text Regular" panose="020B0503020203060203" pitchFamily="34" charset="0"/>
              </a:rPr>
              <a:t>Where there is no scheduled work or requirement for access under the lines, barriers should be erected at the correct clearance distance away from the line to prevent close approach. </a:t>
            </a:r>
          </a:p>
          <a:p>
            <a:endParaRPr lang="en-US" dirty="0">
              <a:solidFill>
                <a:schemeClr val="bg2"/>
              </a:solidFill>
              <a:latin typeface="Brandon Text Regular" panose="020B0503020203060203" pitchFamily="34" charset="0"/>
            </a:endParaRPr>
          </a:p>
          <a:p>
            <a:r>
              <a:rPr lang="en-US" b="1" dirty="0">
                <a:solidFill>
                  <a:schemeClr val="bg2"/>
                </a:solidFill>
                <a:latin typeface="Brandon Text Regular" panose="020B0503020203060203" pitchFamily="34" charset="0"/>
              </a:rPr>
              <a:t>Controlling the Work</a:t>
            </a:r>
          </a:p>
          <a:p>
            <a:r>
              <a:rPr lang="en-US" dirty="0">
                <a:solidFill>
                  <a:schemeClr val="bg2"/>
                </a:solidFill>
                <a:latin typeface="Brandon Text Regular" panose="020B0503020203060203" pitchFamily="34" charset="0"/>
              </a:rPr>
              <a:t>If work beneath live overhead power lines cannot be avoided, barriers, goal posts and warning notices should be provided. </a:t>
            </a:r>
          </a:p>
          <a:p>
            <a:endParaRPr lang="en-US" dirty="0">
              <a:solidFill>
                <a:schemeClr val="bg2"/>
              </a:solidFill>
              <a:latin typeface="Brandon Text Regular" panose="020B0503020203060203" pitchFamily="34" charset="0"/>
            </a:endParaRPr>
          </a:p>
          <a:p>
            <a:r>
              <a:rPr lang="en-US" dirty="0">
                <a:solidFill>
                  <a:schemeClr val="bg2"/>
                </a:solidFill>
                <a:latin typeface="Brandon Text Regular" panose="020B0503020203060203" pitchFamily="34" charset="0"/>
              </a:rPr>
              <a:t>The following precautions may also be needed to manage the risk:</a:t>
            </a:r>
          </a:p>
          <a:p>
            <a:r>
              <a:rPr lang="en-US" dirty="0">
                <a:solidFill>
                  <a:schemeClr val="bg2"/>
                </a:solidFill>
                <a:latin typeface="Brandon Text Regular" panose="020B0503020203060203" pitchFamily="34" charset="0"/>
              </a:rPr>
              <a:t>Clearance</a:t>
            </a:r>
          </a:p>
          <a:p>
            <a:r>
              <a:rPr lang="en-US" dirty="0">
                <a:solidFill>
                  <a:schemeClr val="bg2"/>
                </a:solidFill>
                <a:latin typeface="Brandon Text Regular" panose="020B0503020203060203" pitchFamily="34" charset="0"/>
              </a:rPr>
              <a:t>Exclusion</a:t>
            </a:r>
          </a:p>
          <a:p>
            <a:r>
              <a:rPr lang="en-US" dirty="0">
                <a:solidFill>
                  <a:schemeClr val="bg2"/>
                </a:solidFill>
                <a:latin typeface="Brandon Text Regular" panose="020B0503020203060203" pitchFamily="34" charset="0"/>
              </a:rPr>
              <a:t>Modifications</a:t>
            </a:r>
          </a:p>
          <a:p>
            <a:r>
              <a:rPr lang="en-US" dirty="0">
                <a:solidFill>
                  <a:schemeClr val="bg2"/>
                </a:solidFill>
                <a:latin typeface="Brandon Text Regular" panose="020B0503020203060203" pitchFamily="34" charset="0"/>
              </a:rPr>
              <a:t>Maintenance</a:t>
            </a:r>
          </a:p>
          <a:p>
            <a:r>
              <a:rPr lang="en-US" dirty="0">
                <a:solidFill>
                  <a:schemeClr val="bg2"/>
                </a:solidFill>
                <a:latin typeface="Brandon Text Regular" panose="020B0503020203060203" pitchFamily="34" charset="0"/>
              </a:rPr>
              <a:t>Supervision</a:t>
            </a:r>
          </a:p>
        </p:txBody>
      </p:sp>
      <p:pic>
        <p:nvPicPr>
          <p:cNvPr id="4" name="Picture Placeholder 3" descr="A picture containing outdoor, wire, hanging, light&#10;&#10;Description automatically generated">
            <a:extLst>
              <a:ext uri="{FF2B5EF4-FFF2-40B4-BE49-F238E27FC236}">
                <a16:creationId xmlns:a16="http://schemas.microsoft.com/office/drawing/2014/main" id="{97EB4858-43C9-4430-8080-2DDAFCAA7681}"/>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679" r="3679"/>
          <a:stretch>
            <a:fillRect/>
          </a:stretch>
        </p:blipFill>
        <p:spPr>
          <a:xfrm>
            <a:off x="0" y="2400300"/>
            <a:ext cx="9144000" cy="6580188"/>
          </a:xfrm>
        </p:spPr>
      </p:pic>
      <p:pic>
        <p:nvPicPr>
          <p:cNvPr id="2" name="Overhead 8">
            <a:hlinkClick r:id="" action="ppaction://media"/>
            <a:extLst>
              <a:ext uri="{FF2B5EF4-FFF2-40B4-BE49-F238E27FC236}">
                <a16:creationId xmlns:a16="http://schemas.microsoft.com/office/drawing/2014/main" id="{7A86B44B-9572-4E7C-873D-58B6E629C1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47800" y="571411"/>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7451373A-529F-4B55-A269-5333EDA03F6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3835094"/>
            <a:ext cx="1320800" cy="13208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84" fill="hold"/>
                                        <p:tgtEl>
                                          <p:spTgt spid="2"/>
                                        </p:tgtEl>
                                      </p:cBhvr>
                                    </p:cmd>
                                  </p:childTnLst>
                                </p:cTn>
                              </p:par>
                            </p:childTnLst>
                          </p:cTn>
                        </p:par>
                        <p:par>
                          <p:cTn id="7" fill="hold">
                            <p:stCondLst>
                              <p:cond delay="13968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33400" y="3009900"/>
            <a:ext cx="8077200" cy="3477875"/>
          </a:xfrm>
          <a:prstGeom prst="rect">
            <a:avLst/>
          </a:prstGeom>
          <a:noFill/>
        </p:spPr>
        <p:txBody>
          <a:bodyPr wrap="square" rtlCol="0">
            <a:spAutoFit/>
          </a:bodyPr>
          <a:lstStyle/>
          <a:p>
            <a:r>
              <a:rPr lang="en-US" sz="2800" b="1" dirty="0">
                <a:solidFill>
                  <a:schemeClr val="bg1"/>
                </a:solidFill>
                <a:latin typeface="Brandon Text Regular" panose="020B0503020203060203" pitchFamily="34" charset="0"/>
              </a:rPr>
              <a:t>SAFETY CONSIDERATIONS FOR OVERHEAD POWER LINES (OHPL)</a:t>
            </a:r>
          </a:p>
          <a:p>
            <a:r>
              <a:rPr lang="en-US" sz="2800" dirty="0">
                <a:solidFill>
                  <a:schemeClr val="bg1"/>
                </a:solidFill>
                <a:latin typeface="Brandon Text Regular" panose="020B0503020203060203" pitchFamily="34" charset="0"/>
              </a:rPr>
              <a:t>It is a given that work may be carried out in close proximity to live overhead lines only when there is no alternative and when the risks can be properly controlled.</a:t>
            </a:r>
          </a:p>
          <a:p>
            <a:endParaRPr lang="en-US" sz="2800" dirty="0">
              <a:solidFill>
                <a:schemeClr val="bg1"/>
              </a:solidFill>
              <a:latin typeface="Brandon Text Regular" panose="020B0503020203060203" pitchFamily="34" charset="0"/>
            </a:endParaRPr>
          </a:p>
          <a:p>
            <a:r>
              <a:rPr lang="en-US" sz="2800" dirty="0">
                <a:solidFill>
                  <a:schemeClr val="bg1"/>
                </a:solidFill>
                <a:latin typeface="Brandon Text Regular" panose="020B0503020203060203" pitchFamily="34" charset="0"/>
              </a:rPr>
              <a:t>Ideally the line should be isolated or temporarily diverted but this is not always possible.</a:t>
            </a:r>
          </a:p>
          <a:p>
            <a:endParaRPr lang="en-US" sz="2400" dirty="0">
              <a:solidFill>
                <a:schemeClr val="bg1"/>
              </a:solidFill>
              <a:latin typeface="Brandon Text Regular" panose="020B0503020203060203" pitchFamily="34" charset="0"/>
            </a:endParaRPr>
          </a:p>
        </p:txBody>
      </p:sp>
      <p:pic>
        <p:nvPicPr>
          <p:cNvPr id="4" name="Picture Placeholder 3" descr="A picture containing wire, hanging, light, group&#10;&#10;Description automatically generated">
            <a:extLst>
              <a:ext uri="{FF2B5EF4-FFF2-40B4-BE49-F238E27FC236}">
                <a16:creationId xmlns:a16="http://schemas.microsoft.com/office/drawing/2014/main" id="{49231417-5EAE-4F97-96DA-86E56A95DCCF}"/>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1310" b="1310"/>
          <a:stretch>
            <a:fillRect/>
          </a:stretch>
        </p:blipFill>
        <p:spPr>
          <a:xfrm>
            <a:off x="9132065" y="2362200"/>
            <a:ext cx="9144000" cy="5486400"/>
          </a:xfrm>
        </p:spPr>
      </p:pic>
      <p:pic>
        <p:nvPicPr>
          <p:cNvPr id="2" name="Overhead 9">
            <a:hlinkClick r:id="" action="ppaction://media"/>
            <a:extLst>
              <a:ext uri="{FF2B5EF4-FFF2-40B4-BE49-F238E27FC236}">
                <a16:creationId xmlns:a16="http://schemas.microsoft.com/office/drawing/2014/main" id="{8B3162D8-17CF-49C0-98F3-F68B3BF0A6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05200" y="1104900"/>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04843241-F64F-4CFC-A0A6-4BD8A78B3B0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3835094"/>
            <a:ext cx="1320800" cy="1320800"/>
          </a:xfrm>
          <a:prstGeom prst="rect">
            <a:avLst/>
          </a:prstGeom>
        </p:spPr>
      </p:pic>
    </p:spTree>
    <p:extLst>
      <p:ext uri="{BB962C8B-B14F-4D97-AF65-F5344CB8AC3E}">
        <p14:creationId xmlns:p14="http://schemas.microsoft.com/office/powerpoint/2010/main" val="265369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70" fill="hold"/>
                                        <p:tgtEl>
                                          <p:spTgt spid="2"/>
                                        </p:tgtEl>
                                      </p:cBhvr>
                                    </p:cmd>
                                  </p:childTnLst>
                                </p:cTn>
                              </p:par>
                            </p:childTnLst>
                          </p:cTn>
                        </p:par>
                        <p:par>
                          <p:cTn id="7" fill="hold">
                            <p:stCondLst>
                              <p:cond delay="98370"/>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12320</TotalTime>
  <Words>2525</Words>
  <Application>Microsoft Office PowerPoint</Application>
  <PresentationFormat>Custom</PresentationFormat>
  <Paragraphs>144</Paragraphs>
  <Slides>11</Slides>
  <Notes>11</Notes>
  <HiddenSlides>0</HiddenSlides>
  <MMClips>20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11</vt:i4>
      </vt:variant>
    </vt:vector>
  </HeadingPairs>
  <TitlesOfParts>
    <vt:vector size="21"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OVERHEAD WIRE SAFETY</vt:lpstr>
      <vt:lpstr>PowerPoint Presentation</vt:lpstr>
      <vt:lpstr>What’s the Danger?</vt:lpstr>
      <vt:lpstr>PowerPoint Presentation</vt:lpstr>
      <vt:lpstr>How to Protect Yourself</vt:lpstr>
      <vt:lpstr>PowerPoint Presentation</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1017</cp:revision>
  <dcterms:created xsi:type="dcterms:W3CDTF">2015-01-20T11:47:48Z</dcterms:created>
  <dcterms:modified xsi:type="dcterms:W3CDTF">2020-11-20T23:46:08Z</dcterms:modified>
</cp:coreProperties>
</file>