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25" r:id="rId8"/>
    <p:sldId id="614" r:id="rId9"/>
    <p:sldId id="626" r:id="rId10"/>
    <p:sldId id="616" r:id="rId11"/>
    <p:sldId id="623" r:id="rId12"/>
    <p:sldId id="624"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Improper or failure to use lockout / tagout procedures may result in property damage, injury or death. Only authorized and trained employees may engage in tasks that require use of lockout / tagout procedures, however ALL employees must know what the lockout / tagout program is and not to touch any machine, equipment or energy source that has been locked or tagged out.</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LOCK-OUT / TAG-OUT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b="1" kern="1200" dirty="0">
                <a:solidFill>
                  <a:schemeClr val="tx1"/>
                </a:solidFill>
                <a:effectLst/>
                <a:latin typeface="+mn-lt"/>
                <a:ea typeface="+mn-ea"/>
                <a:cs typeface="+mn-cs"/>
              </a:rPr>
              <a:t>Lockout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many types of potentially hazardous energy including electrical, thermal, chemical, pneumatic, hydraulic, mechanical and gravitational energy. Lock-out is a way to make sure electricity or other energy is not turned on (or released) while someone is working on machinery. Turning off a power switch is not enough. You must de-energize to prevent equipment from starting or moving. Release stored energy, for example, bleed air from a pneumatic hose, and test to make sure the energy is off before doing installations, repairs or maintenance.</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 </a:t>
            </a:r>
          </a:p>
          <a:p>
            <a:r>
              <a:rPr lang="en-US" sz="1200" b="1" kern="1200" dirty="0" err="1">
                <a:solidFill>
                  <a:schemeClr val="tx1"/>
                </a:solidFill>
                <a:effectLst/>
                <a:latin typeface="+mn-lt"/>
                <a:ea typeface="+mn-ea"/>
                <a:cs typeface="+mn-cs"/>
              </a:rPr>
              <a:t>Tagout</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Tag out is a labelling process that is always used when lockout is required. The process of tagging out a system involves attaching or using an information tag or indicator (usually a standardized label) that includes the following information:</a:t>
            </a:r>
          </a:p>
          <a:p>
            <a:r>
              <a:rPr lang="en-US" sz="1200" b="0" kern="1200" dirty="0">
                <a:solidFill>
                  <a:schemeClr val="tx1"/>
                </a:solidFill>
                <a:effectLst/>
                <a:latin typeface="+mn-lt"/>
                <a:ea typeface="+mn-ea"/>
                <a:cs typeface="+mn-cs"/>
              </a:rPr>
              <a:t>•Why the lockout/tag out is required (repair, maintenance, etc.).</a:t>
            </a:r>
          </a:p>
          <a:p>
            <a:r>
              <a:rPr lang="en-US" sz="1200" b="0" kern="1200" dirty="0">
                <a:solidFill>
                  <a:schemeClr val="tx1"/>
                </a:solidFill>
                <a:effectLst/>
                <a:latin typeface="+mn-lt"/>
                <a:ea typeface="+mn-ea"/>
                <a:cs typeface="+mn-cs"/>
              </a:rPr>
              <a:t>•Time of application of the lock/tag.</a:t>
            </a:r>
          </a:p>
          <a:p>
            <a:r>
              <a:rPr lang="en-US" sz="1200" b="0" kern="1200" dirty="0">
                <a:solidFill>
                  <a:schemeClr val="tx1"/>
                </a:solidFill>
                <a:effectLst/>
                <a:latin typeface="+mn-lt"/>
                <a:ea typeface="+mn-ea"/>
                <a:cs typeface="+mn-cs"/>
              </a:rPr>
              <a:t>•The name of the authorized person who attached the tag and lock to the system.</a:t>
            </a:r>
          </a:p>
          <a:p>
            <a:r>
              <a:rPr lang="en-US" sz="1200" b="0" kern="1200" dirty="0">
                <a:solidFill>
                  <a:schemeClr val="tx1"/>
                </a:solidFill>
                <a:effectLst/>
                <a:latin typeface="+mn-lt"/>
                <a:ea typeface="+mn-ea"/>
                <a:cs typeface="+mn-cs"/>
              </a:rPr>
              <a:t>Note: ONLY the authorized individual who placed the lock and tag onto the system is the one who is permitted to remove them. This procedure helps make sure the system cannot be started up without the authorized individual's knowledge.</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132093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b="1" kern="1200" dirty="0">
                <a:solidFill>
                  <a:schemeClr val="tx1"/>
                </a:solidFill>
                <a:effectLst/>
                <a:latin typeface="+mn-lt"/>
                <a:ea typeface="+mn-ea"/>
                <a:cs typeface="+mn-cs"/>
              </a:rPr>
              <a:t>Importance of Lockout/</a:t>
            </a:r>
            <a:r>
              <a:rPr lang="en-US" sz="1200" b="1" kern="1200" dirty="0" err="1">
                <a:solidFill>
                  <a:schemeClr val="tx1"/>
                </a:solidFill>
                <a:effectLst/>
                <a:latin typeface="+mn-lt"/>
                <a:ea typeface="+mn-ea"/>
                <a:cs typeface="+mn-cs"/>
              </a:rPr>
              <a:t>Tagout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Safety devices such as barrier guards or guarding devices are installed on systems to maintain worker safety while these systems are being operated. When non-routine activities such as maintenance, repair, or set-up; or the removal of jams, clogs or misaligned feeds are performed, these safety devices may be removed provided there are alternative methods in place to protect workers from the increased risk of injury of exposure to the unintended or inadvertent release of energy.</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Inherent Dangers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Lockout / </a:t>
            </a:r>
            <a:r>
              <a:rPr lang="en-US" sz="1200" kern="1200" dirty="0" err="1">
                <a:solidFill>
                  <a:schemeClr val="tx1"/>
                </a:solidFill>
                <a:effectLst/>
                <a:latin typeface="+mn-lt"/>
                <a:ea typeface="+mn-ea"/>
                <a:cs typeface="+mn-cs"/>
              </a:rPr>
              <a:t>Tagout</a:t>
            </a:r>
            <a:r>
              <a:rPr lang="en-US" sz="1200" kern="1200" dirty="0">
                <a:solidFill>
                  <a:schemeClr val="tx1"/>
                </a:solidFill>
                <a:effectLst/>
                <a:latin typeface="+mn-lt"/>
                <a:ea typeface="+mn-ea"/>
                <a:cs typeface="+mn-cs"/>
              </a:rPr>
              <a:t> / is series of safety procedures designed to prevent accidents causing serious injuries including fatalities to employees on the unexpected startup of the equipment or energy while servicing.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Employees servicing or maintaining machines or equipment may be exposed to serious physical harm or death if hazardous energy is not properly controlled. Craft workers, machine operators, and laborers are among the 3 million workers who service equipment and face the greatest risk.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four-page general industry standard (29 CFR 1910.147), published in September 1989, was designed to prevent the accidental start-up of machines or other equipment during maintenance and servicing. Under the rule, hazardous energy sources must be </a:t>
            </a:r>
            <a:r>
              <a:rPr lang="en-US" sz="1200" b="1" kern="1200" dirty="0">
                <a:solidFill>
                  <a:schemeClr val="tx1"/>
                </a:solidFill>
                <a:effectLst/>
                <a:latin typeface="+mn-lt"/>
                <a:ea typeface="+mn-ea"/>
                <a:cs typeface="+mn-cs"/>
              </a:rPr>
              <a:t>"isolated and rendered inoperative" </a:t>
            </a:r>
            <a:r>
              <a:rPr lang="en-US" sz="1200" kern="1200" dirty="0">
                <a:solidFill>
                  <a:schemeClr val="tx1"/>
                </a:solidFill>
                <a:effectLst/>
                <a:latin typeface="+mn-lt"/>
                <a:ea typeface="+mn-ea"/>
                <a:cs typeface="+mn-cs"/>
              </a:rPr>
              <a:t>before work can begin</a:t>
            </a:r>
            <a:r>
              <a:rPr lang="en-US" sz="1200" b="1" kern="1200" dirty="0">
                <a:solidFill>
                  <a:schemeClr val="tx1"/>
                </a:solidFill>
                <a:effectLst/>
                <a:latin typeface="+mn-lt"/>
                <a:ea typeface="+mn-ea"/>
                <a:cs typeface="+mn-cs"/>
              </a:rPr>
              <a:t>. Hazardous energy sources include electrical, mechanical, hydraulic, pneumatic, chemical and thermal.</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who operates, cleans, services, adjusts, and repairs machinery or equipment should be aware of the hazards associated with that machinery. Failure to lock out or tag power sources on equipment can result in electrocutions, amputations, and other serious-sometimes fatal-accidents.</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b="1" kern="1200" dirty="0">
                <a:solidFill>
                  <a:schemeClr val="tx1"/>
                </a:solidFill>
                <a:effectLst/>
                <a:latin typeface="+mn-lt"/>
                <a:ea typeface="+mn-ea"/>
                <a:cs typeface="+mn-cs"/>
              </a:rPr>
              <a:t>Some of the causes of accidents:</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machine or piece of equipment was not completely shut off before a maintenance or repair operation. Not only must the machine be turned off but also the power source that goes to it.</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machine was turned on accidentally, either out of carelessness or because the person who turned it on did not realize that another worker was there and could get hurt.</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machine was not working correctly but was not fixed, turned off, locked or tagged, and someone who did not know about the problem used it.</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Moving equipment was not blocked.</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Safety procedures were inadequate or had not been properly explained.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OVERVIEW</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Lockout is Necessary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Often power sources are inadvertently turned on, or valves opened mistakenly before the work is completed, resulting in serious injuries and fatalities. Therefore, it is important not only to ensure that all energies are properly locked out, but also that they remain locked out until the work is completed.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92999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0" kern="1200" dirty="0">
                <a:solidFill>
                  <a:schemeClr val="tx1"/>
                </a:solidFill>
                <a:effectLst/>
                <a:latin typeface="+mn-lt"/>
                <a:ea typeface="+mn-ea"/>
                <a:cs typeface="+mn-cs"/>
              </a:rPr>
              <a:t>PREVENTION STEPS</a:t>
            </a:r>
          </a:p>
          <a:p>
            <a:r>
              <a:rPr lang="en-US" sz="1200" b="0" kern="1200" dirty="0">
                <a:solidFill>
                  <a:schemeClr val="tx1"/>
                </a:solidFill>
                <a:effectLst/>
                <a:latin typeface="+mn-lt"/>
                <a:ea typeface="+mn-ea"/>
                <a:cs typeface="+mn-cs"/>
              </a:rPr>
              <a:t>Employer Responsibility</a:t>
            </a:r>
          </a:p>
          <a:p>
            <a:r>
              <a:rPr lang="en-US" sz="1200" b="0" kern="1200" dirty="0">
                <a:solidFill>
                  <a:schemeClr val="tx1"/>
                </a:solidFill>
                <a:effectLst/>
                <a:latin typeface="+mn-lt"/>
                <a:ea typeface="+mn-ea"/>
                <a:cs typeface="+mn-cs"/>
              </a:rPr>
              <a:t>The lockout/</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standard establishes the employer’s responsibility to protect employees from hazardous energy sources on machines and equipment during service and maintenance. </a:t>
            </a:r>
          </a:p>
          <a:p>
            <a:r>
              <a:rPr lang="en-US" sz="1200" b="0" kern="1200" dirty="0">
                <a:solidFill>
                  <a:schemeClr val="tx1"/>
                </a:solidFill>
                <a:effectLst/>
                <a:latin typeface="+mn-lt"/>
                <a:ea typeface="+mn-ea"/>
                <a:cs typeface="+mn-cs"/>
              </a:rPr>
              <a:t>This is generally done by affixing the appropriate lockout or </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devices to energy-isolating devices and by </a:t>
            </a:r>
            <a:r>
              <a:rPr lang="en-US" sz="1200" b="0" kern="1200" dirty="0" err="1">
                <a:solidFill>
                  <a:schemeClr val="tx1"/>
                </a:solidFill>
                <a:effectLst/>
                <a:latin typeface="+mn-lt"/>
                <a:ea typeface="+mn-ea"/>
                <a:cs typeface="+mn-cs"/>
              </a:rPr>
              <a:t>deenergizing</a:t>
            </a:r>
            <a:r>
              <a:rPr lang="en-US" sz="1200" b="0" kern="1200" dirty="0">
                <a:solidFill>
                  <a:schemeClr val="tx1"/>
                </a:solidFill>
                <a:effectLst/>
                <a:latin typeface="+mn-lt"/>
                <a:ea typeface="+mn-ea"/>
                <a:cs typeface="+mn-cs"/>
              </a:rPr>
              <a:t> machines and equipment.</a:t>
            </a:r>
          </a:p>
          <a:p>
            <a:r>
              <a:rPr lang="en-US" sz="1200" b="0" kern="1200" dirty="0">
                <a:solidFill>
                  <a:schemeClr val="tx1"/>
                </a:solidFill>
                <a:effectLst/>
                <a:latin typeface="+mn-lt"/>
                <a:ea typeface="+mn-ea"/>
                <a:cs typeface="+mn-cs"/>
              </a:rPr>
              <a:t>Employee Training</a:t>
            </a:r>
          </a:p>
          <a:p>
            <a:r>
              <a:rPr lang="en-US" sz="1200" b="0" kern="1200" dirty="0">
                <a:solidFill>
                  <a:schemeClr val="tx1"/>
                </a:solidFill>
                <a:effectLst/>
                <a:latin typeface="+mn-lt"/>
                <a:ea typeface="+mn-ea"/>
                <a:cs typeface="+mn-cs"/>
              </a:rPr>
              <a:t>The training must cover at least three areas: </a:t>
            </a:r>
          </a:p>
          <a:p>
            <a:r>
              <a:rPr lang="en-US" sz="1200" b="0" kern="1200" dirty="0">
                <a:solidFill>
                  <a:schemeClr val="tx1"/>
                </a:solidFill>
                <a:effectLst/>
                <a:latin typeface="+mn-lt"/>
                <a:ea typeface="+mn-ea"/>
                <a:cs typeface="+mn-cs"/>
              </a:rPr>
              <a:t>•aspects of the employer’s energy control program; </a:t>
            </a:r>
          </a:p>
          <a:p>
            <a:r>
              <a:rPr lang="en-US" sz="1200" b="0" kern="1200" dirty="0">
                <a:solidFill>
                  <a:schemeClr val="tx1"/>
                </a:solidFill>
                <a:effectLst/>
                <a:latin typeface="+mn-lt"/>
                <a:ea typeface="+mn-ea"/>
                <a:cs typeface="+mn-cs"/>
              </a:rPr>
              <a:t>•elements of the energy control procedure relevant to the employee’s duties or assignment; and</a:t>
            </a:r>
          </a:p>
          <a:p>
            <a:r>
              <a:rPr lang="en-US" sz="1200" b="0" kern="1200" dirty="0">
                <a:solidFill>
                  <a:schemeClr val="tx1"/>
                </a:solidFill>
                <a:effectLst/>
                <a:latin typeface="+mn-lt"/>
                <a:ea typeface="+mn-ea"/>
                <a:cs typeface="+mn-cs"/>
              </a:rPr>
              <a:t>•the various requirements of the OSHA standards related to lockout/</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How Do Employers Protect Workers?</a:t>
            </a:r>
          </a:p>
          <a:p>
            <a:r>
              <a:rPr lang="en-US" sz="1200" b="0" kern="1200" dirty="0">
                <a:solidFill>
                  <a:schemeClr val="tx1"/>
                </a:solidFill>
                <a:effectLst/>
                <a:latin typeface="+mn-lt"/>
                <a:ea typeface="+mn-ea"/>
                <a:cs typeface="+mn-cs"/>
              </a:rPr>
              <a:t>•Develop, implement, and enforce an energy control program. </a:t>
            </a:r>
          </a:p>
          <a:p>
            <a:r>
              <a:rPr lang="en-US" sz="1200" b="0" kern="1200" dirty="0">
                <a:solidFill>
                  <a:schemeClr val="tx1"/>
                </a:solidFill>
                <a:effectLst/>
                <a:latin typeface="+mn-lt"/>
                <a:ea typeface="+mn-ea"/>
                <a:cs typeface="+mn-cs"/>
              </a:rPr>
              <a:t>•Use lockout devices for equipment that can be locked out. </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devices may be used in lieu of lockout devices only if the </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program provides employee protection equivalent to that provided through a lockout program. </a:t>
            </a:r>
          </a:p>
          <a:p>
            <a:r>
              <a:rPr lang="en-US" sz="1200" b="0" kern="1200" dirty="0">
                <a:solidFill>
                  <a:schemeClr val="tx1"/>
                </a:solidFill>
                <a:effectLst/>
                <a:latin typeface="+mn-lt"/>
                <a:ea typeface="+mn-ea"/>
                <a:cs typeface="+mn-cs"/>
              </a:rPr>
              <a:t>•Ensure that new or overhauled equipment is capable of being locked out. </a:t>
            </a:r>
          </a:p>
          <a:p>
            <a:r>
              <a:rPr lang="en-US" sz="1200" b="0" kern="1200" dirty="0">
                <a:solidFill>
                  <a:schemeClr val="tx1"/>
                </a:solidFill>
                <a:effectLst/>
                <a:latin typeface="+mn-lt"/>
                <a:ea typeface="+mn-ea"/>
                <a:cs typeface="+mn-cs"/>
              </a:rPr>
              <a:t>•Develop, implement, and enforce an effective </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program if machines or equipment are not capable of being locked out. </a:t>
            </a:r>
          </a:p>
          <a:p>
            <a:r>
              <a:rPr lang="en-US" sz="1200" b="0" kern="1200" dirty="0">
                <a:solidFill>
                  <a:schemeClr val="tx1"/>
                </a:solidFill>
                <a:effectLst/>
                <a:latin typeface="+mn-lt"/>
                <a:ea typeface="+mn-ea"/>
                <a:cs typeface="+mn-cs"/>
              </a:rPr>
              <a:t>•Develop, document, implement, and enforce energy control procedures. </a:t>
            </a:r>
          </a:p>
          <a:p>
            <a:r>
              <a:rPr lang="en-US" sz="1200" b="0" kern="1200" dirty="0">
                <a:solidFill>
                  <a:schemeClr val="tx1"/>
                </a:solidFill>
                <a:effectLst/>
                <a:latin typeface="+mn-lt"/>
                <a:ea typeface="+mn-ea"/>
                <a:cs typeface="+mn-cs"/>
              </a:rPr>
              <a:t>•Use only lockout/</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devices authorized for the particular equipment or machinery and ensure that they are durable, standardized, and substantial. </a:t>
            </a:r>
          </a:p>
          <a:p>
            <a:r>
              <a:rPr lang="en-US" sz="1200" b="0" kern="1200" dirty="0">
                <a:solidFill>
                  <a:schemeClr val="tx1"/>
                </a:solidFill>
                <a:effectLst/>
                <a:latin typeface="+mn-lt"/>
                <a:ea typeface="+mn-ea"/>
                <a:cs typeface="+mn-cs"/>
              </a:rPr>
              <a:t>•Ensure that lockout/</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devices identify the individual users. </a:t>
            </a:r>
          </a:p>
          <a:p>
            <a:r>
              <a:rPr lang="en-US" sz="1200" b="0" kern="1200" dirty="0">
                <a:solidFill>
                  <a:schemeClr val="tx1"/>
                </a:solidFill>
                <a:effectLst/>
                <a:latin typeface="+mn-lt"/>
                <a:ea typeface="+mn-ea"/>
                <a:cs typeface="+mn-cs"/>
              </a:rPr>
              <a:t>•Establish a policy that permits only the employee who applied a lockout/</a:t>
            </a:r>
            <a:r>
              <a:rPr lang="en-US" sz="1200" b="0" kern="1200" dirty="0" err="1">
                <a:solidFill>
                  <a:schemeClr val="tx1"/>
                </a:solidFill>
                <a:effectLst/>
                <a:latin typeface="+mn-lt"/>
                <a:ea typeface="+mn-ea"/>
                <a:cs typeface="+mn-cs"/>
              </a:rPr>
              <a:t>tagout</a:t>
            </a:r>
            <a:r>
              <a:rPr lang="en-US" sz="1200" b="0" kern="1200" dirty="0">
                <a:solidFill>
                  <a:schemeClr val="tx1"/>
                </a:solidFill>
                <a:effectLst/>
                <a:latin typeface="+mn-lt"/>
                <a:ea typeface="+mn-ea"/>
                <a:cs typeface="+mn-cs"/>
              </a:rPr>
              <a:t> device to remove it. </a:t>
            </a:r>
          </a:p>
          <a:p>
            <a:r>
              <a:rPr lang="en-US" sz="1200" b="0" kern="1200" dirty="0">
                <a:solidFill>
                  <a:schemeClr val="tx1"/>
                </a:solidFill>
                <a:effectLst/>
                <a:latin typeface="+mn-lt"/>
                <a:ea typeface="+mn-ea"/>
                <a:cs typeface="+mn-cs"/>
              </a:rPr>
              <a:t>•Inspect energy control procedures at least annually. </a:t>
            </a:r>
          </a:p>
          <a:p>
            <a:r>
              <a:rPr lang="en-US" sz="1200" b="0" kern="1200" dirty="0">
                <a:solidFill>
                  <a:schemeClr val="tx1"/>
                </a:solidFill>
                <a:effectLst/>
                <a:latin typeface="+mn-lt"/>
                <a:ea typeface="+mn-ea"/>
                <a:cs typeface="+mn-cs"/>
              </a:rPr>
              <a:t>•Provide effective training as mandated for all employees covered by the standard. </a:t>
            </a:r>
          </a:p>
          <a:p>
            <a:r>
              <a:rPr lang="en-US" sz="1200" b="0" kern="1200" dirty="0">
                <a:solidFill>
                  <a:schemeClr val="tx1"/>
                </a:solidFill>
                <a:effectLst/>
                <a:latin typeface="+mn-lt"/>
                <a:ea typeface="+mn-ea"/>
                <a:cs typeface="+mn-cs"/>
              </a:rPr>
              <a:t>•Comply with the additional energy control provisions in OSHA standards when machines or equipment must be tested or repositioned, when outside contractors work at the site, in group lockout situations, and during shift or personnel changes.</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fontAlgn="base"/>
            <a:r>
              <a:rPr lang="en-US" sz="1200" b="1" kern="1200" dirty="0">
                <a:solidFill>
                  <a:schemeClr val="tx1"/>
                </a:solidFill>
                <a:effectLst/>
                <a:latin typeface="+mn-lt"/>
                <a:ea typeface="+mn-ea"/>
                <a:cs typeface="+mn-cs"/>
              </a:rPr>
              <a:t>Six Ways to Improve Lockout/</a:t>
            </a:r>
            <a:r>
              <a:rPr lang="en-US" sz="1200" b="1" kern="1200" dirty="0" err="1">
                <a:solidFill>
                  <a:schemeClr val="tx1"/>
                </a:solidFill>
                <a:effectLst/>
                <a:latin typeface="+mn-lt"/>
                <a:ea typeface="+mn-ea"/>
                <a:cs typeface="+mn-cs"/>
              </a:rPr>
              <a:t>Tagout</a:t>
            </a:r>
            <a:r>
              <a:rPr lang="en-US" sz="1200" b="1" kern="1200" dirty="0">
                <a:solidFill>
                  <a:schemeClr val="tx1"/>
                </a:solidFill>
                <a:effectLst/>
                <a:latin typeface="+mn-lt"/>
                <a:ea typeface="+mn-ea"/>
                <a:cs typeface="+mn-cs"/>
              </a:rPr>
              <a:t> Procedures</a:t>
            </a:r>
            <a:endParaRPr lang="es-ES" sz="1200"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1. Choose the Right Devices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Industrial machines, circuit breakers, plugs, switches, push buttons, and valves are just some of the items that often require lockout devices. There are two considerations that will help: necessity (knowing exactly what you need) and organization (using standardized devices and tools to help keep your devices organized).</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determine exactly what you need. Create a list of all machines or electrical components that may need lockout devices.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standardize and organize your lockout devices. Lockout Stations are one effective way to store and organize necessary devices. </a:t>
            </a:r>
            <a:endParaRPr lang="es-ES" sz="1200"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2. Thoroughly Document Procedures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Lockout procedures need to be formally documented. This will keep workers and management on the same page and help to eliminate any potential confusion. Formal documentation is required by OSHA but, given the differences in workplaces and machines, not every procedure will be the same.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Procedures should thoroughly detail the steps needed to shut down and isolate hazardous energy. The procedures also should describe how to safely place and remove all relevant lockout/</a:t>
            </a:r>
            <a:r>
              <a:rPr lang="en-US" sz="1200" kern="1200" dirty="0" err="1">
                <a:solidFill>
                  <a:schemeClr val="tx1"/>
                </a:solidFill>
                <a:effectLst/>
                <a:latin typeface="+mn-lt"/>
                <a:ea typeface="+mn-ea"/>
                <a:cs typeface="+mn-cs"/>
              </a:rPr>
              <a:t>tagout</a:t>
            </a:r>
            <a:r>
              <a:rPr lang="en-US" sz="1200" kern="1200" dirty="0">
                <a:solidFill>
                  <a:schemeClr val="tx1"/>
                </a:solidFill>
                <a:effectLst/>
                <a:latin typeface="+mn-lt"/>
                <a:ea typeface="+mn-ea"/>
                <a:cs typeface="+mn-cs"/>
              </a:rPr>
              <a:t> devices.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Procedures should be posted near the relevant machine. Machine-specific photographs detailing each step are highly recommended. </a:t>
            </a:r>
            <a:endParaRPr lang="es-ES" sz="1200"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3. Clearly Mark All Isolation Points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energy control points should be clearly and permanently marked with standardized tags or labels.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Tags and labels should be easily visible. It is also very important to make sure all energy isolation points are consistent with the machine-specific procedures.</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lvl="0"/>
            <a:r>
              <a:rPr lang="en-US" sz="1200" b="1" kern="1200" dirty="0">
                <a:solidFill>
                  <a:schemeClr val="tx1"/>
                </a:solidFill>
                <a:effectLst/>
                <a:latin typeface="+mn-lt"/>
                <a:ea typeface="+mn-ea"/>
                <a:cs typeface="+mn-cs"/>
              </a:rPr>
              <a:t>4. Develop a Rigorous Training Program</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training is an indispensable part of a successful lockout program.</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it is important for each worker to know exactly what his role is. Tasks should be clearly defined and clearly assigned to the appropriate worker. There are three types of workers involved in lockout operation: authorized, affected, or other. An </a:t>
            </a:r>
            <a:r>
              <a:rPr lang="en-US" sz="1200" b="1" kern="1200" dirty="0">
                <a:solidFill>
                  <a:schemeClr val="tx1"/>
                </a:solidFill>
                <a:effectLst/>
                <a:latin typeface="+mn-lt"/>
                <a:ea typeface="+mn-ea"/>
                <a:cs typeface="+mn-cs"/>
              </a:rPr>
              <a:t>authorized</a:t>
            </a:r>
            <a:r>
              <a:rPr lang="en-US" sz="1200" kern="1200" dirty="0">
                <a:solidFill>
                  <a:schemeClr val="tx1"/>
                </a:solidFill>
                <a:effectLst/>
                <a:latin typeface="+mn-lt"/>
                <a:ea typeface="+mn-ea"/>
                <a:cs typeface="+mn-cs"/>
              </a:rPr>
              <a:t> employee is directly involved in locking out equipment or machinery. An </a:t>
            </a:r>
            <a:r>
              <a:rPr lang="en-US" sz="1200" b="1" kern="1200" dirty="0">
                <a:solidFill>
                  <a:schemeClr val="tx1"/>
                </a:solidFill>
                <a:effectLst/>
                <a:latin typeface="+mn-lt"/>
                <a:ea typeface="+mn-ea"/>
                <a:cs typeface="+mn-cs"/>
              </a:rPr>
              <a:t>affected</a:t>
            </a:r>
            <a:r>
              <a:rPr lang="en-US" sz="1200" kern="1200" dirty="0">
                <a:solidFill>
                  <a:schemeClr val="tx1"/>
                </a:solidFill>
                <a:effectLst/>
                <a:latin typeface="+mn-lt"/>
                <a:ea typeface="+mn-ea"/>
                <a:cs typeface="+mn-cs"/>
              </a:rPr>
              <a:t> employee means any employee whose work is affected by a lockout. Usually, this means an employee who is working on locked out equipment. An employee is classified as </a:t>
            </a:r>
            <a:r>
              <a:rPr lang="en-US" sz="1200" b="1" kern="1200" dirty="0">
                <a:solidFill>
                  <a:schemeClr val="tx1"/>
                </a:solidFill>
                <a:effectLst/>
                <a:latin typeface="+mn-lt"/>
                <a:ea typeface="+mn-ea"/>
                <a:cs typeface="+mn-cs"/>
              </a:rPr>
              <a:t>other </a:t>
            </a:r>
            <a:r>
              <a:rPr lang="en-US" sz="1200" kern="1200" dirty="0">
                <a:solidFill>
                  <a:schemeClr val="tx1"/>
                </a:solidFill>
                <a:effectLst/>
                <a:latin typeface="+mn-lt"/>
                <a:ea typeface="+mn-ea"/>
                <a:cs typeface="+mn-cs"/>
              </a:rPr>
              <a:t>if he or she does not work on the machine receiving maintenance or repair but still works in the same area.</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worker needs to know what type of employee he is, and strong communication needs to be developed among all workers. </a:t>
            </a:r>
            <a:r>
              <a:rPr lang="en-US" sz="1200" b="1" kern="1200" dirty="0">
                <a:solidFill>
                  <a:schemeClr val="tx1"/>
                </a:solidFill>
                <a:effectLst/>
                <a:latin typeface="+mn-lt"/>
                <a:ea typeface="+mn-ea"/>
                <a:cs typeface="+mn-cs"/>
              </a:rPr>
              <a:t>Authorized employees</a:t>
            </a:r>
            <a:r>
              <a:rPr lang="en-US" sz="1200" kern="1200" dirty="0">
                <a:solidFill>
                  <a:schemeClr val="tx1"/>
                </a:solidFill>
                <a:effectLst/>
                <a:latin typeface="+mn-lt"/>
                <a:ea typeface="+mn-ea"/>
                <a:cs typeface="+mn-cs"/>
              </a:rPr>
              <a:t> must clearly alert all affected employees when a lockout device is placed or removed. In order to prevent unsafe removal of devices, only authorized employees can remove devices that they have placed. Lockout padlocks have room for workers to clearly write their names in permanent ink, which underscores the strong need for clear assignments and individual responsibility.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with procedures and isolation points, </a:t>
            </a:r>
            <a:r>
              <a:rPr lang="en-US" sz="1200" b="1" kern="1200" dirty="0">
                <a:solidFill>
                  <a:schemeClr val="tx1"/>
                </a:solidFill>
                <a:effectLst/>
                <a:latin typeface="+mn-lt"/>
                <a:ea typeface="+mn-ea"/>
                <a:cs typeface="+mn-cs"/>
              </a:rPr>
              <a:t>Documentation</a:t>
            </a:r>
            <a:r>
              <a:rPr lang="en-US" sz="1200" kern="1200" dirty="0">
                <a:solidFill>
                  <a:schemeClr val="tx1"/>
                </a:solidFill>
                <a:effectLst/>
                <a:latin typeface="+mn-lt"/>
                <a:ea typeface="+mn-ea"/>
                <a:cs typeface="+mn-cs"/>
              </a:rPr>
              <a:t> is an important component of training. Recording exactly what types of training have occurred is helpful on several levels. </a:t>
            </a:r>
            <a:r>
              <a:rPr lang="en-US" sz="1200" b="1" kern="1200" dirty="0">
                <a:solidFill>
                  <a:schemeClr val="tx1"/>
                </a:solidFill>
                <a:effectLst/>
                <a:latin typeface="+mn-lt"/>
                <a:ea typeface="+mn-ea"/>
                <a:cs typeface="+mn-cs"/>
              </a:rPr>
              <a:t>First</a:t>
            </a:r>
            <a:r>
              <a:rPr lang="en-US" sz="1200" kern="1200" dirty="0">
                <a:solidFill>
                  <a:schemeClr val="tx1"/>
                </a:solidFill>
                <a:effectLst/>
                <a:latin typeface="+mn-lt"/>
                <a:ea typeface="+mn-ea"/>
                <a:cs typeface="+mn-cs"/>
              </a:rPr>
              <a:t>, it helps management make sure that all workers have been trained, as well as trained in the right tasks. Any gap in training can be easily found and corrected. </a:t>
            </a:r>
            <a:r>
              <a:rPr lang="en-US" sz="1200" b="1" kern="1200" dirty="0">
                <a:solidFill>
                  <a:schemeClr val="tx1"/>
                </a:solidFill>
                <a:effectLst/>
                <a:latin typeface="+mn-lt"/>
                <a:ea typeface="+mn-ea"/>
                <a:cs typeface="+mn-cs"/>
              </a:rPr>
              <a:t>Second</a:t>
            </a:r>
            <a:r>
              <a:rPr lang="en-US" sz="1200" kern="1200" dirty="0">
                <a:solidFill>
                  <a:schemeClr val="tx1"/>
                </a:solidFill>
                <a:effectLst/>
                <a:latin typeface="+mn-lt"/>
                <a:ea typeface="+mn-ea"/>
                <a:cs typeface="+mn-cs"/>
              </a:rPr>
              <a:t>, it documents when training took place. If you know when your last training session took place, it is easier to plan when the next one should take place. </a:t>
            </a:r>
            <a:r>
              <a:rPr lang="en-US" sz="1200" b="1" kern="1200" dirty="0">
                <a:solidFill>
                  <a:schemeClr val="tx1"/>
                </a:solidFill>
                <a:effectLst/>
                <a:latin typeface="+mn-lt"/>
                <a:ea typeface="+mn-ea"/>
                <a:cs typeface="+mn-cs"/>
              </a:rPr>
              <a:t>Last</a:t>
            </a:r>
            <a:r>
              <a:rPr lang="en-US" sz="1200" kern="1200" dirty="0">
                <a:solidFill>
                  <a:schemeClr val="tx1"/>
                </a:solidFill>
                <a:effectLst/>
                <a:latin typeface="+mn-lt"/>
                <a:ea typeface="+mn-ea"/>
                <a:cs typeface="+mn-cs"/>
              </a:rPr>
              <a:t>, looking at documentation of lockout training can help one see one's program from a new, more objective perspective. Suggestions can then be taken into account and improvements can be made.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OSHA requires that lockout/</a:t>
            </a:r>
            <a:r>
              <a:rPr lang="en-US" sz="1200" kern="1200" dirty="0" err="1">
                <a:solidFill>
                  <a:schemeClr val="tx1"/>
                </a:solidFill>
                <a:effectLst/>
                <a:latin typeface="+mn-lt"/>
                <a:ea typeface="+mn-ea"/>
                <a:cs typeface="+mn-cs"/>
              </a:rPr>
              <a:t>tagout</a:t>
            </a:r>
            <a:r>
              <a:rPr lang="en-US" sz="1200" kern="1200" dirty="0">
                <a:solidFill>
                  <a:schemeClr val="tx1"/>
                </a:solidFill>
                <a:effectLst/>
                <a:latin typeface="+mn-lt"/>
                <a:ea typeface="+mn-ea"/>
                <a:cs typeface="+mn-cs"/>
              </a:rPr>
              <a:t> training occur at least annually. Yearly training should be seen as a bare minimum rather than an ideal. In many cases, it would be helpful to revisit training exercises more frequently than yearly in order to ensure that critical repairs and maintenance are still being done safely. Also, repeat training helps workforces keep a "safety first" mentality. </a:t>
            </a:r>
            <a:endParaRPr lang="es-ES" sz="1200"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5. Evaluate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Careful evaluation is an invaluable tool for improvement. Evaluation is necessary to make sure that the training exercises, procedures, and devices are working properly.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Inspections need to occur at least annually and should be performed by an </a:t>
            </a:r>
            <a:r>
              <a:rPr lang="en-US" sz="1200" b="1" kern="1200" dirty="0">
                <a:solidFill>
                  <a:schemeClr val="tx1"/>
                </a:solidFill>
                <a:effectLst/>
                <a:latin typeface="+mn-lt"/>
                <a:ea typeface="+mn-ea"/>
                <a:cs typeface="+mn-cs"/>
              </a:rPr>
              <a:t>Authorized Employee</a:t>
            </a:r>
            <a:r>
              <a:rPr lang="en-US" sz="1200" kern="1200" dirty="0">
                <a:solidFill>
                  <a:schemeClr val="tx1"/>
                </a:solidFill>
                <a:effectLst/>
                <a:latin typeface="+mn-lt"/>
                <a:ea typeface="+mn-ea"/>
                <a:cs typeface="+mn-cs"/>
              </a:rPr>
              <a:t> who is not involved in the procedure being inspected. Any and all deviations must be corrected and all roles must be thoroughly reviewed.</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date of inspection, procedures, the machines and equipment involved, and the names of all workers involved in the inspection must be recorded.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Evolve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good lockout program should always be able to evolve; OSHA may introduce more requirements or more stringent guidelines. </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91901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application, icon&#10;&#10;Description automatically generated">
            <a:extLst>
              <a:ext uri="{FF2B5EF4-FFF2-40B4-BE49-F238E27FC236}">
                <a16:creationId xmlns:a16="http://schemas.microsoft.com/office/drawing/2014/main" id="{3F7CAADE-9E1C-49AB-A7E4-9A38E3245D2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994076" y="1329057"/>
              <a:ext cx="7331401" cy="9225950"/>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000" b="1" dirty="0">
                  <a:solidFill>
                    <a:schemeClr val="bg1"/>
                  </a:solidFill>
                  <a:ea typeface="Lato Semibold" panose="020F0502020204030203" pitchFamily="34" charset="0"/>
                  <a:cs typeface="Lato Semibold" panose="020F0502020204030203" pitchFamily="34" charset="0"/>
                </a:rPr>
                <a:t>Improper or failure to use lock-out / tag-out procedures may result in property damage, injury or death. Only authorized and trained employees may engage in tasks that require use of lock-out / tag-out procedures, however ALL employees must know what the lock-out / </a:t>
              </a:r>
              <a:r>
                <a:rPr lang="en-US" sz="6000" b="1" dirty="0" err="1">
                  <a:solidFill>
                    <a:schemeClr val="bg1"/>
                  </a:solidFill>
                  <a:ea typeface="Lato Semibold" panose="020F0502020204030203" pitchFamily="34" charset="0"/>
                  <a:cs typeface="Lato Semibold" panose="020F0502020204030203" pitchFamily="34" charset="0"/>
                </a:rPr>
                <a:t>tagout</a:t>
              </a:r>
              <a:r>
                <a:rPr lang="en-US" sz="6000" b="1" dirty="0">
                  <a:solidFill>
                    <a:schemeClr val="bg1"/>
                  </a:solidFill>
                  <a:ea typeface="Lato Semibold" panose="020F0502020204030203" pitchFamily="34" charset="0"/>
                  <a:cs typeface="Lato Semibold" panose="020F0502020204030203" pitchFamily="34" charset="0"/>
                </a:rPr>
                <a:t> program is and not to touch any machine, equipment or energy source that has been locked or tagged out.</a:t>
              </a:r>
              <a:endParaRPr lang="ru-RU" sz="60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2" name="Lockout Tagout 10">
            <a:hlinkClick r:id="" action="ppaction://media"/>
            <a:extLst>
              <a:ext uri="{FF2B5EF4-FFF2-40B4-BE49-F238E27FC236}">
                <a16:creationId xmlns:a16="http://schemas.microsoft.com/office/drawing/2014/main" id="{47CA99C4-B13C-4264-8BDC-27F952DE00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7899" y="794796"/>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29724B6A-C9D3-4721-B7B5-3BFDFF36C1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3" fill="hold"/>
                                        <p:tgtEl>
                                          <p:spTgt spid="2"/>
                                        </p:tgtEl>
                                      </p:cBhvr>
                                    </p:cmd>
                                  </p:childTnLst>
                                </p:cTn>
                              </p:par>
                            </p:childTnLst>
                          </p:cTn>
                        </p:par>
                        <p:par>
                          <p:cTn id="7" fill="hold">
                            <p:stCondLst>
                              <p:cond delay="2440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LOCK-OUT / TAG-OUT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indoor, table, small, pair&#10;&#10;Description automatically generated">
            <a:extLst>
              <a:ext uri="{FF2B5EF4-FFF2-40B4-BE49-F238E27FC236}">
                <a16:creationId xmlns:a16="http://schemas.microsoft.com/office/drawing/2014/main" id="{4FBC2D88-6778-4A04-9638-FAD1DDBBDE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7925" y="1714500"/>
            <a:ext cx="11132150" cy="7429500"/>
          </a:xfrm>
          <a:prstGeom prst="rect">
            <a:avLst/>
          </a:prstGeom>
        </p:spPr>
      </p:pic>
      <p:pic>
        <p:nvPicPr>
          <p:cNvPr id="2" name="Lockout Tagout 2">
            <a:hlinkClick r:id="" action="ppaction://media"/>
            <a:extLst>
              <a:ext uri="{FF2B5EF4-FFF2-40B4-BE49-F238E27FC236}">
                <a16:creationId xmlns:a16="http://schemas.microsoft.com/office/drawing/2014/main" id="{4C764E21-E93D-461A-8BBC-0C2B87E624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52800" y="1515681"/>
            <a:ext cx="1549400" cy="1549400"/>
          </a:xfrm>
          <a:prstGeom prst="rect">
            <a:avLst/>
          </a:prstGeom>
        </p:spPr>
      </p:pic>
      <p:pic>
        <p:nvPicPr>
          <p:cNvPr id="6" name="Light Notification3">
            <a:hlinkClick r:id="" action="ppaction://media"/>
            <a:extLst>
              <a:ext uri="{FF2B5EF4-FFF2-40B4-BE49-F238E27FC236}">
                <a16:creationId xmlns:a16="http://schemas.microsoft.com/office/drawing/2014/main" id="{14E1AB6E-5751-4BFC-A481-F16AC643890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38500" y="38227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 fill="hold"/>
                                        <p:tgtEl>
                                          <p:spTgt spid="2"/>
                                        </p:tgtEl>
                                      </p:cBhvr>
                                    </p:cmd>
                                  </p:childTnLst>
                                </p:cTn>
                              </p:par>
                            </p:childTnLst>
                          </p:cTn>
                        </p:par>
                        <p:par>
                          <p:cTn id="7" fill="hold">
                            <p:stCondLst>
                              <p:cond delay="1435"/>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person, holding, hand&#10;&#10;Description automatically generated">
            <a:extLst>
              <a:ext uri="{FF2B5EF4-FFF2-40B4-BE49-F238E27FC236}">
                <a16:creationId xmlns:a16="http://schemas.microsoft.com/office/drawing/2014/main" id="{CBBA5A3A-7746-4B5C-B4E5-802FD9EE2D6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13004" b="13004"/>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057452"/>
              <a:ext cx="5176679" cy="6247864"/>
            </a:xfrm>
            <a:prstGeom prst="rect">
              <a:avLst/>
            </a:prstGeom>
            <a:noFill/>
          </p:spPr>
          <p:txBody>
            <a:bodyPr wrap="square" rtlCol="0">
              <a:spAutoFit/>
            </a:bodyPr>
            <a:lstStyle/>
            <a:p>
              <a:r>
                <a:rPr lang="en-US" sz="4000" b="1" dirty="0">
                  <a:solidFill>
                    <a:schemeClr val="bg2"/>
                  </a:solidFill>
                  <a:latin typeface="Brandon Text Regular" panose="020B0503020203060203" pitchFamily="34" charset="0"/>
                </a:rPr>
                <a:t>Lockout</a:t>
              </a:r>
            </a:p>
            <a:p>
              <a:r>
                <a:rPr lang="en-US" sz="4000" dirty="0">
                  <a:solidFill>
                    <a:schemeClr val="bg2"/>
                  </a:solidFill>
                  <a:latin typeface="Brandon Text Regular" panose="020B0503020203060203" pitchFamily="34" charset="0"/>
                </a:rPr>
                <a:t>There are many types of potentially hazardous energy including electrical, thermal, chemical, pneumatic, hydraulic, mechanical and gravitational energy. Lock-out is a way to make sure electricity or other energy is not turned on (or released) while someone is working on machinery </a:t>
              </a:r>
            </a:p>
          </p:txBody>
        </p:sp>
      </p:grpSp>
      <p:pic>
        <p:nvPicPr>
          <p:cNvPr id="2" name="Lockout Tagout 3">
            <a:hlinkClick r:id="" action="ppaction://media"/>
            <a:extLst>
              <a:ext uri="{FF2B5EF4-FFF2-40B4-BE49-F238E27FC236}">
                <a16:creationId xmlns:a16="http://schemas.microsoft.com/office/drawing/2014/main" id="{73D0B725-3C1A-4E19-8147-ACCDF7A643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723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8EE2C611-1547-4D32-A153-A611D58D690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37" fill="hold"/>
                                        <p:tgtEl>
                                          <p:spTgt spid="2"/>
                                        </p:tgtEl>
                                      </p:cBhvr>
                                    </p:cmd>
                                  </p:childTnLst>
                                </p:cTn>
                              </p:par>
                            </p:childTnLst>
                          </p:cTn>
                        </p:par>
                        <p:par>
                          <p:cTn id="7" fill="hold">
                            <p:stCondLst>
                              <p:cond delay="3893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sitting, small, kitchen&#10;&#10;Description automatically generated">
            <a:extLst>
              <a:ext uri="{FF2B5EF4-FFF2-40B4-BE49-F238E27FC236}">
                <a16:creationId xmlns:a16="http://schemas.microsoft.com/office/drawing/2014/main" id="{881F1B48-7491-491E-ACE2-03A6D32B955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10417" b="10417"/>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61678" y="3368706"/>
              <a:ext cx="5176679" cy="5632311"/>
            </a:xfrm>
            <a:prstGeom prst="rect">
              <a:avLst/>
            </a:prstGeom>
            <a:noFill/>
          </p:spPr>
          <p:txBody>
            <a:bodyPr wrap="square" rtlCol="0">
              <a:spAutoFit/>
            </a:bodyPr>
            <a:lstStyle/>
            <a:p>
              <a:r>
                <a:rPr lang="en-US" sz="4000" b="1" dirty="0" err="1">
                  <a:solidFill>
                    <a:schemeClr val="bg2"/>
                  </a:solidFill>
                  <a:latin typeface="Brandon Text Regular" panose="020B0503020203060203" pitchFamily="34" charset="0"/>
                </a:rPr>
                <a:t>Tagout</a:t>
              </a:r>
              <a:endParaRPr lang="en-US" sz="4000" b="1"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Tag out is a labelling process that is always used when lockout is required. The process of tagging out a system involves attaching or using an information tag or indicator (usually a standardized label) that includes the following information.</a:t>
              </a:r>
            </a:p>
          </p:txBody>
        </p:sp>
      </p:grpSp>
      <p:pic>
        <p:nvPicPr>
          <p:cNvPr id="2" name="Lockout Tagout 4">
            <a:hlinkClick r:id="" action="ppaction://media"/>
            <a:extLst>
              <a:ext uri="{FF2B5EF4-FFF2-40B4-BE49-F238E27FC236}">
                <a16:creationId xmlns:a16="http://schemas.microsoft.com/office/drawing/2014/main" id="{865D7AB4-A1C3-46BF-A432-50A31D4A13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4097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D3C270F0-2ED2-4498-9BAA-3AA5B28310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154112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94" fill="hold"/>
                                        <p:tgtEl>
                                          <p:spTgt spid="2"/>
                                        </p:tgtEl>
                                      </p:cBhvr>
                                    </p:cmd>
                                  </p:childTnLst>
                                </p:cTn>
                              </p:par>
                            </p:childTnLst>
                          </p:cTn>
                        </p:par>
                        <p:par>
                          <p:cTn id="7" fill="hold">
                            <p:stCondLst>
                              <p:cond delay="4629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72245" y="2439055"/>
            <a:ext cx="8045278" cy="5447645"/>
          </a:xfrm>
          <a:prstGeom prst="rect">
            <a:avLst/>
          </a:prstGeom>
        </p:spPr>
        <p:txBody>
          <a:bodyPr wrap="square">
            <a:spAutoFit/>
          </a:bodyPr>
          <a:lstStyle/>
          <a:p>
            <a:r>
              <a:rPr lang="en-US" sz="3200" b="1" dirty="0">
                <a:solidFill>
                  <a:schemeClr val="bg2"/>
                </a:solidFill>
                <a:latin typeface="Brandon Text Regular" panose="020B0503020203060203" pitchFamily="34" charset="0"/>
              </a:rPr>
              <a:t>Importance of Lockout/</a:t>
            </a:r>
            <a:r>
              <a:rPr lang="en-US" sz="3200" b="1" dirty="0" err="1">
                <a:solidFill>
                  <a:schemeClr val="bg2"/>
                </a:solidFill>
                <a:latin typeface="Brandon Text Regular" panose="020B0503020203060203" pitchFamily="34" charset="0"/>
              </a:rPr>
              <a:t>Tagout</a:t>
            </a:r>
            <a:endParaRPr lang="en-US" sz="3200" b="1" dirty="0">
              <a:solidFill>
                <a:schemeClr val="bg2"/>
              </a:solidFill>
              <a:latin typeface="Brandon Text Regular" panose="020B0503020203060203" pitchFamily="34" charset="0"/>
            </a:endParaRPr>
          </a:p>
          <a:p>
            <a:r>
              <a:rPr lang="en-US" sz="3200" dirty="0">
                <a:solidFill>
                  <a:schemeClr val="bg2"/>
                </a:solidFill>
                <a:latin typeface="Brandon Text Regular" panose="020B0503020203060203" pitchFamily="34" charset="0"/>
              </a:rPr>
              <a:t>Safety devices such as barrier guards or guarding devices are installed on systems to maintain worker safety while these systems are being operated. </a:t>
            </a:r>
          </a:p>
          <a:p>
            <a:endParaRPr lang="en-US" sz="3200" dirty="0">
              <a:solidFill>
                <a:schemeClr val="bg2"/>
              </a:solidFill>
              <a:latin typeface="Brandon Text Regular" panose="020B0503020203060203" pitchFamily="34" charset="0"/>
            </a:endParaRPr>
          </a:p>
          <a:p>
            <a:r>
              <a:rPr lang="en-US" sz="3200" b="1" dirty="0">
                <a:solidFill>
                  <a:schemeClr val="bg2"/>
                </a:solidFill>
                <a:latin typeface="Brandon Text Regular" panose="020B0503020203060203" pitchFamily="34" charset="0"/>
              </a:rPr>
              <a:t>Inherent Dangers</a:t>
            </a:r>
          </a:p>
          <a:p>
            <a:r>
              <a:rPr lang="en-US" sz="3200" dirty="0">
                <a:solidFill>
                  <a:schemeClr val="bg2"/>
                </a:solidFill>
                <a:latin typeface="Brandon Text Regular" panose="020B0503020203060203" pitchFamily="34" charset="0"/>
              </a:rPr>
              <a:t>Lockout / </a:t>
            </a:r>
            <a:r>
              <a:rPr lang="en-US" sz="3200" dirty="0" err="1">
                <a:solidFill>
                  <a:schemeClr val="bg2"/>
                </a:solidFill>
                <a:latin typeface="Brandon Text Regular" panose="020B0503020203060203" pitchFamily="34" charset="0"/>
              </a:rPr>
              <a:t>Tagout</a:t>
            </a:r>
            <a:r>
              <a:rPr lang="en-US" sz="3200" dirty="0">
                <a:solidFill>
                  <a:schemeClr val="bg2"/>
                </a:solidFill>
                <a:latin typeface="Brandon Text Regular" panose="020B0503020203060203" pitchFamily="34" charset="0"/>
              </a:rPr>
              <a:t> / is series of safety procedures designed to prevent accidents causing serious injuries including fatalities to employees on the unexpected startup of the equipment or energy while servicing.</a:t>
            </a:r>
          </a:p>
          <a:p>
            <a:endParaRPr lang="en-US" sz="2800" dirty="0">
              <a:solidFill>
                <a:schemeClr val="bg2"/>
              </a:solidFill>
              <a:latin typeface="Brandon Text Regular" panose="020B0503020203060203" pitchFamily="34" charset="0"/>
            </a:endParaRPr>
          </a:p>
        </p:txBody>
      </p:sp>
      <p:pic>
        <p:nvPicPr>
          <p:cNvPr id="4" name="Picture Placeholder 3" descr="Text&#10;&#10;Description automatically generated">
            <a:extLst>
              <a:ext uri="{FF2B5EF4-FFF2-40B4-BE49-F238E27FC236}">
                <a16:creationId xmlns:a16="http://schemas.microsoft.com/office/drawing/2014/main" id="{C531B1F6-712A-4252-91E3-4842A07873E2}"/>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8" r="28"/>
          <a:stretch>
            <a:fillRect/>
          </a:stretch>
        </p:blipFill>
        <p:spPr>
          <a:xfrm>
            <a:off x="33338" y="2400300"/>
            <a:ext cx="9144000" cy="6124575"/>
          </a:xfrm>
        </p:spPr>
      </p:pic>
      <p:pic>
        <p:nvPicPr>
          <p:cNvPr id="2" name="Lockout Tagout 5">
            <a:hlinkClick r:id="" action="ppaction://media"/>
            <a:extLst>
              <a:ext uri="{FF2B5EF4-FFF2-40B4-BE49-F238E27FC236}">
                <a16:creationId xmlns:a16="http://schemas.microsoft.com/office/drawing/2014/main" id="{3AD5AC72-CF8B-45F2-A509-4DAAC4E8BE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270000"/>
            <a:ext cx="1168400" cy="1168400"/>
          </a:xfrm>
          <a:prstGeom prst="rect">
            <a:avLst/>
          </a:prstGeom>
        </p:spPr>
      </p:pic>
      <p:pic>
        <p:nvPicPr>
          <p:cNvPr id="7" name="Light Notification3">
            <a:hlinkClick r:id="" action="ppaction://media"/>
            <a:extLst>
              <a:ext uri="{FF2B5EF4-FFF2-40B4-BE49-F238E27FC236}">
                <a16:creationId xmlns:a16="http://schemas.microsoft.com/office/drawing/2014/main" id="{5C760E26-FF94-43D7-BCD0-61B21EF041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84" fill="hold"/>
                                        <p:tgtEl>
                                          <p:spTgt spid="2"/>
                                        </p:tgtEl>
                                      </p:cBhvr>
                                    </p:cmd>
                                  </p:childTnLst>
                                </p:cTn>
                              </p:par>
                            </p:childTnLst>
                          </p:cTn>
                        </p:par>
                        <p:par>
                          <p:cTn id="7" fill="hold">
                            <p:stCondLst>
                              <p:cond delay="11748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55935"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525000" y="2552700"/>
            <a:ext cx="8045278" cy="6124754"/>
          </a:xfrm>
          <a:prstGeom prst="rect">
            <a:avLst/>
          </a:prstGeom>
        </p:spPr>
        <p:txBody>
          <a:bodyPr wrap="square">
            <a:spAutoFit/>
          </a:bodyPr>
          <a:lstStyle/>
          <a:p>
            <a:r>
              <a:rPr lang="en-US" sz="2600" dirty="0">
                <a:solidFill>
                  <a:schemeClr val="bg2"/>
                </a:solidFill>
                <a:latin typeface="Brandon Text Regular" panose="020B0503020203060203" pitchFamily="34" charset="0"/>
              </a:rPr>
              <a:t>Some of the causes of accidents;</a:t>
            </a:r>
          </a:p>
          <a:p>
            <a:pPr marL="457200" indent="-457200">
              <a:buFont typeface="Arial" panose="020B0604020202020204" pitchFamily="34" charset="0"/>
              <a:buChar char="•"/>
            </a:pPr>
            <a:r>
              <a:rPr lang="en-US" sz="2600" dirty="0">
                <a:solidFill>
                  <a:schemeClr val="bg2"/>
                </a:solidFill>
                <a:latin typeface="Brandon Text Regular" panose="020B0503020203060203" pitchFamily="34" charset="0"/>
              </a:rPr>
              <a:t>The machine or piece of equipment was not completely shut off before a maintenance or repair operation.</a:t>
            </a:r>
          </a:p>
          <a:p>
            <a:pPr marL="457200" indent="-457200">
              <a:buFont typeface="Arial" panose="020B0604020202020204" pitchFamily="34" charset="0"/>
              <a:buChar char="•"/>
            </a:pPr>
            <a:r>
              <a:rPr lang="en-US" sz="2600" dirty="0">
                <a:solidFill>
                  <a:schemeClr val="bg2"/>
                </a:solidFill>
                <a:latin typeface="Brandon Text Regular" panose="020B0503020203060203" pitchFamily="34" charset="0"/>
              </a:rPr>
              <a:t>The machine was turned on accidentally, either out of carelessness or because the person who turned it on did not realize that another worker was there and could get hurt.</a:t>
            </a:r>
          </a:p>
          <a:p>
            <a:pPr marL="457200" indent="-457200">
              <a:buFont typeface="Arial" panose="020B0604020202020204" pitchFamily="34" charset="0"/>
              <a:buChar char="•"/>
            </a:pPr>
            <a:r>
              <a:rPr lang="en-US" sz="2600" dirty="0">
                <a:solidFill>
                  <a:schemeClr val="bg2"/>
                </a:solidFill>
                <a:latin typeface="Brandon Text Regular" panose="020B0503020203060203" pitchFamily="34" charset="0"/>
              </a:rPr>
              <a:t>The machine was not working correctly but was not fixed, turned off, locked or tagged, and someone who did not know about the problem used it.</a:t>
            </a:r>
          </a:p>
          <a:p>
            <a:pPr marL="457200" indent="-457200">
              <a:buFont typeface="Arial" panose="020B0604020202020204" pitchFamily="34" charset="0"/>
              <a:buChar char="•"/>
            </a:pPr>
            <a:r>
              <a:rPr lang="en-US" sz="2600" dirty="0">
                <a:solidFill>
                  <a:schemeClr val="bg2"/>
                </a:solidFill>
                <a:latin typeface="Brandon Text Regular" panose="020B0503020203060203" pitchFamily="34" charset="0"/>
              </a:rPr>
              <a:t>Moving equipment was not blocked.</a:t>
            </a:r>
          </a:p>
          <a:p>
            <a:pPr marL="457200" indent="-457200">
              <a:buFont typeface="Arial" panose="020B0604020202020204" pitchFamily="34" charset="0"/>
              <a:buChar char="•"/>
            </a:pPr>
            <a:r>
              <a:rPr lang="en-US" sz="2600" dirty="0">
                <a:solidFill>
                  <a:schemeClr val="bg2"/>
                </a:solidFill>
                <a:latin typeface="Brandon Text Regular" panose="020B0503020203060203" pitchFamily="34" charset="0"/>
              </a:rPr>
              <a:t>Safety procedures were inadequate or had not been properly explained.</a:t>
            </a:r>
          </a:p>
          <a:p>
            <a:endParaRPr lang="en-US" sz="2800" dirty="0">
              <a:solidFill>
                <a:schemeClr val="bg2"/>
              </a:solidFill>
              <a:latin typeface="Brandon Text Regular" panose="020B0503020203060203" pitchFamily="34" charset="0"/>
            </a:endParaRPr>
          </a:p>
        </p:txBody>
      </p:sp>
      <p:pic>
        <p:nvPicPr>
          <p:cNvPr id="4" name="Picture Placeholder 3" descr="A picture containing food, kitchen&#10;&#10;Description automatically generated">
            <a:extLst>
              <a:ext uri="{FF2B5EF4-FFF2-40B4-BE49-F238E27FC236}">
                <a16:creationId xmlns:a16="http://schemas.microsoft.com/office/drawing/2014/main" id="{3593819B-6B4C-4578-9023-D5524619D438}"/>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33" r="233"/>
          <a:stretch>
            <a:fillRect/>
          </a:stretch>
        </p:blipFill>
        <p:spPr>
          <a:xfrm>
            <a:off x="0" y="2400300"/>
            <a:ext cx="9144000" cy="6124575"/>
          </a:xfrm>
        </p:spPr>
      </p:pic>
      <p:pic>
        <p:nvPicPr>
          <p:cNvPr id="2" name="Lockout Tagout 6">
            <a:hlinkClick r:id="" action="ppaction://media"/>
            <a:extLst>
              <a:ext uri="{FF2B5EF4-FFF2-40B4-BE49-F238E27FC236}">
                <a16:creationId xmlns:a16="http://schemas.microsoft.com/office/drawing/2014/main" id="{F25CC30C-F903-4E63-8F46-2791FBB7A1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303051"/>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75462EEB-920F-41BC-97DC-216CE313DFA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423724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83" fill="hold"/>
                                        <p:tgtEl>
                                          <p:spTgt spid="2"/>
                                        </p:tgtEl>
                                      </p:cBhvr>
                                    </p:cmd>
                                  </p:childTnLst>
                                </p:cTn>
                              </p:par>
                            </p:childTnLst>
                          </p:cTn>
                        </p:par>
                        <p:par>
                          <p:cTn id="7" fill="hold">
                            <p:stCondLst>
                              <p:cond delay="6558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3831818"/>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PREVENTION STEPS</a:t>
            </a:r>
          </a:p>
          <a:p>
            <a:r>
              <a:rPr lang="en-US" b="1" dirty="0">
                <a:solidFill>
                  <a:schemeClr val="bg2"/>
                </a:solidFill>
                <a:latin typeface="Brandon Text Regular" panose="020B0503020203060203" pitchFamily="34" charset="0"/>
              </a:rPr>
              <a:t>Employer Responsibility</a:t>
            </a:r>
          </a:p>
          <a:p>
            <a:r>
              <a:rPr lang="en-US" dirty="0">
                <a:solidFill>
                  <a:schemeClr val="bg2"/>
                </a:solidFill>
                <a:latin typeface="Brandon Text Regular" panose="020B0503020203060203" pitchFamily="34" charset="0"/>
              </a:rPr>
              <a:t>The lockout/</a:t>
            </a:r>
            <a:r>
              <a:rPr lang="en-US" dirty="0" err="1">
                <a:solidFill>
                  <a:schemeClr val="bg2"/>
                </a:solidFill>
                <a:latin typeface="Brandon Text Regular" panose="020B0503020203060203" pitchFamily="34" charset="0"/>
              </a:rPr>
              <a:t>tagout</a:t>
            </a:r>
            <a:r>
              <a:rPr lang="en-US" dirty="0">
                <a:solidFill>
                  <a:schemeClr val="bg2"/>
                </a:solidFill>
                <a:latin typeface="Brandon Text Regular" panose="020B0503020203060203" pitchFamily="34" charset="0"/>
              </a:rPr>
              <a:t> standard establishes the employer’s responsibility to protect employees from hazardous energy sources on machines and equipment during service and maintenance. </a:t>
            </a:r>
          </a:p>
          <a:p>
            <a:r>
              <a:rPr lang="en-US" b="1" dirty="0">
                <a:solidFill>
                  <a:schemeClr val="bg2"/>
                </a:solidFill>
                <a:latin typeface="Brandon Text Regular" panose="020B0503020203060203" pitchFamily="34" charset="0"/>
              </a:rPr>
              <a:t>Employee Training</a:t>
            </a:r>
          </a:p>
          <a:p>
            <a:r>
              <a:rPr lang="en-US" dirty="0">
                <a:solidFill>
                  <a:schemeClr val="bg2"/>
                </a:solidFill>
                <a:latin typeface="Brandon Text Regular" panose="020B0503020203060203" pitchFamily="34" charset="0"/>
              </a:rPr>
              <a:t>The training must cover at least three areas:</a:t>
            </a:r>
          </a:p>
          <a:p>
            <a:r>
              <a:rPr lang="en-US" b="1" dirty="0">
                <a:solidFill>
                  <a:schemeClr val="bg2"/>
                </a:solidFill>
                <a:latin typeface="Brandon Text Regular" panose="020B0503020203060203" pitchFamily="34" charset="0"/>
              </a:rPr>
              <a:t>How Do Employers Protect Workers?</a:t>
            </a:r>
          </a:p>
        </p:txBody>
      </p:sp>
      <p:pic>
        <p:nvPicPr>
          <p:cNvPr id="4" name="Picture Placeholder 3" descr="A close up of a device&#10;&#10;Description automatically generated">
            <a:extLst>
              <a:ext uri="{FF2B5EF4-FFF2-40B4-BE49-F238E27FC236}">
                <a16:creationId xmlns:a16="http://schemas.microsoft.com/office/drawing/2014/main" id="{F286BC71-A4E1-4F6A-BC6E-DA4D80CBE92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41" b="5041"/>
          <a:stretch>
            <a:fillRect/>
          </a:stretch>
        </p:blipFill>
        <p:spPr/>
      </p:pic>
      <p:pic>
        <p:nvPicPr>
          <p:cNvPr id="2" name="Lockout Tagout 7">
            <a:hlinkClick r:id="" action="ppaction://media"/>
            <a:extLst>
              <a:ext uri="{FF2B5EF4-FFF2-40B4-BE49-F238E27FC236}">
                <a16:creationId xmlns:a16="http://schemas.microsoft.com/office/drawing/2014/main" id="{6E9BCD5C-CF6F-4490-935A-562D26C011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155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37D43495-A0F4-4701-B7BD-39A96288B9C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58" fill="hold"/>
                                        <p:tgtEl>
                                          <p:spTgt spid="2"/>
                                        </p:tgtEl>
                                      </p:cBhvr>
                                    </p:cmd>
                                  </p:childTnLst>
                                </p:cTn>
                              </p:par>
                            </p:childTnLst>
                          </p:cTn>
                        </p:par>
                        <p:par>
                          <p:cTn id="7" fill="hold">
                            <p:stCondLst>
                              <p:cond delay="13995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758231"/>
            <a:ext cx="8077200" cy="4770537"/>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Six  Ways to Improve Lockout/</a:t>
            </a:r>
            <a:r>
              <a:rPr lang="en-US" sz="2800" b="1" dirty="0" err="1">
                <a:solidFill>
                  <a:schemeClr val="bg1"/>
                </a:solidFill>
                <a:latin typeface="Brandon Text Regular" panose="020B0503020203060203" pitchFamily="34" charset="0"/>
              </a:rPr>
              <a:t>Tagout</a:t>
            </a:r>
            <a:r>
              <a:rPr lang="en-US" sz="2800" b="1" dirty="0">
                <a:solidFill>
                  <a:schemeClr val="bg1"/>
                </a:solidFill>
                <a:latin typeface="Brandon Text Regular" panose="020B0503020203060203" pitchFamily="34" charset="0"/>
              </a:rPr>
              <a:t> Procedures</a:t>
            </a:r>
          </a:p>
          <a:p>
            <a:r>
              <a:rPr lang="en-US" sz="2800" b="1" dirty="0">
                <a:solidFill>
                  <a:schemeClr val="bg1"/>
                </a:solidFill>
                <a:latin typeface="Brandon Text Regular" panose="020B0503020203060203" pitchFamily="34" charset="0"/>
              </a:rPr>
              <a:t>1. Choose the Right Devices</a:t>
            </a:r>
          </a:p>
          <a:p>
            <a:r>
              <a:rPr lang="en-US" sz="2800" dirty="0">
                <a:solidFill>
                  <a:schemeClr val="bg1"/>
                </a:solidFill>
                <a:latin typeface="Brandon Text Regular" panose="020B0503020203060203" pitchFamily="34" charset="0"/>
              </a:rPr>
              <a:t>Industrial machines, circuit breakers, plugs, switches, push buttons, and valves are just some of the items that often require lockout devices. </a:t>
            </a:r>
          </a:p>
          <a:p>
            <a:r>
              <a:rPr lang="en-US" sz="2800" b="1" dirty="0">
                <a:solidFill>
                  <a:schemeClr val="bg1"/>
                </a:solidFill>
                <a:latin typeface="Brandon Text Regular" panose="020B0503020203060203" pitchFamily="34" charset="0"/>
              </a:rPr>
              <a:t>2. Thoroughly Document Procedures</a:t>
            </a:r>
          </a:p>
          <a:p>
            <a:r>
              <a:rPr lang="en-US" sz="2800" dirty="0">
                <a:solidFill>
                  <a:schemeClr val="bg1"/>
                </a:solidFill>
                <a:latin typeface="Brandon Text Regular" panose="020B0503020203060203" pitchFamily="34" charset="0"/>
              </a:rPr>
              <a:t>Lockout procedures need to be formally documented. </a:t>
            </a:r>
          </a:p>
          <a:p>
            <a:r>
              <a:rPr lang="en-US" sz="2800" b="1" dirty="0">
                <a:solidFill>
                  <a:schemeClr val="bg1"/>
                </a:solidFill>
                <a:latin typeface="Brandon Text Regular" panose="020B0503020203060203" pitchFamily="34" charset="0"/>
              </a:rPr>
              <a:t>3. Clearly Mark All Isolation Points</a:t>
            </a:r>
          </a:p>
          <a:p>
            <a:r>
              <a:rPr lang="en-US" sz="2800" dirty="0">
                <a:solidFill>
                  <a:schemeClr val="bg1"/>
                </a:solidFill>
                <a:latin typeface="Brandon Text Regular" panose="020B0503020203060203" pitchFamily="34" charset="0"/>
              </a:rPr>
              <a:t>All energy control points should be clearly and permanently marked with standardized tags or labels.</a:t>
            </a:r>
          </a:p>
          <a:p>
            <a:endParaRPr lang="en-US" sz="2400" dirty="0">
              <a:solidFill>
                <a:schemeClr val="bg1"/>
              </a:solidFill>
              <a:latin typeface="Brandon Text Regular" panose="020B0503020203060203" pitchFamily="34" charset="0"/>
            </a:endParaRPr>
          </a:p>
        </p:txBody>
      </p:sp>
      <p:pic>
        <p:nvPicPr>
          <p:cNvPr id="4" name="Picture Placeholder 3" descr="A picture containing indoor, kitchen, refrigerator, sitting&#10;&#10;Description automatically generated">
            <a:extLst>
              <a:ext uri="{FF2B5EF4-FFF2-40B4-BE49-F238E27FC236}">
                <a16:creationId xmlns:a16="http://schemas.microsoft.com/office/drawing/2014/main" id="{3ECC7910-C1AC-4354-A63B-776F70578CA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70138"/>
            <a:ext cx="9144000" cy="5486400"/>
          </a:xfrm>
        </p:spPr>
      </p:pic>
      <p:pic>
        <p:nvPicPr>
          <p:cNvPr id="2" name="Lockout Tagout 8">
            <a:hlinkClick r:id="" action="ppaction://media"/>
            <a:extLst>
              <a:ext uri="{FF2B5EF4-FFF2-40B4-BE49-F238E27FC236}">
                <a16:creationId xmlns:a16="http://schemas.microsoft.com/office/drawing/2014/main" id="{E63D4BBD-6A6B-49B9-A7D5-61174754C0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90566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FF2B9DA9-809B-4879-B8D7-34F6EFF1AE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2" fill="hold"/>
                                        <p:tgtEl>
                                          <p:spTgt spid="2"/>
                                        </p:tgtEl>
                                      </p:cBhvr>
                                    </p:cmd>
                                  </p:childTnLst>
                                </p:cTn>
                              </p:par>
                            </p:childTnLst>
                          </p:cTn>
                        </p:par>
                        <p:par>
                          <p:cTn id="7" fill="hold">
                            <p:stCondLst>
                              <p:cond delay="11331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5078313"/>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4. Develop a Rigorous Training Program</a:t>
            </a:r>
          </a:p>
          <a:p>
            <a:r>
              <a:rPr lang="en-US" dirty="0">
                <a:solidFill>
                  <a:schemeClr val="bg2"/>
                </a:solidFill>
                <a:latin typeface="Brandon Text Regular" panose="020B0503020203060203" pitchFamily="34" charset="0"/>
              </a:rPr>
              <a:t>Effective training is an indispensable part of a successful lockout program.</a:t>
            </a:r>
          </a:p>
          <a:p>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5. Evaluate</a:t>
            </a:r>
          </a:p>
          <a:p>
            <a:r>
              <a:rPr lang="en-US" dirty="0">
                <a:solidFill>
                  <a:schemeClr val="bg2"/>
                </a:solidFill>
                <a:latin typeface="Brandon Text Regular" panose="020B0503020203060203" pitchFamily="34" charset="0"/>
              </a:rPr>
              <a:t>Careful evaluation is an invaluable tool for improvement. Evaluation is necessary to make sure that the training exercises, procedures, and devices are working properly.</a:t>
            </a:r>
          </a:p>
          <a:p>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6. Evolve</a:t>
            </a:r>
          </a:p>
          <a:p>
            <a:r>
              <a:rPr lang="en-US" dirty="0">
                <a:solidFill>
                  <a:schemeClr val="bg2"/>
                </a:solidFill>
                <a:latin typeface="Brandon Text Regular" panose="020B0503020203060203" pitchFamily="34" charset="0"/>
              </a:rPr>
              <a:t>A good lockout program should always be able to evolve; OSHA may introduce more requirements or more stringent guidelines. </a:t>
            </a:r>
          </a:p>
          <a:p>
            <a:endParaRPr lang="en-US" dirty="0">
              <a:solidFill>
                <a:schemeClr val="bg2"/>
              </a:solidFill>
              <a:latin typeface="Brandon Text Regular" panose="020B0503020203060203" pitchFamily="34" charset="0"/>
            </a:endParaRPr>
          </a:p>
        </p:txBody>
      </p:sp>
      <p:pic>
        <p:nvPicPr>
          <p:cNvPr id="4" name="Picture Placeholder 3" descr="Text&#10;&#10;Description automatically generated">
            <a:extLst>
              <a:ext uri="{FF2B5EF4-FFF2-40B4-BE49-F238E27FC236}">
                <a16:creationId xmlns:a16="http://schemas.microsoft.com/office/drawing/2014/main" id="{D43CD9EC-C55F-4F18-A4EE-0C5315CDBC7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36" r="336"/>
          <a:stretch>
            <a:fillRect/>
          </a:stretch>
        </p:blipFill>
        <p:spPr>
          <a:xfrm>
            <a:off x="0" y="2400300"/>
            <a:ext cx="9144000" cy="6137275"/>
          </a:xfrm>
        </p:spPr>
      </p:pic>
      <p:pic>
        <p:nvPicPr>
          <p:cNvPr id="2" name="Lockout Tagout 9">
            <a:hlinkClick r:id="" action="ppaction://media"/>
            <a:extLst>
              <a:ext uri="{FF2B5EF4-FFF2-40B4-BE49-F238E27FC236}">
                <a16:creationId xmlns:a16="http://schemas.microsoft.com/office/drawing/2014/main" id="{1B23AF3C-E15A-4E94-962D-52FC7AAB96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26748" y="1104900"/>
            <a:ext cx="1734458" cy="1734458"/>
          </a:xfrm>
          <a:prstGeom prst="rect">
            <a:avLst/>
          </a:prstGeom>
        </p:spPr>
      </p:pic>
      <p:pic>
        <p:nvPicPr>
          <p:cNvPr id="9" name="Light Notification3">
            <a:hlinkClick r:id="" action="ppaction://media"/>
            <a:extLst>
              <a:ext uri="{FF2B5EF4-FFF2-40B4-BE49-F238E27FC236}">
                <a16:creationId xmlns:a16="http://schemas.microsoft.com/office/drawing/2014/main" id="{10F4D84F-B116-40A9-8E18-55B5E444FB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2400" y="3238500"/>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47" fill="hold"/>
                                        <p:tgtEl>
                                          <p:spTgt spid="2"/>
                                        </p:tgtEl>
                                      </p:cBhvr>
                                    </p:cmd>
                                  </p:childTnLst>
                                </p:cTn>
                              </p:par>
                            </p:childTnLst>
                          </p:cTn>
                        </p:par>
                        <p:par>
                          <p:cTn id="7" fill="hold">
                            <p:stCondLst>
                              <p:cond delay="20374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12221</TotalTime>
  <Words>2522</Words>
  <Application>Microsoft Office PowerPoint</Application>
  <PresentationFormat>Custom</PresentationFormat>
  <Paragraphs>136</Paragraphs>
  <Slides>10</Slides>
  <Notes>10</Notes>
  <HiddenSlides>0</HiddenSlides>
  <MMClips>18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LOCK-OUT / TAG-OUT </vt:lpstr>
      <vt:lpstr>PowerPoint Presentation</vt:lpstr>
      <vt:lpstr>PowerPoint Presentation</vt:lpstr>
      <vt:lpstr>What’s the Danger?</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2020-11-19T22:45:29Z</dcterms:modified>
</cp:coreProperties>
</file>