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2"/>
  </p:notesMasterIdLst>
  <p:sldIdLst>
    <p:sldId id="269" r:id="rId5"/>
    <p:sldId id="606" r:id="rId6"/>
    <p:sldId id="613" r:id="rId7"/>
    <p:sldId id="614" r:id="rId8"/>
    <p:sldId id="623" r:id="rId9"/>
    <p:sldId id="619" r:id="rId10"/>
    <p:sldId id="622" r:id="rId1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p:scale>
          <a:sx n="26" d="100"/>
          <a:sy n="26" d="100"/>
        </p:scale>
        <p:origin x="1010" y="114"/>
      </p:cViewPr>
      <p:guideLst>
        <p:guide orient="horz" pos="3240"/>
        <p:guide pos="5760"/>
      </p:guideLst>
    </p:cSldViewPr>
  </p:slideViewPr>
  <p:outlineViewPr>
    <p:cViewPr>
      <p:scale>
        <a:sx n="33" d="100"/>
        <a:sy n="33" d="100"/>
      </p:scale>
      <p:origin x="0" y="0"/>
    </p:cViewPr>
  </p:outlineViewPr>
  <p:notesTextViewPr>
    <p:cViewPr>
      <p:scale>
        <a:sx n="119" d="100"/>
        <a:sy n="119" d="100"/>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27.01.2021</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Traffic Control – When a TCP is Required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180340" algn="l">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What’s At Stake?</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dirty="0">
                <a:effectLst/>
                <a:latin typeface="Open Sans"/>
                <a:ea typeface="MS Mincho" panose="02020609040205080304" pitchFamily="49" charset="-128"/>
                <a:cs typeface="Times New Roman" panose="02020603050405020304" pitchFamily="18" charset="0"/>
              </a:rPr>
              <a:t>Regulation establishes that traffic control arrangements for a workplace may use a traffic control person (TCP) only when the use of signs, devices and/or procedures is not sufficient to provide effective traffic control. </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What’s The Danger? </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b="1" dirty="0">
                <a:solidFill>
                  <a:srgbClr val="000000"/>
                </a:solidFill>
                <a:effectLst/>
                <a:latin typeface="Open Sans"/>
                <a:ea typeface="Times New Roman" panose="02020603050405020304" pitchFamily="18" charset="0"/>
              </a:rPr>
              <a:t>Hazards/Dangers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solidFill>
                  <a:srgbClr val="000000"/>
                </a:solidFill>
                <a:effectLst/>
                <a:latin typeface="Open Sans"/>
                <a:ea typeface="Times New Roman" panose="02020603050405020304" pitchFamily="18" charset="0"/>
              </a:rPr>
              <a:t>Dust Control</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If traffic causes airborne dust to the extent visibility is reduced and interferes with effective traffic control or creates a hazard to workers, the employer must control the dust by the periodic application of water or other acceptable material to the grade surface to suppress dust.</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 </a:t>
            </a:r>
            <a:r>
              <a:rPr lang="en-US" sz="1800" b="1" dirty="0">
                <a:solidFill>
                  <a:srgbClr val="000000"/>
                </a:solidFill>
                <a:effectLst/>
                <a:latin typeface="Open Sans"/>
                <a:ea typeface="Times New Roman" panose="02020603050405020304" pitchFamily="18" charset="0"/>
              </a:rPr>
              <a:t>Long Periods of Delay</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If traffic control operations will result in long periods of traffic delay, appropriate signs or other effective means must be used to inform the traffic of the situation.</a:t>
            </a:r>
            <a:endParaRPr lang="en-CA" sz="1800" dirty="0">
              <a:effectLst/>
              <a:latin typeface="Times New Roman" panose="02020603050405020304" pitchFamily="18" charset="0"/>
              <a:ea typeface="Times New Roman" panose="02020603050405020304" pitchFamily="18" charset="0"/>
            </a:endParaRPr>
          </a:p>
          <a:p>
            <a:pPr marL="0" marR="0" algn="just"/>
            <a:r>
              <a:rPr lang="en-US" sz="1800" b="1" dirty="0">
                <a:solidFill>
                  <a:srgbClr val="000000"/>
                </a:solidFill>
                <a:effectLst/>
                <a:latin typeface="Open Sans"/>
                <a:ea typeface="Times New Roman" panose="02020603050405020304" pitchFamily="18" charset="0"/>
              </a:rPr>
              <a:t>Towing and Recovery Operations</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If the recovery of a disabled or damaged vehicle prevents the safe passage of other vehicles or if a passing vehicle is a danger to the workers engaged in the recovery operation, the person in charge must</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mj-lt"/>
              <a:buAutoNum type="alphaLcPeriod"/>
            </a:pPr>
            <a:r>
              <a:rPr lang="en-US" sz="1800" dirty="0">
                <a:solidFill>
                  <a:srgbClr val="000000"/>
                </a:solidFill>
                <a:effectLst/>
                <a:latin typeface="Open Sans"/>
                <a:ea typeface="Times New Roman" panose="02020603050405020304" pitchFamily="18" charset="0"/>
              </a:rPr>
              <a:t>warn traffic of the recovery operation by displaying appropriate signs and a 360° flashing light,</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mj-lt"/>
              <a:buAutoNum type="alphaLcPeriod"/>
            </a:pPr>
            <a:r>
              <a:rPr lang="en-US" sz="1800" dirty="0">
                <a:solidFill>
                  <a:srgbClr val="000000"/>
                </a:solidFill>
                <a:effectLst/>
                <a:latin typeface="Open Sans"/>
                <a:ea typeface="Times New Roman" panose="02020603050405020304" pitchFamily="18" charset="0"/>
              </a:rPr>
              <a:t>ensure that workers wear appropriate personal protective equipment, and</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1200"/>
              </a:spcBef>
              <a:spcAft>
                <a:spcPts val="1200"/>
              </a:spcAft>
              <a:buFont typeface="+mj-lt"/>
              <a:buAutoNum type="alphaLcPeriod"/>
            </a:pPr>
            <a:r>
              <a:rPr lang="en-US" sz="1800" dirty="0">
                <a:solidFill>
                  <a:srgbClr val="000000"/>
                </a:solidFill>
                <a:effectLst/>
                <a:latin typeface="Open Sans"/>
                <a:ea typeface="Times New Roman" panose="02020603050405020304" pitchFamily="18" charset="0"/>
              </a:rPr>
              <a:t>ensure that any other procedures required by the Traffic Control Manual are followed if the activity exceeds the limits for emergency or brief duration work.</a:t>
            </a:r>
            <a:endParaRPr lang="en-CA" sz="1800" dirty="0">
              <a:effectLst/>
              <a:latin typeface="Times New Roman" panose="02020603050405020304" pitchFamily="18" charset="0"/>
              <a:ea typeface="Times New Roman" panose="02020603050405020304" pitchFamily="18" charset="0"/>
            </a:endParaRPr>
          </a:p>
          <a:p>
            <a:pPr marL="0" marR="0" algn="just"/>
            <a:r>
              <a:rPr lang="en-US" sz="1800" dirty="0">
                <a:solidFill>
                  <a:srgbClr val="000000"/>
                </a:solidFill>
                <a:effectLst/>
                <a:latin typeface="Open Sans"/>
                <a:ea typeface="Times New Roman" panose="02020603050405020304" pitchFamily="18" charset="0"/>
              </a:rPr>
              <a:t>Construction, maintenance, utilities workers, landscaping, emergency workers, and all other occupations who may conduct activities on or along the road are exposed to hazards such as: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collision with traffic or work vehicle, especially at high speeds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weather conditions</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exposure to vehicle exhaust</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moving machinery and equipment</a:t>
            </a:r>
            <a:endParaRPr lang="en-CA" sz="18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Symbol" panose="05050102010706020507" pitchFamily="18" charset="2"/>
              <a:buChar char=""/>
            </a:pPr>
            <a:r>
              <a:rPr lang="en-US" sz="1800" dirty="0">
                <a:solidFill>
                  <a:srgbClr val="000000"/>
                </a:solidFill>
                <a:effectLst/>
                <a:latin typeface="Open Sans"/>
                <a:ea typeface="Times New Roman" panose="02020603050405020304" pitchFamily="18" charset="0"/>
              </a:rPr>
              <a:t>angry motorists</a:t>
            </a:r>
            <a:endParaRPr lang="en-CA"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pPr marL="0" marR="0" algn="just">
              <a:spcBef>
                <a:spcPts val="0"/>
              </a:spcBef>
              <a:spcAft>
                <a:spcPts val="1200"/>
              </a:spcAft>
            </a:pPr>
            <a:r>
              <a:rPr lang="en-US" sz="1800" b="1" dirty="0">
                <a:solidFill>
                  <a:srgbClr val="000000"/>
                </a:solidFill>
                <a:effectLst/>
                <a:latin typeface="Open Sans"/>
                <a:ea typeface="MS Mincho" panose="02020609040205080304" pitchFamily="49" charset="-128"/>
                <a:cs typeface="Helvetica" panose="020B0604020202020204" pitchFamily="34" charset="0"/>
              </a:rPr>
              <a:t>Fatalities/Causes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dirty="0">
                <a:solidFill>
                  <a:srgbClr val="000000"/>
                </a:solidFill>
                <a:effectLst/>
                <a:latin typeface="Open Sans"/>
                <a:ea typeface="MS Mincho" panose="02020609040205080304" pitchFamily="49" charset="-128"/>
                <a:cs typeface="Helvetica" panose="020B0604020202020204" pitchFamily="34" charset="0"/>
              </a:rPr>
              <a:t>Approximately 20,000 workers are injured as a direct result of road construction each year due to traffic-related accidents and hazards within the construction activity area. In 2016 alone, 25,713 crashes occurred in Texas work zones. These collisions resulted in 181 fatalities. Although the number of accidents has decreased over the past years, injuries and deaths have increased by over 27 percent.</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pPr marL="0" marR="0" algn="just">
              <a:spcBef>
                <a:spcPts val="0"/>
              </a:spcBef>
              <a:spcAft>
                <a:spcPts val="1200"/>
              </a:spcAft>
            </a:pPr>
            <a:r>
              <a:rPr lang="en-US" sz="1800" b="1" dirty="0">
                <a:effectLst/>
                <a:latin typeface="Open Sans"/>
                <a:ea typeface="Times New Roman" panose="02020603050405020304" pitchFamily="18" charset="0"/>
                <a:cs typeface="Times New Roman" panose="02020603050405020304" pitchFamily="18" charset="0"/>
              </a:rPr>
              <a:t>The primary causes of roadside worker fatalities are:</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b="1" dirty="0">
                <a:effectLst/>
                <a:latin typeface="Open Sans"/>
                <a:ea typeface="Times New Roman" panose="02020603050405020304" pitchFamily="18" charset="0"/>
                <a:cs typeface="Times New Roman" panose="02020603050405020304" pitchFamily="18" charset="0"/>
              </a:rPr>
              <a:t>Runover and </a:t>
            </a:r>
            <a:r>
              <a:rPr lang="en-US" sz="1800" b="1" dirty="0" err="1">
                <a:effectLst/>
                <a:latin typeface="Open Sans"/>
                <a:ea typeface="Times New Roman" panose="02020603050405020304" pitchFamily="18" charset="0"/>
                <a:cs typeface="Times New Roman" panose="02020603050405020304" pitchFamily="18" charset="0"/>
              </a:rPr>
              <a:t>backover</a:t>
            </a:r>
            <a:r>
              <a:rPr lang="en-US" sz="1800" b="1" dirty="0">
                <a:effectLst/>
                <a:latin typeface="Open Sans"/>
                <a:ea typeface="Times New Roman" panose="02020603050405020304" pitchFamily="18" charset="0"/>
                <a:cs typeface="Times New Roman" panose="02020603050405020304" pitchFamily="18" charset="0"/>
              </a:rPr>
              <a:t> injuries (48%).</a:t>
            </a:r>
            <a:r>
              <a:rPr lang="en-US" sz="1800" dirty="0">
                <a:effectLst/>
                <a:latin typeface="Open Sans"/>
                <a:ea typeface="Times New Roman" panose="02020603050405020304" pitchFamily="18" charset="0"/>
                <a:cs typeface="Times New Roman" panose="02020603050405020304" pitchFamily="18" charset="0"/>
              </a:rPr>
              <a:t> Almost half of worker fatalities are a direct result of a worker being run over or backed over by vehicles or mobile equipment. </a:t>
            </a:r>
            <a:r>
              <a:rPr lang="es-ES" sz="1800" dirty="0" err="1">
                <a:effectLst/>
                <a:latin typeface="Open Sans"/>
                <a:ea typeface="Times New Roman" panose="02020603050405020304" pitchFamily="18" charset="0"/>
                <a:cs typeface="Times New Roman" panose="02020603050405020304" pitchFamily="18" charset="0"/>
              </a:rPr>
              <a:t>Nearly</a:t>
            </a:r>
            <a:r>
              <a:rPr lang="es-ES" sz="1800" dirty="0">
                <a:effectLst/>
                <a:latin typeface="Open Sans"/>
                <a:ea typeface="Times New Roman" panose="02020603050405020304" pitchFamily="18" charset="0"/>
                <a:cs typeface="Times New Roman" panose="02020603050405020304" pitchFamily="18" charset="0"/>
              </a:rPr>
              <a:t> 25% </a:t>
            </a:r>
            <a:r>
              <a:rPr lang="es-ES" sz="1800" dirty="0" err="1">
                <a:effectLst/>
                <a:latin typeface="Open Sans"/>
                <a:ea typeface="Times New Roman" panose="02020603050405020304" pitchFamily="18" charset="0"/>
                <a:cs typeface="Times New Roman" panose="02020603050405020304" pitchFamily="18" charset="0"/>
              </a:rPr>
              <a:t>of</a:t>
            </a:r>
            <a:r>
              <a:rPr lang="es-ES" sz="1800" dirty="0">
                <a:effectLst/>
                <a:latin typeface="Open Sans"/>
                <a:ea typeface="Times New Roman" panose="02020603050405020304" pitchFamily="18" charset="0"/>
                <a:cs typeface="Times New Roman" panose="02020603050405020304" pitchFamily="18" charset="0"/>
              </a:rPr>
              <a:t> </a:t>
            </a:r>
            <a:r>
              <a:rPr lang="es-ES" sz="1800" dirty="0" err="1">
                <a:effectLst/>
                <a:latin typeface="Open Sans"/>
                <a:ea typeface="Times New Roman" panose="02020603050405020304" pitchFamily="18" charset="0"/>
                <a:cs typeface="Times New Roman" panose="02020603050405020304" pitchFamily="18" charset="0"/>
              </a:rPr>
              <a:t>these</a:t>
            </a:r>
            <a:r>
              <a:rPr lang="es-ES" sz="1800" dirty="0">
                <a:effectLst/>
                <a:latin typeface="Open Sans"/>
                <a:ea typeface="Times New Roman" panose="02020603050405020304" pitchFamily="18" charset="0"/>
                <a:cs typeface="Times New Roman" panose="02020603050405020304" pitchFamily="18" charset="0"/>
              </a:rPr>
              <a:t> </a:t>
            </a:r>
            <a:r>
              <a:rPr lang="es-ES" sz="1800" dirty="0" err="1">
                <a:effectLst/>
                <a:latin typeface="Open Sans"/>
                <a:ea typeface="Times New Roman" panose="02020603050405020304" pitchFamily="18" charset="0"/>
                <a:cs typeface="Times New Roman" panose="02020603050405020304" pitchFamily="18" charset="0"/>
              </a:rPr>
              <a:t>incidents</a:t>
            </a:r>
            <a:r>
              <a:rPr lang="es-ES" sz="1800" dirty="0">
                <a:effectLst/>
                <a:latin typeface="Open Sans"/>
                <a:ea typeface="Times New Roman" panose="02020603050405020304" pitchFamily="18" charset="0"/>
                <a:cs typeface="Times New Roman" panose="02020603050405020304" pitchFamily="18" charset="0"/>
              </a:rPr>
              <a:t> are </a:t>
            </a:r>
            <a:r>
              <a:rPr lang="es-ES" sz="1800" dirty="0" err="1">
                <a:effectLst/>
                <a:latin typeface="Open Sans"/>
                <a:ea typeface="Times New Roman" panose="02020603050405020304" pitchFamily="18" charset="0"/>
                <a:cs typeface="Times New Roman" panose="02020603050405020304" pitchFamily="18" charset="0"/>
              </a:rPr>
              <a:t>caused</a:t>
            </a:r>
            <a:r>
              <a:rPr lang="es-ES" sz="1800" dirty="0">
                <a:effectLst/>
                <a:latin typeface="Open Sans"/>
                <a:ea typeface="Times New Roman" panose="02020603050405020304" pitchFamily="18" charset="0"/>
                <a:cs typeface="Times New Roman" panose="02020603050405020304" pitchFamily="18" charset="0"/>
              </a:rPr>
              <a:t> </a:t>
            </a:r>
            <a:r>
              <a:rPr lang="es-ES" sz="1800" dirty="0" err="1">
                <a:effectLst/>
                <a:latin typeface="Open Sans"/>
                <a:ea typeface="Times New Roman" panose="02020603050405020304" pitchFamily="18" charset="0"/>
                <a:cs typeface="Times New Roman" panose="02020603050405020304" pitchFamily="18" charset="0"/>
              </a:rPr>
              <a:t>by</a:t>
            </a:r>
            <a:r>
              <a:rPr lang="es-ES" sz="1800" dirty="0">
                <a:effectLst/>
                <a:latin typeface="Open Sans"/>
                <a:ea typeface="Times New Roman" panose="02020603050405020304" pitchFamily="18" charset="0"/>
                <a:cs typeface="Times New Roman" panose="02020603050405020304" pitchFamily="18" charset="0"/>
              </a:rPr>
              <a:t> </a:t>
            </a:r>
            <a:r>
              <a:rPr lang="es-ES" sz="1800" dirty="0" err="1">
                <a:effectLst/>
                <a:latin typeface="Open Sans"/>
                <a:ea typeface="Times New Roman" panose="02020603050405020304" pitchFamily="18" charset="0"/>
                <a:cs typeface="Times New Roman" panose="02020603050405020304" pitchFamily="18" charset="0"/>
              </a:rPr>
              <a:t>construction</a:t>
            </a:r>
            <a:r>
              <a:rPr lang="es-ES" sz="1800" dirty="0">
                <a:effectLst/>
                <a:latin typeface="Open Sans"/>
                <a:ea typeface="Times New Roman" panose="02020603050405020304" pitchFamily="18" charset="0"/>
                <a:cs typeface="Times New Roman" panose="02020603050405020304" pitchFamily="18" charset="0"/>
              </a:rPr>
              <a:t> </a:t>
            </a:r>
            <a:r>
              <a:rPr lang="es-ES" sz="1800" dirty="0" err="1">
                <a:effectLst/>
                <a:latin typeface="Open Sans"/>
                <a:ea typeface="Times New Roman" panose="02020603050405020304" pitchFamily="18" charset="0"/>
                <a:cs typeface="Times New Roman" panose="02020603050405020304" pitchFamily="18" charset="0"/>
              </a:rPr>
              <a:t>vehicles</a:t>
            </a:r>
            <a:r>
              <a:rPr lang="es-ES" sz="1800" dirty="0">
                <a:effectLst/>
                <a:latin typeface="Open Sans"/>
                <a:ea typeface="Times New Roman" panose="02020603050405020304" pitchFamily="18" charset="0"/>
                <a:cs typeface="Times New Roman" panose="02020603050405020304" pitchFamily="18" charset="0"/>
              </a:rPr>
              <a:t>.</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b="1" dirty="0">
                <a:effectLst/>
                <a:latin typeface="Open Sans"/>
                <a:ea typeface="Times New Roman" panose="02020603050405020304" pitchFamily="18" charset="0"/>
                <a:cs typeface="Times New Roman" panose="02020603050405020304" pitchFamily="18" charset="0"/>
              </a:rPr>
              <a:t>Vehicle collisions (19%).</a:t>
            </a:r>
            <a:r>
              <a:rPr lang="en-US" sz="1800" dirty="0">
                <a:effectLst/>
                <a:latin typeface="Open Sans"/>
                <a:ea typeface="Times New Roman" panose="02020603050405020304" pitchFamily="18" charset="0"/>
                <a:cs typeface="Times New Roman" panose="02020603050405020304" pitchFamily="18" charset="0"/>
              </a:rPr>
              <a:t> The second most common cause of worker fatalities is a collision between construction equipment and traffic. When traffic fails to slow down or remain in their lane, the driver of the construction machinery may be left with little to no maneuverability, thus increasing the risk for a collision.</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b="1" dirty="0">
                <a:effectLst/>
                <a:latin typeface="Open Sans"/>
                <a:ea typeface="Times New Roman" panose="02020603050405020304" pitchFamily="18" charset="0"/>
                <a:cs typeface="Times New Roman" panose="02020603050405020304" pitchFamily="18" charset="0"/>
              </a:rPr>
              <a:t>Miscellaneous construction hazards (17%).</a:t>
            </a:r>
            <a:r>
              <a:rPr lang="en-US" sz="1800" dirty="0">
                <a:effectLst/>
                <a:latin typeface="Open Sans"/>
                <a:ea typeface="Times New Roman" panose="02020603050405020304" pitchFamily="18" charset="0"/>
                <a:cs typeface="Times New Roman" panose="02020603050405020304" pitchFamily="18" charset="0"/>
              </a:rPr>
              <a:t> The third most dangerous aspect of roadside construction is the project site itself. Grounds can collapse, equipment can fail or lose control, and changing weather can all pose a significant threat to workers.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342900" marR="0" lvl="0" indent="-342900" algn="just">
              <a:spcBef>
                <a:spcPts val="0"/>
              </a:spcBef>
              <a:spcAft>
                <a:spcPts val="1200"/>
              </a:spcAft>
              <a:buSzPts val="1000"/>
              <a:buFont typeface="Symbol" panose="05050102010706020507" pitchFamily="18" charset="2"/>
              <a:buChar char=""/>
              <a:tabLst>
                <a:tab pos="228600" algn="l"/>
              </a:tabLst>
            </a:pPr>
            <a:r>
              <a:rPr lang="en-US" sz="1800" b="1" dirty="0">
                <a:effectLst/>
                <a:latin typeface="Open Sans"/>
                <a:ea typeface="Times New Roman" panose="02020603050405020304" pitchFamily="18" charset="0"/>
                <a:cs typeface="Times New Roman" panose="02020603050405020304" pitchFamily="18" charset="0"/>
              </a:rPr>
              <a:t>Caught in between or struck by an object accident (16%):</a:t>
            </a:r>
            <a:r>
              <a:rPr lang="en-US" sz="1800" dirty="0">
                <a:effectLst/>
                <a:latin typeface="Open Sans"/>
                <a:ea typeface="Times New Roman" panose="02020603050405020304" pitchFamily="18" charset="0"/>
                <a:cs typeface="Times New Roman" panose="02020603050405020304" pitchFamily="18" charset="0"/>
              </a:rPr>
              <a:t> The fourth most common cause of worker fatalities occur when workers get caught between construction equipment and other objects (mounds of dirt or medians), or when they’re struck by construction equipment or other vehicles.</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214623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spcBef>
                <a:spcPts val="0"/>
              </a:spcBef>
              <a:spcAft>
                <a:spcPts val="1200"/>
              </a:spcAft>
            </a:pPr>
            <a:r>
              <a:rPr lang="en-US" sz="4400" dirty="0">
                <a:latin typeface="Proxima Nova Alt Rg" panose="02000506030000020004" pitchFamily="50" charset="0"/>
              </a:rPr>
              <a:t>How to Protect Yourself</a:t>
            </a:r>
            <a:endParaRPr lang="en-US" sz="1100" b="1" dirty="0">
              <a:effectLst/>
              <a:latin typeface="Open Sans"/>
              <a:ea typeface="Times New Roman" panose="02020603050405020304" pitchFamily="18" charset="0"/>
            </a:endParaRPr>
          </a:p>
          <a:p>
            <a:pPr marL="0" marR="0" algn="just">
              <a:spcBef>
                <a:spcPts val="0"/>
              </a:spcBef>
              <a:spcAft>
                <a:spcPts val="1200"/>
              </a:spcAft>
            </a:pPr>
            <a:r>
              <a:rPr lang="en-US" sz="1100" b="1" dirty="0">
                <a:effectLst/>
                <a:latin typeface="Open Sans"/>
                <a:ea typeface="Times New Roman" panose="02020603050405020304" pitchFamily="18" charset="0"/>
              </a:rPr>
              <a:t>Role Of Traffic Control Person</a:t>
            </a:r>
            <a:endParaRPr lang="en-CA"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mj-lt"/>
              <a:buAutoNum type="arabicPeriod"/>
            </a:pPr>
            <a:r>
              <a:rPr lang="en-CA" sz="1100" b="1" dirty="0">
                <a:solidFill>
                  <a:srgbClr val="000000"/>
                </a:solidFill>
                <a:effectLst/>
                <a:latin typeface="Open Sans"/>
                <a:ea typeface="Times New Roman" panose="02020603050405020304" pitchFamily="18" charset="0"/>
              </a:rPr>
              <a:t>A traffic control person may be used only</a:t>
            </a:r>
            <a:endParaRPr lang="en-CA" sz="1200" dirty="0">
              <a:effectLst/>
              <a:latin typeface="Times New Roman" panose="02020603050405020304" pitchFamily="18" charset="0"/>
              <a:ea typeface="Times New Roman" panose="02020603050405020304" pitchFamily="18" charset="0"/>
            </a:endParaRPr>
          </a:p>
          <a:p>
            <a:pPr marL="742950" marR="0" lvl="1" indent="-285750" algn="just">
              <a:spcBef>
                <a:spcPts val="0"/>
              </a:spcBef>
              <a:spcAft>
                <a:spcPts val="1200"/>
              </a:spcAft>
              <a:buFont typeface="+mj-lt"/>
              <a:buAutoNum type="alphaLcPeriod"/>
            </a:pPr>
            <a:r>
              <a:rPr lang="en-CA" sz="1100" dirty="0">
                <a:solidFill>
                  <a:srgbClr val="000000"/>
                </a:solidFill>
                <a:effectLst/>
                <a:latin typeface="Open Sans"/>
                <a:ea typeface="Times New Roman" panose="02020603050405020304" pitchFamily="18" charset="0"/>
              </a:rPr>
              <a:t>if the use of signs and other traffic control devices and procedures alone cannot provide effective traffic control, or</a:t>
            </a:r>
            <a:endParaRPr lang="en-CA" sz="1200" dirty="0">
              <a:effectLst/>
              <a:latin typeface="Times New Roman" panose="02020603050405020304" pitchFamily="18" charset="0"/>
              <a:ea typeface="Times New Roman" panose="02020603050405020304" pitchFamily="18" charset="0"/>
            </a:endParaRPr>
          </a:p>
          <a:p>
            <a:pPr marL="742950" marR="0" lvl="1" indent="-285750" algn="just">
              <a:spcBef>
                <a:spcPts val="0"/>
              </a:spcBef>
              <a:spcAft>
                <a:spcPts val="1200"/>
              </a:spcAft>
              <a:buFont typeface="+mj-lt"/>
              <a:buAutoNum type="alphaLcPeriod"/>
            </a:pPr>
            <a:r>
              <a:rPr lang="en-CA" sz="1100" dirty="0">
                <a:solidFill>
                  <a:srgbClr val="000000"/>
                </a:solidFill>
                <a:effectLst/>
                <a:latin typeface="Open Sans"/>
                <a:ea typeface="Times New Roman" panose="02020603050405020304" pitchFamily="18" charset="0"/>
              </a:rPr>
              <a:t>during emergency or brief duration work if it is not practicable to control traffic with signs and other devices and procedures.</a:t>
            </a:r>
            <a:endParaRPr lang="en-CA"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mj-lt"/>
              <a:buAutoNum type="arabicPeriod"/>
            </a:pPr>
            <a:r>
              <a:rPr lang="en-CA" sz="1100" b="1" dirty="0">
                <a:solidFill>
                  <a:srgbClr val="000000"/>
                </a:solidFill>
                <a:effectLst/>
                <a:latin typeface="Open Sans"/>
                <a:ea typeface="Times New Roman" panose="02020603050405020304" pitchFamily="18" charset="0"/>
              </a:rPr>
              <a:t>One or more traffic control persons must be used if</a:t>
            </a:r>
            <a:endParaRPr lang="en-CA"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mj-lt"/>
              <a:buAutoNum type="alphaLcParenR"/>
            </a:pPr>
            <a:r>
              <a:rPr lang="en-CA" sz="1100" dirty="0">
                <a:solidFill>
                  <a:srgbClr val="000000"/>
                </a:solidFill>
                <a:effectLst/>
                <a:latin typeface="Open Sans"/>
                <a:ea typeface="Times New Roman" panose="02020603050405020304" pitchFamily="18" charset="0"/>
              </a:rPr>
              <a:t>it is necessary to institute a one-way traffic system by or through a work zone and the circumstances do not allow self-regulating single lane traffic controlled by signs and other devices as specified in the </a:t>
            </a:r>
            <a:r>
              <a:rPr lang="en-CA" sz="1100" i="1" dirty="0">
                <a:solidFill>
                  <a:srgbClr val="000000"/>
                </a:solidFill>
                <a:effectLst/>
                <a:latin typeface="Open Sans"/>
                <a:ea typeface="Times New Roman" panose="02020603050405020304" pitchFamily="18" charset="0"/>
              </a:rPr>
              <a:t>Traffic Control Manual</a:t>
            </a:r>
            <a:r>
              <a:rPr lang="en-CA" sz="1100" dirty="0">
                <a:solidFill>
                  <a:srgbClr val="000000"/>
                </a:solidFill>
                <a:effectLst/>
                <a:latin typeface="Open Sans"/>
                <a:ea typeface="Times New Roman" panose="02020603050405020304" pitchFamily="18" charset="0"/>
              </a:rPr>
              <a:t>, and a traffic signal system is not used,</a:t>
            </a:r>
            <a:endParaRPr lang="en-CA"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mj-lt"/>
              <a:buAutoNum type="alphaLcParenR"/>
            </a:pPr>
            <a:r>
              <a:rPr lang="en-CA" sz="1100" dirty="0">
                <a:solidFill>
                  <a:srgbClr val="000000"/>
                </a:solidFill>
                <a:effectLst/>
                <a:latin typeface="Open Sans"/>
                <a:ea typeface="Times New Roman" panose="02020603050405020304" pitchFamily="18" charset="0"/>
              </a:rPr>
              <a:t>work-related traffic cannot safely self-regulate to move in or out of the work area or safely coordinate with other traffic,</a:t>
            </a:r>
            <a:endParaRPr lang="en-CA"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mj-lt"/>
              <a:buAutoNum type="alphaLcParenR"/>
            </a:pPr>
            <a:r>
              <a:rPr lang="en-CA" sz="1100" dirty="0">
                <a:solidFill>
                  <a:srgbClr val="000000"/>
                </a:solidFill>
                <a:effectLst/>
                <a:latin typeface="Open Sans"/>
                <a:ea typeface="Times New Roman" panose="02020603050405020304" pitchFamily="18" charset="0"/>
              </a:rPr>
              <a:t>an existing traffic control system, or an existing traffic signal light system, is not adequate to regulate traffic,</a:t>
            </a:r>
            <a:endParaRPr lang="en-CA"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mj-lt"/>
              <a:buAutoNum type="alphaLcParenR"/>
            </a:pPr>
            <a:r>
              <a:rPr lang="en-CA" sz="1100" dirty="0">
                <a:solidFill>
                  <a:srgbClr val="000000"/>
                </a:solidFill>
                <a:effectLst/>
                <a:latin typeface="Open Sans"/>
                <a:ea typeface="Times New Roman" panose="02020603050405020304" pitchFamily="18" charset="0"/>
              </a:rPr>
              <a:t>the work encroaches into an intersection so as to interfere with regular traffic movement,</a:t>
            </a:r>
            <a:endParaRPr lang="en-CA"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mj-lt"/>
              <a:buAutoNum type="alphaLcParenR"/>
            </a:pPr>
            <a:r>
              <a:rPr lang="en-CA" sz="1100" dirty="0">
                <a:solidFill>
                  <a:srgbClr val="000000"/>
                </a:solidFill>
                <a:effectLst/>
                <a:latin typeface="Open Sans"/>
                <a:ea typeface="Times New Roman" panose="02020603050405020304" pitchFamily="18" charset="0"/>
              </a:rPr>
              <a:t>traffic speed or volume is a hazard to workers while setting up or removing other traffic control devices, or</a:t>
            </a:r>
            <a:endParaRPr lang="en-CA"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mj-lt"/>
              <a:buAutoNum type="alphaLcParenR"/>
            </a:pPr>
            <a:r>
              <a:rPr lang="en-CA" sz="1100" dirty="0">
                <a:solidFill>
                  <a:srgbClr val="000000"/>
                </a:solidFill>
                <a:effectLst/>
                <a:latin typeface="Open Sans"/>
                <a:ea typeface="Times New Roman" panose="02020603050405020304" pitchFamily="18" charset="0"/>
              </a:rPr>
              <a:t>other traffic control devices are not available in an emergency situation.</a:t>
            </a:r>
            <a:endParaRPr lang="en-CA" sz="12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100" b="1" dirty="0">
                <a:solidFill>
                  <a:srgbClr val="000000"/>
                </a:solidFill>
                <a:effectLst/>
                <a:latin typeface="Open Sans"/>
                <a:ea typeface="MS Gothic" panose="020B0609070205080204" pitchFamily="49" charset="-128"/>
                <a:cs typeface="Times New Roman" panose="02020603050405020304" pitchFamily="18" charset="0"/>
              </a:rPr>
              <a:t>Traffic control person to remain on duty</a:t>
            </a:r>
            <a:endParaRPr lang="en-CA" sz="1200" b="1" dirty="0">
              <a:solidFill>
                <a:srgbClr val="243F60"/>
              </a:solidFill>
              <a:effectLst/>
              <a:latin typeface="Calibri" panose="020F0502020204030204" pitchFamily="34" charset="0"/>
              <a:ea typeface="MS Gothic" panose="020B0609070205080204" pitchFamily="49" charset="-128"/>
              <a:cs typeface="Times New Roman" panose="02020603050405020304" pitchFamily="18" charset="0"/>
            </a:endParaRPr>
          </a:p>
          <a:p>
            <a:pPr marL="0" marR="0" algn="just">
              <a:spcBef>
                <a:spcPts val="0"/>
              </a:spcBef>
              <a:spcAft>
                <a:spcPts val="1200"/>
              </a:spcAft>
            </a:pPr>
            <a:r>
              <a:rPr lang="en-US" sz="1100" dirty="0">
                <a:solidFill>
                  <a:srgbClr val="000000"/>
                </a:solidFill>
                <a:effectLst/>
                <a:latin typeface="Open Sans"/>
                <a:ea typeface="Times New Roman" panose="02020603050405020304" pitchFamily="18" charset="0"/>
              </a:rPr>
              <a:t>The employer must ensure that a traffic control person is on duty at the assigned station whenever a traffic control person is required as part of the traffic control plan for the work.</a:t>
            </a:r>
            <a:endParaRPr lang="en-CA" sz="1200" dirty="0">
              <a:effectLst/>
              <a:latin typeface="Times New Roman" panose="02020603050405020304" pitchFamily="18" charset="0"/>
              <a:ea typeface="Times New Roman" panose="02020603050405020304" pitchFamily="18" charset="0"/>
            </a:endParaRPr>
          </a:p>
          <a:p>
            <a:pPr marL="0" marR="0" algn="just">
              <a:spcBef>
                <a:spcPts val="0"/>
              </a:spcBef>
              <a:spcAft>
                <a:spcPts val="1200"/>
              </a:spcAft>
            </a:pPr>
            <a:r>
              <a:rPr lang="en-US" sz="1100" b="1" dirty="0">
                <a:solidFill>
                  <a:srgbClr val="000000"/>
                </a:solidFill>
                <a:effectLst/>
                <a:latin typeface="Open Sans"/>
                <a:ea typeface="Times New Roman" panose="02020603050405020304" pitchFamily="18" charset="0"/>
              </a:rPr>
              <a:t>A traffic control person must:</a:t>
            </a:r>
            <a:endParaRPr lang="en-CA"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mj-lt"/>
              <a:buAutoNum type="alphaLcParenR"/>
            </a:pPr>
            <a:r>
              <a:rPr lang="en-CA" sz="1100" dirty="0">
                <a:solidFill>
                  <a:srgbClr val="000000"/>
                </a:solidFill>
                <a:effectLst/>
                <a:latin typeface="Open Sans"/>
                <a:ea typeface="Times New Roman" panose="02020603050405020304" pitchFamily="18" charset="0"/>
              </a:rPr>
              <a:t>stand in a safe position, preferably on the driver's side of the lane under the TCP's control, be clearly visible, and have an unobstructed view of approaching traffic, and</a:t>
            </a:r>
            <a:endParaRPr lang="en-CA" sz="1200" dirty="0">
              <a:effectLst/>
              <a:latin typeface="Times New Roman" panose="02020603050405020304" pitchFamily="18" charset="0"/>
              <a:ea typeface="Times New Roman" panose="02020603050405020304" pitchFamily="18" charset="0"/>
            </a:endParaRPr>
          </a:p>
          <a:p>
            <a:pPr marL="342900" marR="0" lvl="0" indent="-342900" algn="just">
              <a:spcBef>
                <a:spcPts val="0"/>
              </a:spcBef>
              <a:spcAft>
                <a:spcPts val="1200"/>
              </a:spcAft>
              <a:buFont typeface="+mj-lt"/>
              <a:buAutoNum type="alphaLcParenR"/>
            </a:pPr>
            <a:r>
              <a:rPr lang="en-CA" sz="1100" dirty="0">
                <a:solidFill>
                  <a:srgbClr val="000000"/>
                </a:solidFill>
                <a:effectLst/>
                <a:latin typeface="Open Sans"/>
                <a:ea typeface="Times New Roman" panose="02020603050405020304" pitchFamily="18" charset="0"/>
              </a:rPr>
              <a:t>be positioned at least 25 m (80 ft) away from the work area unless circumstances or space requirements, such as working at or near an </a:t>
            </a:r>
            <a:r>
              <a:rPr lang="en-CA" sz="1200" dirty="0">
                <a:solidFill>
                  <a:srgbClr val="000000"/>
                </a:solidFill>
                <a:effectLst/>
                <a:latin typeface="Open Sans"/>
                <a:ea typeface="Times New Roman" panose="02020603050405020304" pitchFamily="18" charset="0"/>
              </a:rPr>
              <a:t>intersection, dictate otherwise.</a:t>
            </a:r>
            <a:endParaRPr lang="en-CA" sz="12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1200"/>
              </a:spcAft>
            </a:pPr>
            <a:r>
              <a:rPr lang="en-US" sz="1800" b="1" dirty="0">
                <a:solidFill>
                  <a:srgbClr val="CC3300"/>
                </a:solidFill>
                <a:effectLst/>
                <a:latin typeface="Open Sans"/>
                <a:ea typeface="MS Mincho" panose="02020609040205080304" pitchFamily="49" charset="-128"/>
                <a:cs typeface="Open Sans"/>
              </a:rPr>
              <a:t>Final Word</a:t>
            </a:r>
            <a:endParaRPr lang="en-CA" sz="18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lgn="just">
              <a:spcBef>
                <a:spcPts val="0"/>
              </a:spcBef>
              <a:spcAft>
                <a:spcPts val="1200"/>
              </a:spcAft>
            </a:pPr>
            <a:r>
              <a:rPr lang="en-US" sz="1800" dirty="0">
                <a:solidFill>
                  <a:srgbClr val="000000"/>
                </a:solidFill>
                <a:effectLst/>
                <a:latin typeface="Open Sans"/>
                <a:ea typeface="Times New Roman" panose="02020603050405020304" pitchFamily="18" charset="0"/>
                <a:cs typeface="Times New Roman" panose="02020603050405020304" pitchFamily="18" charset="0"/>
              </a:rPr>
              <a:t>Motorist, employers, workers and general public must appreciate work zones on public roads is fraught with danger. The work and service of TCP is recognized as one of the main bulwarks protecting these groups in dangerous circumstances.</a:t>
            </a:r>
            <a:endParaRPr lang="en-CA" sz="180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endParaRPr>
          </a:p>
          <a:p>
            <a:br>
              <a:rPr lang="en-US" sz="1800" dirty="0">
                <a:solidFill>
                  <a:srgbClr val="000000"/>
                </a:solidFill>
                <a:effectLst/>
                <a:latin typeface="Open Sans"/>
                <a:ea typeface="Times New Roman" panose="02020603050405020304" pitchFamily="18" charset="0"/>
                <a:cs typeface="Times New Roman" panose="02020603050405020304" pitchFamily="18" charset="0"/>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mp3"/><Relationship Id="rId7" Type="http://schemas.openxmlformats.org/officeDocument/2006/relationships/image" Target="../media/image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mp3"/><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5.jp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6.jp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7.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mp3"/></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8.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mp3"/><Relationship Id="rId7" Type="http://schemas.openxmlformats.org/officeDocument/2006/relationships/image" Target="../media/image9.jp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29174"/>
          </a:xfrm>
        </p:spPr>
        <p:txBody>
          <a:bodyPr/>
          <a:lstStyle/>
          <a:p>
            <a:r>
              <a:rPr lang="en-CA" dirty="0">
                <a:latin typeface="Proxima Nova Alt Rg" panose="02000506030000020004" pitchFamily="50" charset="0"/>
              </a:rPr>
              <a:t>TRAFFIC CONTROL – WHEN A TCP IS REQUIRED</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8" name="Picture 7">
            <a:extLst>
              <a:ext uri="{FF2B5EF4-FFF2-40B4-BE49-F238E27FC236}">
                <a16:creationId xmlns:a16="http://schemas.microsoft.com/office/drawing/2014/main" id="{3E1D25CB-B271-419E-A5A4-86298B65FE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953000" y="2841244"/>
            <a:ext cx="8278368" cy="5518912"/>
          </a:xfrm>
          <a:prstGeom prst="rect">
            <a:avLst/>
          </a:prstGeom>
        </p:spPr>
      </p:pic>
      <p:pic>
        <p:nvPicPr>
          <p:cNvPr id="2" name="Traffic 2">
            <a:hlinkClick r:id="" action="ppaction://media"/>
            <a:extLst>
              <a:ext uri="{FF2B5EF4-FFF2-40B4-BE49-F238E27FC236}">
                <a16:creationId xmlns:a16="http://schemas.microsoft.com/office/drawing/2014/main" id="{503B8452-FB58-4BAC-B6DC-374DE7A5293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76600" y="836141"/>
            <a:ext cx="2159000" cy="2159000"/>
          </a:xfrm>
          <a:prstGeom prst="rect">
            <a:avLst/>
          </a:prstGeom>
        </p:spPr>
      </p:pic>
      <p:pic>
        <p:nvPicPr>
          <p:cNvPr id="4" name="Light Notification3">
            <a:hlinkClick r:id="" action="ppaction://media"/>
            <a:extLst>
              <a:ext uri="{FF2B5EF4-FFF2-40B4-BE49-F238E27FC236}">
                <a16:creationId xmlns:a16="http://schemas.microsoft.com/office/drawing/2014/main" id="{5281E9C3-FD40-480C-9F76-C15FAF48B57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362200" y="4292600"/>
            <a:ext cx="1701800" cy="17018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2" fill="hold"/>
                                        <p:tgtEl>
                                          <p:spTgt spid="2"/>
                                        </p:tgtEl>
                                      </p:cBhvr>
                                    </p:cmd>
                                  </p:childTnLst>
                                </p:cTn>
                              </p:par>
                            </p:childTnLst>
                          </p:cTn>
                        </p:par>
                        <p:par>
                          <p:cTn id="7" fill="hold">
                            <p:stCondLst>
                              <p:cond delay="3082"/>
                            </p:stCondLst>
                            <p:childTnLst>
                              <p:par>
                                <p:cTn id="8" presetID="1" presetClass="mediacall" presetSubtype="0" fill="hold" nodeType="afterEffect">
                                  <p:stCondLst>
                                    <p:cond delay="0"/>
                                  </p:stCondLst>
                                  <p:childTnLst>
                                    <p:cmd type="call" cmd="playFrom(0.0)">
                                      <p:cBhvr>
                                        <p:cTn id="9" dur="4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24" name="Picture Placeholder 23">
            <a:extLst>
              <a:ext uri="{FF2B5EF4-FFF2-40B4-BE49-F238E27FC236}">
                <a16:creationId xmlns:a16="http://schemas.microsoft.com/office/drawing/2014/main" id="{11EA7A57-D85A-4D34-934C-CB3A6C53232F}"/>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514" b="7514"/>
          <a:stretch/>
        </p:blipFill>
        <p:spPr>
          <a:xfrm>
            <a:off x="0" y="0"/>
            <a:ext cx="18288000" cy="10287000"/>
          </a:xfrm>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524660" y="3238500"/>
              <a:ext cx="5176679" cy="4401205"/>
            </a:xfrm>
            <a:prstGeom prst="rect">
              <a:avLst/>
            </a:prstGeom>
            <a:noFill/>
          </p:spPr>
          <p:txBody>
            <a:bodyPr wrap="square" rtlCol="0">
              <a:spAutoFit/>
            </a:bodyPr>
            <a:lstStyle/>
            <a:p>
              <a:r>
                <a:rPr lang="en-CA" sz="4000" dirty="0">
                  <a:solidFill>
                    <a:schemeClr val="bg2"/>
                  </a:solidFill>
                  <a:latin typeface="Brandon Text Regular" panose="020B0503020203060203" pitchFamily="34" charset="0"/>
                </a:rPr>
                <a:t>Regulation establishes that traffic control arrangements for a workplace may use a traffic control person (TCP) only when the use of signs, devices and/or procedures is not sufficient to provide effective traffic control. </a:t>
              </a:r>
            </a:p>
          </p:txBody>
        </p:sp>
      </p:grpSp>
      <p:pic>
        <p:nvPicPr>
          <p:cNvPr id="2" name="Traffic 3">
            <a:hlinkClick r:id="" action="ppaction://media"/>
            <a:extLst>
              <a:ext uri="{FF2B5EF4-FFF2-40B4-BE49-F238E27FC236}">
                <a16:creationId xmlns:a16="http://schemas.microsoft.com/office/drawing/2014/main" id="{3E81EBCC-0A78-42C6-A5EA-41F41A9570F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0400" y="715926"/>
            <a:ext cx="1625600" cy="1625600"/>
          </a:xfrm>
          <a:prstGeom prst="rect">
            <a:avLst/>
          </a:prstGeom>
        </p:spPr>
      </p:pic>
      <p:pic>
        <p:nvPicPr>
          <p:cNvPr id="9" name="Light Notification3">
            <a:hlinkClick r:id="" action="ppaction://media"/>
            <a:extLst>
              <a:ext uri="{FF2B5EF4-FFF2-40B4-BE49-F238E27FC236}">
                <a16:creationId xmlns:a16="http://schemas.microsoft.com/office/drawing/2014/main" id="{A4F80D36-7FD8-448B-8B76-AF081D67099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62200" y="4292600"/>
            <a:ext cx="1701800" cy="17018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02" fill="hold"/>
                                        <p:tgtEl>
                                          <p:spTgt spid="2"/>
                                        </p:tgtEl>
                                      </p:cBhvr>
                                    </p:cmd>
                                  </p:childTnLst>
                                </p:cTn>
                              </p:par>
                            </p:childTnLst>
                          </p:cTn>
                        </p:par>
                        <p:par>
                          <p:cTn id="7" fill="hold">
                            <p:stCondLst>
                              <p:cond delay="14602"/>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753600" y="3314700"/>
            <a:ext cx="8045278" cy="2862322"/>
          </a:xfrm>
          <a:prstGeom prst="rect">
            <a:avLst/>
          </a:prstGeom>
        </p:spPr>
        <p:txBody>
          <a:bodyPr wrap="square">
            <a:spAutoFit/>
          </a:bodyPr>
          <a:lstStyle/>
          <a:p>
            <a:r>
              <a:rPr lang="en-US" sz="3600" dirty="0">
                <a:solidFill>
                  <a:schemeClr val="bg2"/>
                </a:solidFill>
                <a:latin typeface="Brandon Text Regular" panose="020B0503020203060203" pitchFamily="34" charset="0"/>
              </a:rPr>
              <a:t>HAZARDS/DANGERS</a:t>
            </a:r>
          </a:p>
          <a:p>
            <a:pPr marL="457200" indent="-457200">
              <a:buFont typeface="Arial" panose="020B0604020202020204" pitchFamily="34" charset="0"/>
              <a:buChar char="•"/>
            </a:pPr>
            <a:r>
              <a:rPr lang="en-US" sz="3600" dirty="0">
                <a:solidFill>
                  <a:schemeClr val="bg2"/>
                </a:solidFill>
                <a:latin typeface="Brandon Text Regular" panose="020B0503020203060203" pitchFamily="34" charset="0"/>
              </a:rPr>
              <a:t>Dust Control</a:t>
            </a:r>
          </a:p>
          <a:p>
            <a:pPr marL="457200" indent="-457200">
              <a:buFont typeface="Arial" panose="020B0604020202020204" pitchFamily="34" charset="0"/>
              <a:buChar char="•"/>
            </a:pPr>
            <a:r>
              <a:rPr lang="en-US" sz="3600" dirty="0">
                <a:solidFill>
                  <a:schemeClr val="bg2"/>
                </a:solidFill>
                <a:latin typeface="Brandon Text Regular" panose="020B0503020203060203" pitchFamily="34" charset="0"/>
              </a:rPr>
              <a:t>Long Periods of Delay</a:t>
            </a:r>
          </a:p>
          <a:p>
            <a:pPr marL="457200" indent="-457200">
              <a:buFont typeface="Arial" panose="020B0604020202020204" pitchFamily="34" charset="0"/>
              <a:buChar char="•"/>
            </a:pPr>
            <a:r>
              <a:rPr lang="en-US" sz="3600" dirty="0">
                <a:solidFill>
                  <a:schemeClr val="bg2"/>
                </a:solidFill>
                <a:latin typeface="Brandon Text Regular" panose="020B0503020203060203" pitchFamily="34" charset="0"/>
              </a:rPr>
              <a:t>Towing and Recovery Operations</a:t>
            </a:r>
          </a:p>
          <a:p>
            <a:pPr marL="457200" indent="-457200">
              <a:buFont typeface="Arial" panose="020B0604020202020204" pitchFamily="34" charset="0"/>
              <a:buChar char="•"/>
            </a:pPr>
            <a:r>
              <a:rPr lang="en-US" sz="3600" dirty="0">
                <a:solidFill>
                  <a:schemeClr val="bg2"/>
                </a:solidFill>
                <a:latin typeface="Brandon Text Regular" panose="020B0503020203060203" pitchFamily="34" charset="0"/>
              </a:rPr>
              <a:t>Workers/General Public</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4965" b="4965"/>
          <a:stretch/>
        </p:blipFill>
        <p:spPr>
          <a:xfrm>
            <a:off x="0" y="2400300"/>
            <a:ext cx="9144000" cy="5486400"/>
          </a:xfrm>
        </p:spPr>
      </p:pic>
      <p:pic>
        <p:nvPicPr>
          <p:cNvPr id="2" name="Traffic 4">
            <a:hlinkClick r:id="" action="ppaction://media"/>
            <a:extLst>
              <a:ext uri="{FF2B5EF4-FFF2-40B4-BE49-F238E27FC236}">
                <a16:creationId xmlns:a16="http://schemas.microsoft.com/office/drawing/2014/main" id="{DDEB2CE0-CEC3-4145-A22B-A266F8B4CA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514600" y="1409700"/>
            <a:ext cx="1549400" cy="1549400"/>
          </a:xfrm>
          <a:prstGeom prst="rect">
            <a:avLst/>
          </a:prstGeom>
        </p:spPr>
      </p:pic>
      <p:pic>
        <p:nvPicPr>
          <p:cNvPr id="7" name="Light Notification3">
            <a:hlinkClick r:id="" action="ppaction://media"/>
            <a:extLst>
              <a:ext uri="{FF2B5EF4-FFF2-40B4-BE49-F238E27FC236}">
                <a16:creationId xmlns:a16="http://schemas.microsoft.com/office/drawing/2014/main" id="{46C49CD7-7F01-408D-B2CF-E167041A4C9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62200" y="4292600"/>
            <a:ext cx="1701800" cy="17018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257" fill="hold"/>
                                        <p:tgtEl>
                                          <p:spTgt spid="2"/>
                                        </p:tgtEl>
                                      </p:cBhvr>
                                    </p:cmd>
                                  </p:childTnLst>
                                </p:cTn>
                              </p:par>
                            </p:childTnLst>
                          </p:cTn>
                        </p:par>
                        <p:par>
                          <p:cTn id="7" fill="hold">
                            <p:stCondLst>
                              <p:cond delay="93257"/>
                            </p:stCondLst>
                            <p:childTnLst>
                              <p:par>
                                <p:cTn id="8" presetID="1" presetClass="mediacall" presetSubtype="0" fill="hold" nodeType="afterEffect">
                                  <p:stCondLst>
                                    <p:cond delay="0"/>
                                  </p:stCondLst>
                                  <p:childTnLst>
                                    <p:cmd type="call" cmd="playFrom(0.0)">
                                      <p:cBhvr>
                                        <p:cTn id="9" dur="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800011"/>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0" y="2246412"/>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539633" y="3004453"/>
            <a:ext cx="8045278" cy="3539430"/>
          </a:xfrm>
          <a:prstGeom prst="rect">
            <a:avLst/>
          </a:prstGeom>
        </p:spPr>
        <p:txBody>
          <a:bodyPr wrap="square">
            <a:spAutoFit/>
          </a:bodyPr>
          <a:lstStyle/>
          <a:p>
            <a:r>
              <a:rPr lang="en-US" sz="2800" b="1" dirty="0">
                <a:solidFill>
                  <a:schemeClr val="bg2"/>
                </a:solidFill>
                <a:latin typeface="Brandon Text Regular" panose="020B0503020203060203" pitchFamily="34" charset="0"/>
              </a:rPr>
              <a:t>Fatalities/Causes</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The primary causes of roadside worker fatalities are:</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Runover and </a:t>
            </a:r>
            <a:r>
              <a:rPr lang="en-US" sz="2800" dirty="0" err="1">
                <a:solidFill>
                  <a:schemeClr val="bg2"/>
                </a:solidFill>
                <a:latin typeface="Brandon Text Regular" panose="020B0503020203060203" pitchFamily="34" charset="0"/>
              </a:rPr>
              <a:t>backover</a:t>
            </a:r>
            <a:r>
              <a:rPr lang="en-US" sz="2800" dirty="0">
                <a:solidFill>
                  <a:schemeClr val="bg2"/>
                </a:solidFill>
                <a:latin typeface="Brandon Text Regular" panose="020B0503020203060203" pitchFamily="34" charset="0"/>
              </a:rPr>
              <a:t> injuries (48%)</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Vehicle Collisions (19%)</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Miscellaneous Construction Hazards (17%)</a:t>
            </a:r>
          </a:p>
          <a:p>
            <a:pPr marL="457200" indent="-457200">
              <a:buFont typeface="Arial" panose="020B0604020202020204" pitchFamily="34" charset="0"/>
              <a:buChar char="•"/>
            </a:pPr>
            <a:r>
              <a:rPr lang="en-US" sz="2800" dirty="0">
                <a:solidFill>
                  <a:schemeClr val="bg2"/>
                </a:solidFill>
                <a:latin typeface="Brandon Text Regular" panose="020B0503020203060203" pitchFamily="34" charset="0"/>
              </a:rPr>
              <a:t>Caught in between or struck by an object accident (16%)</a:t>
            </a:r>
          </a:p>
        </p:txBody>
      </p:sp>
      <p:pic>
        <p:nvPicPr>
          <p:cNvPr id="17" name="Picture Placeholder 16">
            <a:extLst>
              <a:ext uri="{FF2B5EF4-FFF2-40B4-BE49-F238E27FC236}">
                <a16:creationId xmlns:a16="http://schemas.microsoft.com/office/drawing/2014/main" id="{BB2F1B59-08DA-4B78-9205-ABD22DCFC46B}"/>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00" b="5000"/>
          <a:stretch/>
        </p:blipFill>
        <p:spPr>
          <a:xfrm>
            <a:off x="8991600" y="2241263"/>
            <a:ext cx="9144000" cy="5486400"/>
          </a:xfrm>
        </p:spPr>
      </p:pic>
      <p:pic>
        <p:nvPicPr>
          <p:cNvPr id="2" name="Traffic 5">
            <a:hlinkClick r:id="" action="ppaction://media"/>
            <a:extLst>
              <a:ext uri="{FF2B5EF4-FFF2-40B4-BE49-F238E27FC236}">
                <a16:creationId xmlns:a16="http://schemas.microsoft.com/office/drawing/2014/main" id="{B6A0B9DB-DBF2-467D-937F-19724D6C200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33600" y="657882"/>
            <a:ext cx="1549400" cy="1549400"/>
          </a:xfrm>
          <a:prstGeom prst="rect">
            <a:avLst/>
          </a:prstGeom>
        </p:spPr>
      </p:pic>
      <p:pic>
        <p:nvPicPr>
          <p:cNvPr id="9" name="Light Notification3">
            <a:hlinkClick r:id="" action="ppaction://media"/>
            <a:extLst>
              <a:ext uri="{FF2B5EF4-FFF2-40B4-BE49-F238E27FC236}">
                <a16:creationId xmlns:a16="http://schemas.microsoft.com/office/drawing/2014/main" id="{24BDC731-CCFC-4BE6-A754-48511B68B4E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62200" y="4292600"/>
            <a:ext cx="1701800" cy="1701800"/>
          </a:xfrm>
          <a:prstGeom prst="rect">
            <a:avLst/>
          </a:prstGeom>
        </p:spPr>
      </p:pic>
    </p:spTree>
    <p:extLst>
      <p:ext uri="{BB962C8B-B14F-4D97-AF65-F5344CB8AC3E}">
        <p14:creationId xmlns:p14="http://schemas.microsoft.com/office/powerpoint/2010/main" val="396663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955" fill="hold"/>
                                        <p:tgtEl>
                                          <p:spTgt spid="2"/>
                                        </p:tgtEl>
                                      </p:cBhvr>
                                    </p:cmd>
                                  </p:childTnLst>
                                </p:cTn>
                              </p:par>
                            </p:childTnLst>
                          </p:cTn>
                        </p:par>
                        <p:par>
                          <p:cTn id="7" fill="hold">
                            <p:stCondLst>
                              <p:cond delay="101955"/>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76300" y="571411"/>
            <a:ext cx="7124700" cy="723211"/>
          </a:xfrm>
        </p:spPr>
        <p:txBody>
          <a:bodyPr/>
          <a:lstStyle/>
          <a:p>
            <a:r>
              <a:rPr lang="en-US" dirty="0">
                <a:latin typeface="Proxima Nova Alt Rg" panose="02000506030000020004" pitchFamily="50" charset="0"/>
              </a:rPr>
              <a:t>How to Protect Yourself</a:t>
            </a:r>
            <a:endParaRPr lang="uk-UA" dirty="0">
              <a:solidFill>
                <a:schemeClr val="accent1"/>
              </a:solidFill>
            </a:endParaRPr>
          </a:p>
        </p:txBody>
      </p:sp>
      <p:grpSp>
        <p:nvGrpSpPr>
          <p:cNvPr id="3" name="Group 2"/>
          <p:cNvGrpSpPr/>
          <p:nvPr/>
        </p:nvGrpSpPr>
        <p:grpSpPr>
          <a:xfrm>
            <a:off x="0" y="2552700"/>
            <a:ext cx="9144000" cy="5486400"/>
            <a:chOff x="10535474" y="2060087"/>
            <a:chExt cx="9144000" cy="5486400"/>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1098057" y="2898287"/>
              <a:ext cx="8077200" cy="2677656"/>
            </a:xfrm>
            <a:prstGeom prst="rect">
              <a:avLst/>
            </a:prstGeom>
            <a:noFill/>
          </p:spPr>
          <p:txBody>
            <a:bodyPr wrap="square" rtlCol="0">
              <a:spAutoFit/>
            </a:bodyPr>
            <a:lstStyle/>
            <a:p>
              <a:r>
                <a:rPr lang="en-CA" sz="2800" dirty="0">
                  <a:solidFill>
                    <a:schemeClr val="bg2"/>
                  </a:solidFill>
                  <a:latin typeface="Brandon Text Regular" panose="020B0503020203060203" pitchFamily="34" charset="0"/>
                </a:rPr>
                <a:t>ROLE OF TRAFFIC CONTROL PERSON</a:t>
              </a:r>
            </a:p>
            <a:p>
              <a:pPr marL="514350" indent="-514350">
                <a:buFont typeface="+mj-lt"/>
                <a:buAutoNum type="arabicPeriod"/>
              </a:pPr>
              <a:r>
                <a:rPr lang="en-CA" sz="2800" dirty="0">
                  <a:solidFill>
                    <a:schemeClr val="bg2"/>
                  </a:solidFill>
                  <a:latin typeface="Brandon Text Regular" panose="020B0503020203060203" pitchFamily="34" charset="0"/>
                </a:rPr>
                <a:t>A traffic control person may be used only:</a:t>
              </a:r>
            </a:p>
            <a:p>
              <a:pPr marL="514350" indent="-514350">
                <a:buFont typeface="+mj-lt"/>
                <a:buAutoNum type="arabicPeriod"/>
              </a:pPr>
              <a:r>
                <a:rPr lang="en-CA" sz="2800" dirty="0">
                  <a:solidFill>
                    <a:schemeClr val="bg2"/>
                  </a:solidFill>
                  <a:latin typeface="Brandon Text Regular" panose="020B0503020203060203" pitchFamily="34" charset="0"/>
                </a:rPr>
                <a:t>One or more traffic control persons must be used if:</a:t>
              </a:r>
            </a:p>
            <a:p>
              <a:pPr marL="514350" indent="-514350">
                <a:buFont typeface="+mj-lt"/>
                <a:buAutoNum type="arabicPeriod"/>
              </a:pPr>
              <a:endParaRPr lang="en-CA" sz="2800" dirty="0">
                <a:solidFill>
                  <a:schemeClr val="bg2"/>
                </a:solidFill>
                <a:latin typeface="Brandon Text Regular" panose="020B0503020203060203" pitchFamily="34" charset="0"/>
              </a:endParaRPr>
            </a:p>
            <a:p>
              <a:r>
                <a:rPr lang="en-CA" sz="2800" dirty="0">
                  <a:solidFill>
                    <a:schemeClr val="bg2"/>
                  </a:solidFill>
                  <a:latin typeface="Brandon Text Regular" panose="020B0503020203060203" pitchFamily="34" charset="0"/>
                </a:rPr>
                <a:t>Traffic control person to remain on duty</a:t>
              </a:r>
            </a:p>
          </p:txBody>
        </p:sp>
      </p:grpSp>
      <p:pic>
        <p:nvPicPr>
          <p:cNvPr id="5" name="Picture 4">
            <a:extLst>
              <a:ext uri="{FF2B5EF4-FFF2-40B4-BE49-F238E27FC236}">
                <a16:creationId xmlns:a16="http://schemas.microsoft.com/office/drawing/2014/main" id="{3CB745E9-B77D-4F09-90AA-B75D3894F989}"/>
              </a:ext>
            </a:extLst>
          </p:cNvPr>
          <p:cNvPicPr>
            <a:picLocks noChangeAspect="1"/>
          </p:cNvPicPr>
          <p:nvPr/>
        </p:nvPicPr>
        <p:blipFill rotWithShape="1">
          <a:blip r:embed="rId7">
            <a:extLst>
              <a:ext uri="{28A0092B-C50C-407E-A947-70E740481C1C}">
                <a14:useLocalDpi xmlns:a14="http://schemas.microsoft.com/office/drawing/2010/main" val="0"/>
              </a:ext>
            </a:extLst>
          </a:blip>
          <a:srcRect b="10219"/>
          <a:stretch/>
        </p:blipFill>
        <p:spPr>
          <a:xfrm>
            <a:off x="9144000" y="2566086"/>
            <a:ext cx="9144000" cy="5473014"/>
          </a:xfrm>
          <a:prstGeom prst="rect">
            <a:avLst/>
          </a:prstGeom>
        </p:spPr>
      </p:pic>
      <p:pic>
        <p:nvPicPr>
          <p:cNvPr id="2" name="Traffic 6">
            <a:hlinkClick r:id="" action="ppaction://media"/>
            <a:extLst>
              <a:ext uri="{FF2B5EF4-FFF2-40B4-BE49-F238E27FC236}">
                <a16:creationId xmlns:a16="http://schemas.microsoft.com/office/drawing/2014/main" id="{39CB8586-CD0F-4910-91CC-28E64DFCC4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933016"/>
            <a:ext cx="2235200" cy="2235200"/>
          </a:xfrm>
          <a:prstGeom prst="rect">
            <a:avLst/>
          </a:prstGeom>
        </p:spPr>
      </p:pic>
      <p:pic>
        <p:nvPicPr>
          <p:cNvPr id="8" name="Light Notification3">
            <a:hlinkClick r:id="" action="ppaction://media"/>
            <a:extLst>
              <a:ext uri="{FF2B5EF4-FFF2-40B4-BE49-F238E27FC236}">
                <a16:creationId xmlns:a16="http://schemas.microsoft.com/office/drawing/2014/main" id="{95959E56-8A11-4619-AF39-037D1E6E472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62200" y="4292600"/>
            <a:ext cx="1701800" cy="1701800"/>
          </a:xfrm>
          <a:prstGeom prst="rect">
            <a:avLst/>
          </a:prstGeom>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737" fill="hold"/>
                                        <p:tgtEl>
                                          <p:spTgt spid="2"/>
                                        </p:tgtEl>
                                      </p:cBhvr>
                                    </p:cmd>
                                  </p:childTnLst>
                                </p:cTn>
                              </p:par>
                            </p:childTnLst>
                          </p:cTn>
                        </p:par>
                        <p:par>
                          <p:cTn id="7" fill="hold">
                            <p:stCondLst>
                              <p:cond delay="113737"/>
                            </p:stCondLst>
                            <p:childTnLst>
                              <p:par>
                                <p:cTn id="8" presetID="1" presetClass="mediacall" presetSubtype="0" fill="hold" nodeType="afterEffect">
                                  <p:stCondLst>
                                    <p:cond delay="0"/>
                                  </p:stCondLst>
                                  <p:childTnLst>
                                    <p:cmd type="call" cmd="playFrom(0.0)">
                                      <p:cBhvr>
                                        <p:cTn id="9" dur="4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pic>
        <p:nvPicPr>
          <p:cNvPr id="17" name="Picture Placeholder 16">
            <a:extLst>
              <a:ext uri="{FF2B5EF4-FFF2-40B4-BE49-F238E27FC236}">
                <a16:creationId xmlns:a16="http://schemas.microsoft.com/office/drawing/2014/main" id="{296CE8A5-2F56-483A-838B-6C7DD97D484C}"/>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346" b="7346"/>
          <a:stretch/>
        </p:blipFill>
        <p:spPr>
          <a:xfrm>
            <a:off x="0" y="0"/>
            <a:ext cx="18288000" cy="10287000"/>
          </a:xfrm>
        </p:spPr>
      </p:pic>
      <p:grpSp>
        <p:nvGrpSpPr>
          <p:cNvPr id="21" name="Group 20"/>
          <p:cNvGrpSpPr/>
          <p:nvPr/>
        </p:nvGrpSpPr>
        <p:grpSpPr>
          <a:xfrm>
            <a:off x="0" y="-18047"/>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183705"/>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3708470"/>
            </a:xfrm>
            <a:prstGeom prst="rect">
              <a:avLst/>
            </a:prstGeom>
            <a:noFill/>
          </p:spPr>
          <p:txBody>
            <a:bodyPr wrap="square" rtlCol="0">
              <a:spAutoFit/>
            </a:bodyPr>
            <a:lstStyle/>
            <a:p>
              <a:pPr algn="ctr"/>
              <a:r>
                <a:rPr lang="en-CA" sz="4800" b="1" dirty="0">
                  <a:solidFill>
                    <a:schemeClr val="bg1"/>
                  </a:solidFill>
                  <a:latin typeface="Brandon Text Bold" panose="020B0803020203060203" pitchFamily="34" charset="0"/>
                </a:rPr>
                <a:t>Motorist, employers, workers and general public must appreciate work zones on public roads is fraught with danger. The work and service of TCP is recognized as one of the main bulwarks protecting these groups in dangerous circumstances.</a:t>
              </a:r>
            </a:p>
          </p:txBody>
        </p:sp>
      </p:grpSp>
      <p:pic>
        <p:nvPicPr>
          <p:cNvPr id="2" name="Traffic 7">
            <a:hlinkClick r:id="" action="ppaction://media"/>
            <a:extLst>
              <a:ext uri="{FF2B5EF4-FFF2-40B4-BE49-F238E27FC236}">
                <a16:creationId xmlns:a16="http://schemas.microsoft.com/office/drawing/2014/main" id="{D3FE0D87-9BE1-4062-8F27-7C2E1980FE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962400" y="952500"/>
            <a:ext cx="1625600" cy="1625600"/>
          </a:xfrm>
          <a:prstGeom prst="rect">
            <a:avLst/>
          </a:prstGeom>
        </p:spPr>
      </p:pic>
      <p:pic>
        <p:nvPicPr>
          <p:cNvPr id="9" name="Light Notification3">
            <a:hlinkClick r:id="" action="ppaction://media"/>
            <a:extLst>
              <a:ext uri="{FF2B5EF4-FFF2-40B4-BE49-F238E27FC236}">
                <a16:creationId xmlns:a16="http://schemas.microsoft.com/office/drawing/2014/main" id="{10E1448D-8C2A-44B4-A207-02990F71BF5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62200" y="4292600"/>
            <a:ext cx="1701800" cy="17018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60" fill="hold"/>
                                        <p:tgtEl>
                                          <p:spTgt spid="2"/>
                                        </p:tgtEl>
                                      </p:cBhvr>
                                    </p:cmd>
                                  </p:childTnLst>
                                </p:cTn>
                              </p:par>
                            </p:childTnLst>
                          </p:cTn>
                        </p:par>
                        <p:par>
                          <p:cTn id="7" fill="hold">
                            <p:stCondLst>
                              <p:cond delay="15360"/>
                            </p:stCondLst>
                            <p:childTnLst>
                              <p:par>
                                <p:cTn id="8" presetID="1" presetClass="mediacall" presetSubtype="0" fill="hold" nodeType="afterEffect">
                                  <p:stCondLst>
                                    <p:cond delay="0"/>
                                  </p:stCondLst>
                                  <p:childTnLst>
                                    <p:cmd type="call" cmd="playFrom(0.0)">
                                      <p:cBhvr>
                                        <p:cTn id="9" dur="4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8027</TotalTime>
  <Words>1141</Words>
  <Application>Microsoft Office PowerPoint</Application>
  <PresentationFormat>Custom</PresentationFormat>
  <Paragraphs>80</Paragraphs>
  <Slides>7</Slides>
  <Notes>7</Notes>
  <HiddenSlides>0</HiddenSlides>
  <MMClips>12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7</vt:i4>
      </vt:variant>
    </vt:vector>
  </HeadingPairs>
  <TitlesOfParts>
    <vt:vector size="22" baseType="lpstr">
      <vt:lpstr>Arial</vt:lpstr>
      <vt:lpstr>Brandon Text Bold</vt:lpstr>
      <vt:lpstr>Brandon Text Regular</vt:lpstr>
      <vt:lpstr>Calibri</vt:lpstr>
      <vt:lpstr>Cambria</vt:lpstr>
      <vt:lpstr>Helvetica</vt:lpstr>
      <vt:lpstr>Open Sans</vt:lpstr>
      <vt:lpstr>Proxima Nova Alt Rg</vt:lpstr>
      <vt:lpstr>Roboto</vt:lpstr>
      <vt:lpstr>Symbol</vt:lpstr>
      <vt:lpstr>Times New Roman</vt:lpstr>
      <vt:lpstr>GENARAL LAYOUTS</vt:lpstr>
      <vt:lpstr>TEAM SLIDES</vt:lpstr>
      <vt:lpstr>SLIDES WITH IMAGES</vt:lpstr>
      <vt:lpstr>PORTFOLIO</vt:lpstr>
      <vt:lpstr>PowerPoint Presentation</vt:lpstr>
      <vt:lpstr>TRAFFIC CONTROL – WHEN A TCP IS REQUIRED</vt:lpstr>
      <vt:lpstr>PowerPoint Presentation</vt:lpstr>
      <vt:lpstr>What’s the Danger?</vt:lpstr>
      <vt:lpstr>What’s the Danger?</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1011</cp:revision>
  <dcterms:created xsi:type="dcterms:W3CDTF">2015-01-20T11:47:48Z</dcterms:created>
  <dcterms:modified xsi:type="dcterms:W3CDTF">2021-01-27T22:39:44Z</dcterms:modified>
</cp:coreProperties>
</file>