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6" r:id="rId9"/>
    <p:sldId id="623" r:id="rId10"/>
    <p:sldId id="624"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63767" autoAdjust="0"/>
  </p:normalViewPr>
  <p:slideViewPr>
    <p:cSldViewPr>
      <p:cViewPr varScale="1">
        <p:scale>
          <a:sx n="31" d="100"/>
          <a:sy n="31" d="100"/>
        </p:scale>
        <p:origin x="1998" y="84"/>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A890BB25-0095-47E3-B7DA-CF60DC6AE0DA}"/>
    <pc:docChg chg="undo custSel modSld">
      <pc:chgData name="Edwin Landivar" userId="ae2ac59f40d9f62d" providerId="LiveId" clId="{A890BB25-0095-47E3-B7DA-CF60DC6AE0DA}" dt="2020-10-05T18:09:06.716" v="55" actId="14100"/>
      <pc:docMkLst>
        <pc:docMk/>
      </pc:docMkLst>
      <pc:sldChg chg="modSp mod modNotesTx">
        <pc:chgData name="Edwin Landivar" userId="ae2ac59f40d9f62d" providerId="LiveId" clId="{A890BB25-0095-47E3-B7DA-CF60DC6AE0DA}" dt="2020-10-05T17:53:02.741" v="4"/>
        <pc:sldMkLst>
          <pc:docMk/>
          <pc:sldMk cId="3378895467" sldId="606"/>
        </pc:sldMkLst>
        <pc:spChg chg="mod">
          <ac:chgData name="Edwin Landivar" userId="ae2ac59f40d9f62d" providerId="LiveId" clId="{A890BB25-0095-47E3-B7DA-CF60DC6AE0DA}" dt="2020-10-05T17:53:02.741" v="4"/>
          <ac:spMkLst>
            <pc:docMk/>
            <pc:sldMk cId="3378895467" sldId="606"/>
            <ac:spMk id="5" creationId="{00000000-0000-0000-0000-000000000000}"/>
          </ac:spMkLst>
        </pc:spChg>
      </pc:sldChg>
      <pc:sldChg chg="modSp mod modNotesTx">
        <pc:chgData name="Edwin Landivar" userId="ae2ac59f40d9f62d" providerId="LiveId" clId="{A890BB25-0095-47E3-B7DA-CF60DC6AE0DA}" dt="2020-10-05T17:53:49.623" v="8"/>
        <pc:sldMkLst>
          <pc:docMk/>
          <pc:sldMk cId="837056114" sldId="613"/>
        </pc:sldMkLst>
        <pc:spChg chg="mod">
          <ac:chgData name="Edwin Landivar" userId="ae2ac59f40d9f62d" providerId="LiveId" clId="{A890BB25-0095-47E3-B7DA-CF60DC6AE0DA}" dt="2020-10-05T17:53:49.623" v="8"/>
          <ac:spMkLst>
            <pc:docMk/>
            <pc:sldMk cId="837056114" sldId="613"/>
            <ac:spMk id="14" creationId="{00000000-0000-0000-0000-000000000000}"/>
          </ac:spMkLst>
        </pc:spChg>
      </pc:sldChg>
      <pc:sldChg chg="modSp mod modNotesTx">
        <pc:chgData name="Edwin Landivar" userId="ae2ac59f40d9f62d" providerId="LiveId" clId="{A890BB25-0095-47E3-B7DA-CF60DC6AE0DA}" dt="2020-10-05T17:57:18.674" v="11" actId="1076"/>
        <pc:sldMkLst>
          <pc:docMk/>
          <pc:sldMk cId="1479977622" sldId="614"/>
        </pc:sldMkLst>
        <pc:spChg chg="mod">
          <ac:chgData name="Edwin Landivar" userId="ae2ac59f40d9f62d" providerId="LiveId" clId="{A890BB25-0095-47E3-B7DA-CF60DC6AE0DA}" dt="2020-10-05T17:57:18.674" v="11" actId="1076"/>
          <ac:spMkLst>
            <pc:docMk/>
            <pc:sldMk cId="1479977622" sldId="614"/>
            <ac:spMk id="11" creationId="{00000000-0000-0000-0000-000000000000}"/>
          </ac:spMkLst>
        </pc:spChg>
      </pc:sldChg>
      <pc:sldChg chg="modSp mod modNotesTx">
        <pc:chgData name="Edwin Landivar" userId="ae2ac59f40d9f62d" providerId="LiveId" clId="{A890BB25-0095-47E3-B7DA-CF60DC6AE0DA}" dt="2020-10-05T18:02:14.251" v="18" actId="403"/>
        <pc:sldMkLst>
          <pc:docMk/>
          <pc:sldMk cId="668194125" sldId="616"/>
        </pc:sldMkLst>
        <pc:spChg chg="mod">
          <ac:chgData name="Edwin Landivar" userId="ae2ac59f40d9f62d" providerId="LiveId" clId="{A890BB25-0095-47E3-B7DA-CF60DC6AE0DA}" dt="2020-10-05T18:02:14.251" v="18" actId="403"/>
          <ac:spMkLst>
            <pc:docMk/>
            <pc:sldMk cId="668194125" sldId="616"/>
            <ac:spMk id="7" creationId="{1867828F-492D-4BF1-8A4E-822DF2FD5B9B}"/>
          </ac:spMkLst>
        </pc:spChg>
      </pc:sldChg>
      <pc:sldChg chg="addSp delSp modSp mod modNotesTx">
        <pc:chgData name="Edwin Landivar" userId="ae2ac59f40d9f62d" providerId="LiveId" clId="{A890BB25-0095-47E3-B7DA-CF60DC6AE0DA}" dt="2020-10-05T18:09:06.716" v="55" actId="14100"/>
        <pc:sldMkLst>
          <pc:docMk/>
          <pc:sldMk cId="3481045880" sldId="622"/>
        </pc:sldMkLst>
        <pc:spChg chg="add mod">
          <ac:chgData name="Edwin Landivar" userId="ae2ac59f40d9f62d" providerId="LiveId" clId="{A890BB25-0095-47E3-B7DA-CF60DC6AE0DA}" dt="2020-10-05T18:09:06.716" v="55" actId="14100"/>
          <ac:spMkLst>
            <pc:docMk/>
            <pc:sldMk cId="3481045880" sldId="622"/>
            <ac:spMk id="2" creationId="{9DA0EF70-EFC9-4B55-8AD9-5B751D90B9C6}"/>
          </ac:spMkLst>
        </pc:spChg>
        <pc:spChg chg="mod">
          <ac:chgData name="Edwin Landivar" userId="ae2ac59f40d9f62d" providerId="LiveId" clId="{A890BB25-0095-47E3-B7DA-CF60DC6AE0DA}" dt="2020-10-05T18:08:02.800" v="53" actId="1076"/>
          <ac:spMkLst>
            <pc:docMk/>
            <pc:sldMk cId="3481045880" sldId="622"/>
            <ac:spMk id="7" creationId="{00000000-0000-0000-0000-000000000000}"/>
          </ac:spMkLst>
        </pc:spChg>
        <pc:spChg chg="del">
          <ac:chgData name="Edwin Landivar" userId="ae2ac59f40d9f62d" providerId="LiveId" clId="{A890BB25-0095-47E3-B7DA-CF60DC6AE0DA}" dt="2020-10-05T18:07:13.837" v="37" actId="478"/>
          <ac:spMkLst>
            <pc:docMk/>
            <pc:sldMk cId="3481045880" sldId="622"/>
            <ac:spMk id="14" creationId="{00000000-0000-0000-0000-000000000000}"/>
          </ac:spMkLst>
        </pc:spChg>
      </pc:sldChg>
      <pc:sldChg chg="modSp mod modNotesTx">
        <pc:chgData name="Edwin Landivar" userId="ae2ac59f40d9f62d" providerId="LiveId" clId="{A890BB25-0095-47E3-B7DA-CF60DC6AE0DA}" dt="2020-10-05T18:04:59.614" v="32" actId="403"/>
        <pc:sldMkLst>
          <pc:docMk/>
          <pc:sldMk cId="784784973" sldId="623"/>
        </pc:sldMkLst>
        <pc:spChg chg="mod">
          <ac:chgData name="Edwin Landivar" userId="ae2ac59f40d9f62d" providerId="LiveId" clId="{A890BB25-0095-47E3-B7DA-CF60DC6AE0DA}" dt="2020-10-05T18:04:59.614" v="32" actId="403"/>
          <ac:spMkLst>
            <pc:docMk/>
            <pc:sldMk cId="784784973" sldId="623"/>
            <ac:spMk id="7" creationId="{B0369C6B-D18C-4CCF-81D5-91F16F2021B5}"/>
          </ac:spMkLst>
        </pc:spChg>
      </pc:sldChg>
      <pc:sldChg chg="modSp mod modNotesTx">
        <pc:chgData name="Edwin Landivar" userId="ae2ac59f40d9f62d" providerId="LiveId" clId="{A890BB25-0095-47E3-B7DA-CF60DC6AE0DA}" dt="2020-10-05T18:07:02.917" v="36" actId="12"/>
        <pc:sldMkLst>
          <pc:docMk/>
          <pc:sldMk cId="2689693971" sldId="624"/>
        </pc:sldMkLst>
        <pc:spChg chg="mod">
          <ac:chgData name="Edwin Landivar" userId="ae2ac59f40d9f62d" providerId="LiveId" clId="{A890BB25-0095-47E3-B7DA-CF60DC6AE0DA}" dt="2020-10-05T18:07:02.917" v="36" actId="12"/>
          <ac:spMkLst>
            <pc:docMk/>
            <pc:sldMk cId="2689693971" sldId="624"/>
            <ac:spMk id="7" creationId="{1867828F-492D-4BF1-8A4E-822DF2FD5B9B}"/>
          </ac:spMkLst>
        </pc:sp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05.10.2020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Battery Boosting</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pPr algn="just">
              <a:spcAft>
                <a:spcPts val="1200"/>
              </a:spcAft>
            </a:pPr>
            <a:r>
              <a:rPr lang="en-US" sz="1800" dirty="0">
                <a:effectLst/>
                <a:latin typeface="Open Sans"/>
                <a:ea typeface="MS Mincho" panose="02020609040205080304" pitchFamily="49" charset="-128"/>
                <a:cs typeface="Times New Roman" panose="02020603050405020304" pitchFamily="18" charset="0"/>
              </a:rPr>
              <a:t>Is boosting a battery simple?</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spcAft>
                <a:spcPts val="1200"/>
              </a:spcAft>
            </a:pPr>
            <a:r>
              <a:rPr lang="en-US" sz="1800" dirty="0">
                <a:effectLst/>
                <a:latin typeface="Open Sans"/>
                <a:ea typeface="MS Mincho" panose="02020609040205080304" pitchFamily="49" charset="-128"/>
                <a:cs typeface="Times New Roman" panose="02020603050405020304" pitchFamily="18" charset="0"/>
              </a:rPr>
              <a:t>There are many steps and considerations that go into boosting a battery.</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spcAft>
                <a:spcPts val="1200"/>
              </a:spcAft>
            </a:pPr>
            <a:r>
              <a:rPr lang="en-US" sz="1800" dirty="0">
                <a:effectLst/>
                <a:latin typeface="Open Sans"/>
                <a:ea typeface="MS Mincho" panose="02020609040205080304" pitchFamily="49" charset="-128"/>
                <a:cs typeface="Times New Roman" panose="02020603050405020304" pitchFamily="18" charset="0"/>
              </a:rPr>
              <a:t>If a battery is not cared for properly, not used for a long time or is nearing the end of its useful life expectancy, then it can become weak and lose its charge.</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pPr algn="just">
              <a:spcAft>
                <a:spcPts val="1200"/>
              </a:spcAft>
            </a:pPr>
            <a:r>
              <a:rPr lang="en-US" sz="1800" dirty="0">
                <a:solidFill>
                  <a:srgbClr val="000000"/>
                </a:solidFill>
                <a:effectLst/>
                <a:latin typeface="Open Sans"/>
                <a:ea typeface="Times New Roman" panose="02020603050405020304" pitchFamily="18" charset="0"/>
                <a:cs typeface="Times New Roman" panose="02020603050405020304" pitchFamily="18" charset="0"/>
              </a:rPr>
              <a:t>Improper battery boosting can lead to serious injury if done improperly. Batteries commonly explode when improperly boosted, leading to worker exposure to risk of acid burns and injuries from flying objects.</a:t>
            </a:r>
            <a:endParaRPr lang="es-EC"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algn="just">
              <a:spcAft>
                <a:spcPts val="1200"/>
              </a:spcAft>
            </a:pPr>
            <a:r>
              <a:rPr lang="en-US" sz="1800" dirty="0">
                <a:solidFill>
                  <a:srgbClr val="000000"/>
                </a:solidFill>
                <a:effectLst/>
                <a:latin typeface="Open Sans"/>
                <a:ea typeface="Times New Roman" panose="02020603050405020304" pitchFamily="18" charset="0"/>
                <a:cs typeface="Times New Roman" panose="02020603050405020304" pitchFamily="18" charset="0"/>
              </a:rPr>
              <a:t>The following composition and make-up of batteries is self-explanatory why battery boosting is more than what “meets the eye”.</a:t>
            </a:r>
            <a:endParaRPr lang="es-EC"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342900" lvl="0" indent="-342900" algn="just">
              <a:spcAft>
                <a:spcPts val="1200"/>
              </a:spcAft>
              <a:buFont typeface="+mj-lt"/>
              <a:buAutoNum type="alphaUcPeriod"/>
            </a:pPr>
            <a:r>
              <a:rPr lang="en-US" sz="1800" dirty="0">
                <a:solidFill>
                  <a:srgbClr val="000000"/>
                </a:solidFill>
                <a:effectLst/>
                <a:latin typeface="Open Sans"/>
                <a:ea typeface="Times New Roman" panose="02020603050405020304" pitchFamily="18" charset="0"/>
                <a:cs typeface="Times New Roman" panose="02020603050405020304" pitchFamily="18" charset="0"/>
              </a:rPr>
              <a:t>Lead-acid batteries are built with a number of individual cells containing layers of lead plates immersed in </a:t>
            </a:r>
            <a:r>
              <a:rPr lang="en-US" sz="1800" dirty="0" err="1">
                <a:solidFill>
                  <a:srgbClr val="000000"/>
                </a:solidFill>
                <a:effectLst/>
                <a:latin typeface="Open Sans"/>
                <a:ea typeface="Times New Roman" panose="02020603050405020304" pitchFamily="18" charset="0"/>
                <a:cs typeface="Times New Roman" panose="02020603050405020304" pitchFamily="18" charset="0"/>
              </a:rPr>
              <a:t>sulphuric</a:t>
            </a:r>
            <a:r>
              <a:rPr lang="en-US" sz="1800" dirty="0">
                <a:solidFill>
                  <a:srgbClr val="000000"/>
                </a:solidFill>
                <a:effectLst/>
                <a:latin typeface="Open Sans"/>
                <a:ea typeface="Times New Roman" panose="02020603050405020304" pitchFamily="18" charset="0"/>
                <a:cs typeface="Times New Roman" panose="02020603050405020304" pitchFamily="18" charset="0"/>
              </a:rPr>
              <a:t> acid. When the </a:t>
            </a:r>
            <a:r>
              <a:rPr lang="en-US" sz="1800" dirty="0" err="1">
                <a:solidFill>
                  <a:srgbClr val="000000"/>
                </a:solidFill>
                <a:effectLst/>
                <a:latin typeface="Open Sans"/>
                <a:ea typeface="Times New Roman" panose="02020603050405020304" pitchFamily="18" charset="0"/>
                <a:cs typeface="Times New Roman" panose="02020603050405020304" pitchFamily="18" charset="0"/>
              </a:rPr>
              <a:t>sulphuric</a:t>
            </a:r>
            <a:r>
              <a:rPr lang="en-US" sz="1800" dirty="0">
                <a:solidFill>
                  <a:srgbClr val="000000"/>
                </a:solidFill>
                <a:effectLst/>
                <a:latin typeface="Open Sans"/>
                <a:ea typeface="Times New Roman" panose="02020603050405020304" pitchFamily="18" charset="0"/>
                <a:cs typeface="Times New Roman" panose="02020603050405020304" pitchFamily="18" charset="0"/>
              </a:rPr>
              <a:t> acid comes into contact with the lead plate, energy is produced. The battery will have a negative and a positive terminal on the top or side of the battery, and will have vent caps on top. The purpose of the vent caps is to allow for the escape of gases formed when the battery is charging. In addition, the vent caps allow water and acid levels of the battery to be checked during maintenance.</a:t>
            </a:r>
            <a:endParaRPr lang="es-EC"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342900" lvl="0" indent="-342900" algn="just">
              <a:spcAft>
                <a:spcPts val="1200"/>
              </a:spcAft>
              <a:buFont typeface="+mj-lt"/>
              <a:buAutoNum type="alphaUcPeriod"/>
            </a:pPr>
            <a:r>
              <a:rPr lang="en-US" sz="1800" dirty="0">
                <a:solidFill>
                  <a:srgbClr val="000000"/>
                </a:solidFill>
                <a:effectLst/>
                <a:latin typeface="Open Sans"/>
                <a:ea typeface="Times New Roman" panose="02020603050405020304" pitchFamily="18" charset="0"/>
                <a:cs typeface="Times New Roman" panose="02020603050405020304" pitchFamily="18" charset="0"/>
              </a:rPr>
              <a:t>Lead-acid batteries can produce explosive mixtures of hydrogen and oxygen gases when they are being charged. If ventilation is poor, the escaping hydrogen creates an explosive atmosphere around the battery. Always keep sparks, flames, burning cigarettes, and other sources of ignition away from the battery recharging area because the gas can be ignited. The result of an explosion could be severe burns and/or fire.</a:t>
            </a:r>
            <a:endParaRPr lang="es-EC"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pPr algn="just">
              <a:spcAft>
                <a:spcPts val="1200"/>
              </a:spcAft>
            </a:pPr>
            <a:r>
              <a:rPr lang="en-US" sz="1800" b="1" dirty="0">
                <a:effectLst/>
                <a:latin typeface="Open Sans"/>
                <a:ea typeface="MS Mincho" panose="02020609040205080304" pitchFamily="49" charset="-128"/>
                <a:cs typeface="Times New Roman" panose="02020603050405020304" pitchFamily="18" charset="0"/>
              </a:rPr>
              <a:t>Follow Instructions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spcBef>
                <a:spcPts val="750"/>
              </a:spcBef>
            </a:pPr>
            <a:r>
              <a:rPr lang="en-US" sz="1800" dirty="0">
                <a:solidFill>
                  <a:srgbClr val="000000"/>
                </a:solidFill>
                <a:effectLst/>
                <a:latin typeface="Open Sans"/>
                <a:ea typeface="Times New Roman" panose="02020603050405020304" pitchFamily="18" charset="0"/>
              </a:rPr>
              <a:t>You might think boosting is as simple as connecting the battery of a disabled car to that of another vehicle, but it’s not always that easy. For example, most recent-model cars have a fuse installed on the battery’s positive terminal connector to protect the electrical system from power surges. Connecting a jumper cable to the wrong side of the fuse can cause it to blow, possibly damaging one of the many electronic devices found in modern cars. </a:t>
            </a:r>
            <a:endParaRPr lang="es-EC" sz="1800" dirty="0">
              <a:effectLst/>
              <a:latin typeface="Times New Roman" panose="02020603050405020304" pitchFamily="18" charset="0"/>
              <a:ea typeface="Times New Roman" panose="02020603050405020304" pitchFamily="18" charset="0"/>
            </a:endParaRPr>
          </a:p>
          <a:p>
            <a:pPr algn="just">
              <a:spcBef>
                <a:spcPts val="750"/>
              </a:spcBef>
            </a:pPr>
            <a:r>
              <a:rPr lang="en-US" sz="1800" b="1" dirty="0">
                <a:solidFill>
                  <a:srgbClr val="000000"/>
                </a:solidFill>
                <a:effectLst/>
                <a:latin typeface="Open Sans"/>
                <a:ea typeface="Times New Roman" panose="02020603050405020304" pitchFamily="18" charset="0"/>
              </a:rPr>
              <a:t>After the Boost</a:t>
            </a:r>
            <a:endParaRPr lang="es-EC" sz="1800" dirty="0">
              <a:effectLst/>
              <a:latin typeface="Times New Roman" panose="02020603050405020304" pitchFamily="18" charset="0"/>
              <a:ea typeface="Times New Roman" panose="02020603050405020304" pitchFamily="18" charset="0"/>
            </a:endParaRPr>
          </a:p>
          <a:p>
            <a:pPr algn="just">
              <a:spcBef>
                <a:spcPts val="750"/>
              </a:spcBef>
            </a:pPr>
            <a:r>
              <a:rPr lang="en-US" sz="1800" dirty="0">
                <a:solidFill>
                  <a:srgbClr val="000000"/>
                </a:solidFill>
                <a:effectLst/>
                <a:latin typeface="Open Sans"/>
                <a:ea typeface="Times New Roman" panose="02020603050405020304" pitchFamily="18" charset="0"/>
              </a:rPr>
              <a:t>A battery is completely dead when the engine doesn’t make a sound when you attempt to start it. Contrary to popular belief, it’s important to leave the cables connected to both running vehicles at least five minutes after the boost in order to charge the dead battery. This precaution reduces the risk of a power surge, which can occur momentarily when the jumper cables are disconnected. Once the disabled car has started, it’s best to run its heating and defrosting systems on high for a few minutes to counter the effects of a possible surge.</a:t>
            </a:r>
            <a:endParaRPr lang="es-EC" sz="1800" dirty="0">
              <a:effectLst/>
              <a:latin typeface="Times New Roman" panose="02020603050405020304" pitchFamily="18" charset="0"/>
              <a:ea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algn="just">
              <a:spcBef>
                <a:spcPts val="1800"/>
              </a:spcBef>
            </a:pPr>
            <a:r>
              <a:rPr lang="en-US" sz="1800" b="1" dirty="0">
                <a:solidFill>
                  <a:srgbClr val="000000"/>
                </a:solidFill>
                <a:effectLst/>
                <a:latin typeface="Open Sans"/>
                <a:ea typeface="MS Gothic" panose="020B0609070205080204" pitchFamily="49" charset="-128"/>
                <a:cs typeface="Times New Roman" panose="02020603050405020304" pitchFamily="18" charset="0"/>
              </a:rPr>
              <a:t>Roadside Assistance</a:t>
            </a:r>
            <a:endParaRPr lang="es-EC" sz="1800" b="1"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pPr algn="just">
              <a:spcBef>
                <a:spcPts val="750"/>
              </a:spcBef>
            </a:pPr>
            <a:r>
              <a:rPr lang="en-US" sz="1800" dirty="0">
                <a:solidFill>
                  <a:srgbClr val="000000"/>
                </a:solidFill>
                <a:effectLst/>
                <a:latin typeface="Open Sans"/>
                <a:ea typeface="Times New Roman" panose="02020603050405020304" pitchFamily="18" charset="0"/>
              </a:rPr>
              <a:t>Given that damage caused by a surge is not covered by any warranty, taking a chance could be very costly. If your car battery is dead, the best thing to do is call a roadside assistance service, whose experts can advise you on the procedure to follow.</a:t>
            </a:r>
            <a:endParaRPr lang="es-EC" sz="1800" dirty="0">
              <a:effectLst/>
              <a:latin typeface="Times New Roman" panose="02020603050405020304" pitchFamily="18" charset="0"/>
              <a:ea typeface="Times New Roman" panose="02020603050405020304" pitchFamily="18" charset="0"/>
            </a:endParaRPr>
          </a:p>
          <a:p>
            <a:pPr algn="just">
              <a:spcBef>
                <a:spcPts val="750"/>
              </a:spcBef>
              <a:spcAft>
                <a:spcPts val="1200"/>
              </a:spcAft>
            </a:pPr>
            <a:r>
              <a:rPr lang="en-US" sz="1800" dirty="0">
                <a:solidFill>
                  <a:srgbClr val="000000"/>
                </a:solidFill>
                <a:effectLst/>
                <a:latin typeface="Open Sans"/>
                <a:ea typeface="Times New Roman" panose="02020603050405020304" pitchFamily="18" charset="0"/>
              </a:rPr>
              <a:t>Feel comfortable doing it yourself? You must comply with the procedure recommended in the vehicle owner’s manual.</a:t>
            </a:r>
            <a:endParaRPr lang="es-EC" sz="1800" dirty="0">
              <a:effectLst/>
              <a:latin typeface="Times New Roman" panose="02020603050405020304" pitchFamily="18" charset="0"/>
              <a:ea typeface="Times New Roman" panose="02020603050405020304" pitchFamily="18" charset="0"/>
            </a:endParaRPr>
          </a:p>
          <a:p>
            <a:pPr algn="just">
              <a:spcBef>
                <a:spcPts val="750"/>
              </a:spcBef>
              <a:spcAft>
                <a:spcPts val="1200"/>
              </a:spcAft>
            </a:pPr>
            <a:r>
              <a:rPr lang="en-US" sz="1800" b="1" dirty="0">
                <a:solidFill>
                  <a:srgbClr val="000000"/>
                </a:solidFill>
                <a:effectLst/>
                <a:latin typeface="Open Sans"/>
                <a:ea typeface="Times New Roman" panose="02020603050405020304" pitchFamily="18" charset="0"/>
              </a:rPr>
              <a:t>Steps to follow in Battery Boost</a:t>
            </a:r>
            <a:endParaRPr lang="es-EC" sz="1800" dirty="0">
              <a:effectLst/>
              <a:latin typeface="Times New Roman" panose="02020603050405020304" pitchFamily="18" charset="0"/>
              <a:ea typeface="Times New Roman" panose="02020603050405020304" pitchFamily="18" charset="0"/>
            </a:endParaRPr>
          </a:p>
          <a:p>
            <a:pPr marL="342900" lvl="0" indent="-342900" algn="just">
              <a:spcBef>
                <a:spcPts val="750"/>
              </a:spcBef>
              <a:buFont typeface="+mj-lt"/>
              <a:buAutoNum type="arabicParenR"/>
            </a:pPr>
            <a:r>
              <a:rPr lang="en-US" sz="1800" dirty="0">
                <a:solidFill>
                  <a:srgbClr val="000000"/>
                </a:solidFill>
                <a:effectLst/>
                <a:latin typeface="Open Sans"/>
                <a:ea typeface="Times New Roman" panose="02020603050405020304" pitchFamily="18" charset="0"/>
              </a:rPr>
              <a:t>Connect a red jumper cable clamp to the positive (+) terminal of the dead battery.</a:t>
            </a:r>
            <a:endParaRPr lang="es-EC" sz="1800" dirty="0">
              <a:effectLst/>
              <a:latin typeface="Times New Roman" panose="02020603050405020304" pitchFamily="18" charset="0"/>
              <a:ea typeface="Times New Roman" panose="02020603050405020304" pitchFamily="18" charset="0"/>
            </a:endParaRPr>
          </a:p>
          <a:p>
            <a:pPr marL="342900" lvl="0" indent="-342900" algn="just">
              <a:spcBef>
                <a:spcPts val="750"/>
              </a:spcBef>
              <a:buFont typeface="+mj-lt"/>
              <a:buAutoNum type="arabicParenR"/>
            </a:pPr>
            <a:r>
              <a:rPr lang="en-US" sz="1800" dirty="0">
                <a:solidFill>
                  <a:srgbClr val="000000"/>
                </a:solidFill>
                <a:effectLst/>
                <a:latin typeface="Open Sans"/>
                <a:ea typeface="Times New Roman" panose="02020603050405020304" pitchFamily="18" charset="0"/>
              </a:rPr>
              <a:t>Connect the other red cable clamp to the positive (+) terminal of the working battery.</a:t>
            </a:r>
            <a:endParaRPr lang="es-EC" sz="1800" dirty="0">
              <a:effectLst/>
              <a:latin typeface="Times New Roman" panose="02020603050405020304" pitchFamily="18" charset="0"/>
              <a:ea typeface="Times New Roman" panose="02020603050405020304" pitchFamily="18" charset="0"/>
            </a:endParaRPr>
          </a:p>
          <a:p>
            <a:pPr marL="342900" lvl="0" indent="-342900" algn="just">
              <a:spcBef>
                <a:spcPts val="750"/>
              </a:spcBef>
              <a:buFont typeface="+mj-lt"/>
              <a:buAutoNum type="arabicParenR"/>
            </a:pPr>
            <a:r>
              <a:rPr lang="en-US" sz="1800" dirty="0">
                <a:solidFill>
                  <a:srgbClr val="000000"/>
                </a:solidFill>
                <a:effectLst/>
                <a:latin typeface="Open Sans"/>
                <a:ea typeface="Times New Roman" panose="02020603050405020304" pitchFamily="18" charset="0"/>
              </a:rPr>
              <a:t>Connect a black cable clamp to the negative (-) terminal of the working battery.</a:t>
            </a:r>
            <a:endParaRPr lang="es-EC" sz="1800" dirty="0">
              <a:effectLst/>
              <a:latin typeface="Times New Roman" panose="02020603050405020304" pitchFamily="18" charset="0"/>
              <a:ea typeface="Times New Roman" panose="02020603050405020304" pitchFamily="18" charset="0"/>
            </a:endParaRPr>
          </a:p>
          <a:p>
            <a:pPr marL="342900" lvl="0" indent="-342900" algn="just">
              <a:spcBef>
                <a:spcPts val="750"/>
              </a:spcBef>
              <a:buFont typeface="+mj-lt"/>
              <a:buAutoNum type="arabicParenR"/>
            </a:pPr>
            <a:r>
              <a:rPr lang="en-US" sz="1800" dirty="0">
                <a:solidFill>
                  <a:srgbClr val="000000"/>
                </a:solidFill>
                <a:effectLst/>
                <a:latin typeface="Open Sans"/>
                <a:ea typeface="Times New Roman" panose="02020603050405020304" pitchFamily="18" charset="0"/>
              </a:rPr>
              <a:t>Connect the other black cable clamp to the disabled vehicle’s engine block or one of the major engine-connected metal components, such as the alternator bracket. This connection must be at least 30 cm away from the battery to prevent a spark from causing an explosion. Don’t attach the jumper cable to the ground terminal of the dead battery or to a body panel.</a:t>
            </a:r>
            <a:endParaRPr lang="es-EC" sz="1800" dirty="0">
              <a:effectLst/>
              <a:latin typeface="Times New Roman" panose="02020603050405020304" pitchFamily="18" charset="0"/>
              <a:ea typeface="Times New Roman" panose="02020603050405020304" pitchFamily="18" charset="0"/>
            </a:endParaRPr>
          </a:p>
          <a:p>
            <a:pPr marL="342900" lvl="0" indent="-342900" algn="just">
              <a:spcBef>
                <a:spcPts val="750"/>
              </a:spcBef>
              <a:buFont typeface="+mj-lt"/>
              <a:buAutoNum type="arabicParenR"/>
            </a:pPr>
            <a:r>
              <a:rPr lang="en-US" sz="1800" dirty="0">
                <a:solidFill>
                  <a:srgbClr val="000000"/>
                </a:solidFill>
                <a:effectLst/>
                <a:latin typeface="Open Sans"/>
                <a:ea typeface="Times New Roman" panose="02020603050405020304" pitchFamily="18" charset="0"/>
              </a:rPr>
              <a:t>Start the engine of the car that’s providing the boost.</a:t>
            </a:r>
            <a:endParaRPr lang="es-EC" sz="1800" dirty="0">
              <a:effectLst/>
              <a:latin typeface="Times New Roman" panose="02020603050405020304" pitchFamily="18" charset="0"/>
              <a:ea typeface="Times New Roman" panose="02020603050405020304" pitchFamily="18" charset="0"/>
            </a:endParaRPr>
          </a:p>
          <a:p>
            <a:pPr marL="342900" lvl="0" indent="-342900" algn="just">
              <a:spcBef>
                <a:spcPts val="750"/>
              </a:spcBef>
              <a:buFont typeface="+mj-lt"/>
              <a:buAutoNum type="arabicParenR"/>
            </a:pPr>
            <a:r>
              <a:rPr lang="en-US" sz="1800" dirty="0">
                <a:solidFill>
                  <a:srgbClr val="000000"/>
                </a:solidFill>
                <a:effectLst/>
                <a:latin typeface="Open Sans"/>
                <a:ea typeface="Times New Roman" panose="02020603050405020304" pitchFamily="18" charset="0"/>
              </a:rPr>
              <a:t>Try starting the disabled vehicle by following the cold-weather start recommendations found in the owner’s manual. Don’t engage the starter for more than 15 seconds, or you may damage it.</a:t>
            </a:r>
            <a:endParaRPr lang="es-EC" sz="1800" dirty="0">
              <a:effectLst/>
              <a:latin typeface="Times New Roman" panose="02020603050405020304" pitchFamily="18" charset="0"/>
              <a:ea typeface="Times New Roman" panose="02020603050405020304" pitchFamily="18" charset="0"/>
            </a:endParaRPr>
          </a:p>
          <a:p>
            <a:pPr marL="342900" lvl="0" indent="-342900" algn="just">
              <a:spcBef>
                <a:spcPts val="750"/>
              </a:spcBef>
              <a:buFont typeface="+mj-lt"/>
              <a:buAutoNum type="arabicParenR"/>
            </a:pPr>
            <a:r>
              <a:rPr lang="en-US" sz="1800" dirty="0">
                <a:solidFill>
                  <a:srgbClr val="000000"/>
                </a:solidFill>
                <a:effectLst/>
                <a:latin typeface="Open Sans"/>
                <a:ea typeface="Times New Roman" panose="02020603050405020304" pitchFamily="18" charset="0"/>
              </a:rPr>
              <a:t>To remove the cables, follow the connection sequence in reverse order.</a:t>
            </a:r>
            <a:endParaRPr lang="es-EC" sz="1800" dirty="0">
              <a:effectLst/>
              <a:latin typeface="Times New Roman" panose="02020603050405020304" pitchFamily="18" charset="0"/>
              <a:ea typeface="Times New Roman" panose="02020603050405020304" pitchFamily="18" charset="0"/>
            </a:endParaRP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pPr algn="just">
              <a:spcBef>
                <a:spcPts val="750"/>
              </a:spcBef>
              <a:spcAft>
                <a:spcPts val="1200"/>
              </a:spcAft>
            </a:pPr>
            <a:r>
              <a:rPr lang="en-US" sz="1800" b="1" dirty="0">
                <a:solidFill>
                  <a:srgbClr val="000000"/>
                </a:solidFill>
                <a:effectLst/>
                <a:latin typeface="Open Sans"/>
                <a:ea typeface="Times New Roman" panose="02020603050405020304" pitchFamily="18" charset="0"/>
              </a:rPr>
              <a:t>Advice before the Boost</a:t>
            </a:r>
            <a:endParaRPr lang="es-EC" sz="1800" dirty="0">
              <a:effectLst/>
              <a:latin typeface="Times New Roman" panose="02020603050405020304" pitchFamily="18" charset="0"/>
              <a:ea typeface="Times New Roman" panose="02020603050405020304" pitchFamily="18" charset="0"/>
            </a:endParaRPr>
          </a:p>
          <a:p>
            <a:pPr marL="342900" lvl="0" indent="-342900" algn="just" fontAlgn="base">
              <a:spcBef>
                <a:spcPts val="1200"/>
              </a:spcBef>
              <a:spcAft>
                <a:spcPts val="60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Make sure both vehicles are not in contact with each other.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60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Examine the dead battery, making sure it’s not frozen. If its walls are rippled or bubbled, don’t perform the boost. Not only may a frozen battery explode, but since it’s no longer able to hold a charge, the alternator will have to work harder to power the electrical system, which may cause premature wear of this very expensive part.</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Remember that a battery releases an explosive gas called hydrogen. Watch out for sparks or any open flame. Refrain from smoking.</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60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It’s very uncommon for batteries to leak, but if this happens, avoid contact between the battery electrolyte and the eyes, skin and clothing of those present. Electrolyte is a corrosive solution that can cause severe burns. In the event of contact with the electrolyte, wash the affected area immediately with large quantities of water and see a doctor as soon as possible.</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60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Wear work gloves and remove rings and bracelets. Wearing safety goggles is strongly recommended.</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60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Turn off all electrical accessories (heating, lighting, air conditioning, etc.) and engage the parking brake. If your car has a manual transmission, place it in neutral; if the transmission is automatic, place it in park.</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9190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pPr algn="just">
              <a:spcAft>
                <a:spcPts val="1200"/>
              </a:spcAft>
            </a:pPr>
            <a:r>
              <a:rPr lang="en-US" sz="1800" b="1" dirty="0">
                <a:solidFill>
                  <a:srgbClr val="000000"/>
                </a:solidFill>
                <a:effectLst/>
                <a:latin typeface="Open Sans"/>
                <a:ea typeface="Times New Roman" panose="02020603050405020304" pitchFamily="18" charset="0"/>
                <a:cs typeface="Times New Roman" panose="02020603050405020304" pitchFamily="18" charset="0"/>
              </a:rPr>
              <a:t>BACKGROUND </a:t>
            </a:r>
            <a:endParaRPr lang="es-EC"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algn="just">
              <a:spcAft>
                <a:spcPts val="1200"/>
              </a:spcAft>
            </a:pPr>
            <a:r>
              <a:rPr lang="en-US" sz="1800" dirty="0">
                <a:solidFill>
                  <a:srgbClr val="000000"/>
                </a:solidFill>
                <a:effectLst/>
                <a:latin typeface="Open Sans"/>
                <a:ea typeface="Times New Roman" panose="02020603050405020304" pitchFamily="18" charset="0"/>
                <a:cs typeface="Times New Roman" panose="02020603050405020304" pitchFamily="18" charset="0"/>
              </a:rPr>
              <a:t>Improperly boosting a battery can be dangerous and cause chemical burns, explosion, fire, and/or electrical shock.</a:t>
            </a:r>
            <a:endParaRPr lang="es-EC"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BATTERY BOOSTING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806D41CC-0B2D-4B90-B456-FE1D5A4B822F}"/>
              </a:ext>
            </a:extLst>
          </p:cNvPr>
          <p:cNvSpPr>
            <a:spLocks noGrp="1"/>
          </p:cNvSpPr>
          <p:nvPr>
            <p:ph type="pic" sz="quarter" idx="12"/>
          </p:nvPr>
        </p:nvSpPr>
        <p:spPr>
          <a:xfrm>
            <a:off x="-44624" y="0"/>
            <a:ext cx="18288000" cy="10287000"/>
          </a:xfrm>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4229100"/>
              <a:ext cx="5176679" cy="5632311"/>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There are many steps and considerations that go into boosting a battery.</a:t>
              </a:r>
            </a:p>
            <a:p>
              <a:r>
                <a:rPr lang="en-US" sz="4000" dirty="0">
                  <a:solidFill>
                    <a:schemeClr val="bg2"/>
                  </a:solidFill>
                  <a:latin typeface="Brandon Text Regular" panose="020B0503020203060203" pitchFamily="34" charset="0"/>
                </a:rPr>
                <a:t>If a battery is not cared for properly, not used for a long time or is nearing the end of its useful life expectancy, then it can become weak and lose its charge.</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612475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72340" y="3086100"/>
            <a:ext cx="8045278" cy="3539430"/>
          </a:xfrm>
          <a:prstGeom prst="rect">
            <a:avLst/>
          </a:prstGeom>
        </p:spPr>
        <p:txBody>
          <a:bodyPr wrap="square">
            <a:spAutoFit/>
          </a:bodyPr>
          <a:lstStyle/>
          <a:p>
            <a:r>
              <a:rPr lang="en-US" sz="2800" dirty="0">
                <a:solidFill>
                  <a:schemeClr val="bg2"/>
                </a:solidFill>
                <a:latin typeface="Brandon Text Regular" panose="020B0503020203060203" pitchFamily="34" charset="0"/>
              </a:rPr>
              <a:t>Improper battery boosting can lead to serious injury if done improperly. Batteries commonly explode when improperly boosted, leading to worker exposure to risk of acid burns and injuries from flying objects.</a:t>
            </a:r>
          </a:p>
          <a:p>
            <a:r>
              <a:rPr lang="en-US" sz="2800" dirty="0">
                <a:solidFill>
                  <a:schemeClr val="bg2"/>
                </a:solidFill>
                <a:latin typeface="Brandon Text Regular" panose="020B0503020203060203" pitchFamily="34" charset="0"/>
              </a:rPr>
              <a:t>The following composition and make-up of batteries is self-explanatory why battery boosting is more than what “meets the eye”.</a:t>
            </a:r>
          </a:p>
        </p:txBody>
      </p:sp>
      <p:sp>
        <p:nvSpPr>
          <p:cNvPr id="2" name="Marcador de posición de imagen 1">
            <a:extLst>
              <a:ext uri="{FF2B5EF4-FFF2-40B4-BE49-F238E27FC236}">
                <a16:creationId xmlns:a16="http://schemas.microsoft.com/office/drawing/2014/main" id="{CAD4E72E-0F62-4D0A-BB44-E8116F783B4B}"/>
              </a:ext>
            </a:extLst>
          </p:cNvPr>
          <p:cNvSpPr>
            <a:spLocks noGrp="1"/>
          </p:cNvSpPr>
          <p:nvPr>
            <p:ph type="pic" sz="quarter" idx="11"/>
          </p:nvPr>
        </p:nvSpPr>
        <p:spPr/>
      </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753600" y="3390900"/>
            <a:ext cx="8305800" cy="3108543"/>
          </a:xfrm>
          <a:prstGeom prst="rect">
            <a:avLst/>
          </a:prstGeom>
          <a:noFill/>
        </p:spPr>
        <p:txBody>
          <a:bodyPr wrap="square" rtlCol="0">
            <a:spAutoFit/>
          </a:bodyPr>
          <a:lstStyle/>
          <a:p>
            <a:r>
              <a:rPr lang="en-US" sz="2800" b="1" dirty="0">
                <a:solidFill>
                  <a:schemeClr val="bg2"/>
                </a:solidFill>
                <a:latin typeface="Brandon Text Regular" panose="020B0503020203060203" pitchFamily="34" charset="0"/>
              </a:rPr>
              <a:t>Follow Instructions</a:t>
            </a:r>
          </a:p>
          <a:p>
            <a:r>
              <a:rPr lang="en-US" sz="2800" dirty="0">
                <a:solidFill>
                  <a:schemeClr val="bg2"/>
                </a:solidFill>
                <a:latin typeface="Brandon Text Regular" panose="020B0503020203060203" pitchFamily="34" charset="0"/>
              </a:rPr>
              <a:t>You might think boosting is as simple as connecting the battery of a disabled car to that of another vehicle, but it’s not always that easy. </a:t>
            </a:r>
          </a:p>
          <a:p>
            <a:r>
              <a:rPr lang="en-US" sz="2800" b="1" dirty="0">
                <a:solidFill>
                  <a:schemeClr val="bg2"/>
                </a:solidFill>
                <a:latin typeface="Brandon Text Regular" panose="020B0503020203060203" pitchFamily="34" charset="0"/>
              </a:rPr>
              <a:t>After the Boost</a:t>
            </a:r>
          </a:p>
          <a:p>
            <a:r>
              <a:rPr lang="en-US" sz="2800" dirty="0">
                <a:solidFill>
                  <a:schemeClr val="bg2"/>
                </a:solidFill>
                <a:latin typeface="Brandon Text Regular" panose="020B0503020203060203" pitchFamily="34" charset="0"/>
              </a:rPr>
              <a:t>A battery is completely dead when the engine doesn’t make a sound when you attempt to start it. </a:t>
            </a:r>
          </a:p>
        </p:txBody>
      </p:sp>
      <p:sp>
        <p:nvSpPr>
          <p:cNvPr id="2" name="Marcador de posición de imagen 1">
            <a:extLst>
              <a:ext uri="{FF2B5EF4-FFF2-40B4-BE49-F238E27FC236}">
                <a16:creationId xmlns:a16="http://schemas.microsoft.com/office/drawing/2014/main" id="{0B1A6102-5518-4844-8C2F-C022FCC5161B}"/>
              </a:ext>
            </a:extLst>
          </p:cNvPr>
          <p:cNvSpPr>
            <a:spLocks noGrp="1"/>
          </p:cNvSpPr>
          <p:nvPr>
            <p:ph type="pic" sz="quarter" idx="11"/>
          </p:nvPr>
        </p:nvSpPr>
        <p:spPr/>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533400" y="3435340"/>
            <a:ext cx="8077200" cy="1815882"/>
          </a:xfrm>
          <a:prstGeom prst="rect">
            <a:avLst/>
          </a:prstGeom>
          <a:noFill/>
        </p:spPr>
        <p:txBody>
          <a:bodyPr wrap="square" rtlCol="0">
            <a:spAutoFit/>
          </a:bodyPr>
          <a:lstStyle/>
          <a:p>
            <a:r>
              <a:rPr lang="en-US" sz="2800" b="1" dirty="0">
                <a:solidFill>
                  <a:schemeClr val="bg1"/>
                </a:solidFill>
                <a:latin typeface="Brandon Text Regular" panose="020B0503020203060203" pitchFamily="34" charset="0"/>
              </a:rPr>
              <a:t>Roadside Assistance</a:t>
            </a:r>
          </a:p>
          <a:p>
            <a:r>
              <a:rPr lang="en-US" sz="2800" dirty="0">
                <a:solidFill>
                  <a:schemeClr val="bg1"/>
                </a:solidFill>
                <a:latin typeface="Brandon Text Regular" panose="020B0503020203060203" pitchFamily="34" charset="0"/>
              </a:rPr>
              <a:t>If your car battery is dead, the best thing to do is call a roadside assistance service.</a:t>
            </a:r>
          </a:p>
          <a:p>
            <a:r>
              <a:rPr lang="en-US" sz="2800" b="1" dirty="0">
                <a:solidFill>
                  <a:schemeClr val="bg1"/>
                </a:solidFill>
                <a:latin typeface="Brandon Text Regular" panose="020B0503020203060203" pitchFamily="34" charset="0"/>
              </a:rPr>
              <a:t>Steps to follow in Battery Boost</a:t>
            </a:r>
          </a:p>
        </p:txBody>
      </p:sp>
      <p:sp>
        <p:nvSpPr>
          <p:cNvPr id="3" name="Marcador de posición de imagen 2">
            <a:extLst>
              <a:ext uri="{FF2B5EF4-FFF2-40B4-BE49-F238E27FC236}">
                <a16:creationId xmlns:a16="http://schemas.microsoft.com/office/drawing/2014/main" id="{E6F4D3DD-6073-43D1-AB7B-5D5BC63A64F3}"/>
              </a:ext>
            </a:extLst>
          </p:cNvPr>
          <p:cNvSpPr>
            <a:spLocks noGrp="1"/>
          </p:cNvSpPr>
          <p:nvPr>
            <p:ph type="pic" sz="quarter" idx="11"/>
          </p:nvPr>
        </p:nvSpPr>
        <p:spPr/>
      </p:sp>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18060" y="2427050"/>
            <a:ext cx="9144000" cy="6111159"/>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537160" y="2655649"/>
            <a:ext cx="8305800" cy="4247317"/>
          </a:xfrm>
          <a:prstGeom prst="rect">
            <a:avLst/>
          </a:prstGeom>
          <a:noFill/>
        </p:spPr>
        <p:txBody>
          <a:bodyPr wrap="square" rtlCol="0">
            <a:spAutoFit/>
          </a:bodyPr>
          <a:lstStyle/>
          <a:p>
            <a:r>
              <a:rPr lang="en-US" b="1" dirty="0">
                <a:solidFill>
                  <a:schemeClr val="bg2"/>
                </a:solidFill>
                <a:latin typeface="Brandon Text Regular" panose="020B0503020203060203" pitchFamily="34" charset="0"/>
              </a:rPr>
              <a:t>Advice before the Boost</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Make sure both vehicles are not in contact with each other.</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Examine the dead battery, making sure it’s not frozen. If its walls are rippled or bubbled, don’t perform the boost. Not only may a frozen battery explode, but since it’s no longer able to hold a charge, the alternator will have to work harder to power the electrical system, which may cause premature wear of this very expensive part.</a:t>
            </a:r>
          </a:p>
        </p:txBody>
      </p:sp>
      <p:sp>
        <p:nvSpPr>
          <p:cNvPr id="3" name="Marcador de posición de imagen 2">
            <a:extLst>
              <a:ext uri="{FF2B5EF4-FFF2-40B4-BE49-F238E27FC236}">
                <a16:creationId xmlns:a16="http://schemas.microsoft.com/office/drawing/2014/main" id="{1D689734-52FD-4C7F-99C9-7A9443487ABB}"/>
              </a:ext>
            </a:extLst>
          </p:cNvPr>
          <p:cNvSpPr>
            <a:spLocks noGrp="1"/>
          </p:cNvSpPr>
          <p:nvPr>
            <p:ph type="pic" sz="quarter" idx="11"/>
          </p:nvPr>
        </p:nvSpPr>
        <p:spPr>
          <a:xfrm>
            <a:off x="0" y="2400300"/>
            <a:ext cx="9144000" cy="6137910"/>
          </a:xfrm>
        </p:spPr>
      </p:sp>
    </p:spTree>
    <p:extLst>
      <p:ext uri="{BB962C8B-B14F-4D97-AF65-F5344CB8AC3E}">
        <p14:creationId xmlns:p14="http://schemas.microsoft.com/office/powerpoint/2010/main" val="26896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624121AA-9E2A-4B3D-B7FE-F8001CB03555}"/>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75198" y="2143962"/>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grpSp>
      <p:sp>
        <p:nvSpPr>
          <p:cNvPr id="2" name="TextBox 6">
            <a:extLst>
              <a:ext uri="{FF2B5EF4-FFF2-40B4-BE49-F238E27FC236}">
                <a16:creationId xmlns:a16="http://schemas.microsoft.com/office/drawing/2014/main" id="{9DA0EF70-EFC9-4B55-8AD9-5B751D90B9C6}"/>
              </a:ext>
            </a:extLst>
          </p:cNvPr>
          <p:cNvSpPr txBox="1"/>
          <p:nvPr/>
        </p:nvSpPr>
        <p:spPr>
          <a:xfrm>
            <a:off x="1905000" y="4000500"/>
            <a:ext cx="14859000" cy="2123658"/>
          </a:xfrm>
          <a:prstGeom prst="rect">
            <a:avLst/>
          </a:prstGeom>
          <a:noFill/>
        </p:spPr>
        <p:txBody>
          <a:bodyPr wrap="square" rtlCol="0">
            <a:spAutoFit/>
          </a:bodyPr>
          <a:lstStyle/>
          <a:p>
            <a:pPr algn="ctr"/>
            <a:r>
              <a:rPr lang="en-US" sz="4400"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BACKGROUND </a:t>
            </a:r>
          </a:p>
          <a:p>
            <a:pPr algn="ctr"/>
            <a:r>
              <a:rPr lang="en-US" sz="4400"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Improperly boosting a battery can be dangerous and cause chemical burns, explosion, fire, and/or electrical shock.</a:t>
            </a:r>
          </a:p>
        </p:txBody>
      </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12151</TotalTime>
  <Words>1339</Words>
  <Application>Microsoft Office PowerPoint</Application>
  <PresentationFormat>Personalizado</PresentationFormat>
  <Paragraphs>70</Paragraphs>
  <Slides>8</Slides>
  <Notes>8</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8</vt:i4>
      </vt:variant>
    </vt:vector>
  </HeadingPairs>
  <TitlesOfParts>
    <vt:vector size="22" baseType="lpstr">
      <vt:lpstr>Arial</vt:lpstr>
      <vt:lpstr>Brandon Text Regular</vt:lpstr>
      <vt:lpstr>Calibri</vt:lpstr>
      <vt:lpstr>Cambria</vt:lpstr>
      <vt:lpstr>Helvetica</vt:lpstr>
      <vt:lpstr>Open Sans</vt:lpstr>
      <vt:lpstr>Proxima Nova Alt Rg</vt:lpstr>
      <vt:lpstr>Roboto</vt:lpstr>
      <vt:lpstr>Symbol</vt:lpstr>
      <vt:lpstr>Times New Roman</vt:lpstr>
      <vt:lpstr>GENARAL LAYOUTS</vt:lpstr>
      <vt:lpstr>TEAM SLIDES</vt:lpstr>
      <vt:lpstr>SLIDES WITH IMAGES</vt:lpstr>
      <vt:lpstr>PORTFOLIO</vt:lpstr>
      <vt:lpstr>Presentación de PowerPoint</vt:lpstr>
      <vt:lpstr>BATTERY BOOSTING</vt:lpstr>
      <vt:lpstr>Presentación de PowerPoint</vt:lpstr>
      <vt:lpstr>What’s the Danger?</vt:lpstr>
      <vt:lpstr>How to Protect Yourself</vt:lpstr>
      <vt:lpstr>Presentación de PowerPoint</vt:lpstr>
      <vt:lpstr>How to Protect Yourself</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Edwin Landivar</cp:lastModifiedBy>
  <cp:revision>1010</cp:revision>
  <dcterms:created xsi:type="dcterms:W3CDTF">2015-01-20T11:47:48Z</dcterms:created>
  <dcterms:modified xsi:type="dcterms:W3CDTF">2020-10-05T18:09:08Z</dcterms:modified>
</cp:coreProperties>
</file>