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23" r:id="rId9"/>
    <p:sldId id="619" r:id="rId10"/>
    <p:sldId id="616"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1850" y="10"/>
      </p:cViewPr>
      <p:guideLst>
        <p:guide orient="horz" pos="3240"/>
        <p:guide pos="5760"/>
      </p:guideLst>
    </p:cSldViewPr>
  </p:slideViewPr>
  <p:outlineViewPr>
    <p:cViewPr>
      <p:scale>
        <a:sx n="33" d="100"/>
        <a:sy n="33" d="100"/>
      </p:scale>
      <p:origin x="0" y="0"/>
    </p:cViewPr>
  </p:outlineViewPr>
  <p:notesTextViewPr>
    <p:cViewPr>
      <p:scale>
        <a:sx n="130" d="100"/>
        <a:sy n="13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26.01.2021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Housekeeping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034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At Stake?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Good housekeeping not only results in a cleaner workplace, but makes it safer as well. Good housekeeping reduces illnesses and injuries and promotes positive behaviors, habits, and attitudes. Employers are responsible for assessing each workplace before work begins to identify the potential hazards present, and determine ways to eliminate the hazards. An effective housekeeping program is an important element in workplace safety and health management systems.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The Danger? </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Effects Of Poor Housekeeping</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Housekeeping at work is as important as it is at home, especially if you want a safe workplace. People who must function every day in a messy, disorderly work environment have lower morale, although they may not be aware of the cause. But the safety ramifications of poor housekeeping in the workplace are even more important.</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Poor housekeeping may result in employee injuries or even death, citations by the Occupational Safety and Health Administration (OSHA) (or another regulatory agency) and even difficulty in securing future work. How can such a seemingly “minor” issue such as housekeeping have such serious consequences?</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Types Of Hazards Resulting From Poor Housekeeping</a:t>
            </a:r>
            <a:endParaRPr lang="en-CA" sz="18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rPr>
              <a:t>The injuries that result from poor work area conditions simply do not have to occur. These types of injuries are 100% preventable. Take time to evaluate your work areas today. Look for these three common hazard types. Take action to eliminate them so they do not have the chance to injure you or a coworker.</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The Hazards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solidFill>
                  <a:srgbClr val="000000"/>
                </a:solidFill>
                <a:effectLst/>
                <a:latin typeface="Open Sans"/>
                <a:ea typeface="Times New Roman" panose="02020603050405020304" pitchFamily="18" charset="0"/>
              </a:rPr>
              <a:t>Slip, trip, and fall hazards-</a:t>
            </a:r>
            <a:r>
              <a:rPr lang="en-US" sz="1800" dirty="0">
                <a:solidFill>
                  <a:srgbClr val="000000"/>
                </a:solidFill>
                <a:effectLst/>
                <a:latin typeface="Open Sans"/>
                <a:ea typeface="Times New Roman" panose="02020603050405020304" pitchFamily="18" charset="0"/>
              </a:rPr>
              <a:t> One of the most common type of hazards created by poor housekeeping are slip, trip, and fall hazards. When objects, materials, tools, and equipment are not properly stored workers are bound to trip over them. Slippery conditions are created when water, moisture, oils, grease, etc. are left on the floor in work areas. Fall hazards are created when employees have to stand on make shift surfaces to reach items stored at higher levels.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solidFill>
                  <a:srgbClr val="000000"/>
                </a:solidFill>
                <a:effectLst/>
                <a:latin typeface="Open Sans"/>
                <a:ea typeface="Times New Roman" panose="02020603050405020304" pitchFamily="18" charset="0"/>
              </a:rPr>
              <a:t>Strain and sprain hazards-</a:t>
            </a:r>
            <a:r>
              <a:rPr lang="en-US" sz="1800" dirty="0">
                <a:solidFill>
                  <a:srgbClr val="000000"/>
                </a:solidFill>
                <a:effectLst/>
                <a:latin typeface="Open Sans"/>
                <a:ea typeface="Times New Roman" panose="02020603050405020304" pitchFamily="18" charset="0"/>
              </a:rPr>
              <a:t> Sprain and strain injuries can result from slip, trip, and fall incidents. They also can occur when heavy items are not properly put away. When heavy or awkward objects are placed on the floor and need to be picked up by a worker it creates a risk for injury. Too often items have to be moved when there is poor housekeeping in a work area just for the sake of getting them out of the way. Because of unnecessary lifting, sprains and strains can occur.</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rabicPeriod"/>
            </a:pPr>
            <a:r>
              <a:rPr lang="en-US" sz="1800" b="1" dirty="0">
                <a:solidFill>
                  <a:srgbClr val="000000"/>
                </a:solidFill>
                <a:effectLst/>
                <a:latin typeface="Open Sans"/>
                <a:ea typeface="Times New Roman" panose="02020603050405020304" pitchFamily="18" charset="0"/>
              </a:rPr>
              <a:t>Laceration hazards-</a:t>
            </a:r>
            <a:r>
              <a:rPr lang="en-US" sz="1800" dirty="0">
                <a:solidFill>
                  <a:srgbClr val="000000"/>
                </a:solidFill>
                <a:effectLst/>
                <a:latin typeface="Open Sans"/>
                <a:ea typeface="Times New Roman" panose="02020603050405020304" pitchFamily="18" charset="0"/>
              </a:rPr>
              <a:t> Whether you are working in a construction or a manufacturing setting, there are plenty of sharp objects that can cut your hand or body. When items are not properly stored this creates a huge risk for laceration injuries. Sharp tools, jagged metal, sharp edged material, etc. can all easily cut through a glove or clothing and injure a worker</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How To Protect Yourself</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r>
              <a:rPr lang="en-US" sz="1800" b="1" dirty="0">
                <a:solidFill>
                  <a:srgbClr val="000000"/>
                </a:solidFill>
                <a:effectLst/>
                <a:latin typeface="Open Sans"/>
                <a:ea typeface="Times New Roman" panose="02020603050405020304" pitchFamily="18" charset="0"/>
              </a:rPr>
              <a:t>What Are The Elements Of An Effective Housekeeping Program?</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Maintenance</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The maintenance of buildings and equipment may be the most important element of good housekeeping. Maintenance involves keeping buildings, equipment and machinery in safe, efficient working order and in good repair.</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b="1" dirty="0">
                <a:solidFill>
                  <a:srgbClr val="000000"/>
                </a:solidFill>
                <a:effectLst/>
                <a:latin typeface="Open Sans"/>
                <a:ea typeface="Times New Roman" panose="02020603050405020304" pitchFamily="18" charset="0"/>
              </a:rPr>
              <a:t>Dust and Dirt Removal</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Enclosures and exhaust ventilation systems may fail to collect dust, dirt and chips adequately. Vacuum cleaners are suitable for removing light dust and dirt that is not otherwise hazardous. Special-purpose vacuums are useful for removing hazardous products. </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Employee Facilities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Employee facilities need to be adequate, clean and well maintained. Lockers may be necessary for storing employees' personal belongings. Washroom facilities require cleaning once or more each shift. They also need to have a good supply of soap, towels plus disinfectants, if needed.</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Surfaces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Floors: Poor floor conditions are a leading cause of incidents so cleaning up spilled oil and other liquids at once is important. </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Walls: Light-</a:t>
            </a:r>
            <a:r>
              <a:rPr lang="en-US" sz="1800" dirty="0" err="1">
                <a:solidFill>
                  <a:srgbClr val="000000"/>
                </a:solidFill>
                <a:effectLst/>
                <a:latin typeface="Open Sans"/>
                <a:ea typeface="Times New Roman" panose="02020603050405020304" pitchFamily="18" charset="0"/>
              </a:rPr>
              <a:t>coloured</a:t>
            </a:r>
            <a:r>
              <a:rPr lang="en-US" sz="1800" dirty="0">
                <a:solidFill>
                  <a:srgbClr val="000000"/>
                </a:solidFill>
                <a:effectLst/>
                <a:latin typeface="Open Sans"/>
                <a:ea typeface="Times New Roman" panose="02020603050405020304" pitchFamily="18" charset="0"/>
              </a:rPr>
              <a:t> walls reflect light while dirty or dark-</a:t>
            </a:r>
            <a:r>
              <a:rPr lang="en-US" sz="1800" dirty="0" err="1">
                <a:solidFill>
                  <a:srgbClr val="000000"/>
                </a:solidFill>
                <a:effectLst/>
                <a:latin typeface="Open Sans"/>
                <a:ea typeface="Times New Roman" panose="02020603050405020304" pitchFamily="18" charset="0"/>
              </a:rPr>
              <a:t>coloured</a:t>
            </a:r>
            <a:r>
              <a:rPr lang="en-US" sz="1800" dirty="0">
                <a:solidFill>
                  <a:srgbClr val="000000"/>
                </a:solidFill>
                <a:effectLst/>
                <a:latin typeface="Open Sans"/>
                <a:ea typeface="Times New Roman" panose="02020603050405020304" pitchFamily="18" charset="0"/>
              </a:rPr>
              <a:t> walls absorb light. Contrasting </a:t>
            </a:r>
            <a:r>
              <a:rPr lang="en-US" sz="1800" dirty="0" err="1">
                <a:solidFill>
                  <a:srgbClr val="000000"/>
                </a:solidFill>
                <a:effectLst/>
                <a:latin typeface="Open Sans"/>
                <a:ea typeface="Times New Roman" panose="02020603050405020304" pitchFamily="18" charset="0"/>
              </a:rPr>
              <a:t>colours</a:t>
            </a:r>
            <a:r>
              <a:rPr lang="en-US" sz="1800" dirty="0">
                <a:solidFill>
                  <a:srgbClr val="000000"/>
                </a:solidFill>
                <a:effectLst/>
                <a:latin typeface="Open Sans"/>
                <a:ea typeface="Times New Roman" panose="02020603050405020304" pitchFamily="18" charset="0"/>
              </a:rPr>
              <a:t> warn of physical hazards and mark obstructions such as pillars. </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Maintain Light Fixtures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Dirty light fixtures reduce essential light levels. Clean light fixtures can improve lighting efficiency significantly.</a:t>
            </a:r>
            <a:endParaRPr lang="en-CA" sz="1800" dirty="0">
              <a:effectLst/>
              <a:latin typeface="Times New Roman" panose="02020603050405020304" pitchFamily="18" charset="0"/>
              <a:ea typeface="Times New Roman" panose="02020603050405020304" pitchFamily="18" charset="0"/>
            </a:endParaRP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0" marR="0" algn="just"/>
            <a:r>
              <a:rPr lang="en-US" sz="1800" b="1" dirty="0">
                <a:solidFill>
                  <a:srgbClr val="000000"/>
                </a:solidFill>
                <a:effectLst/>
                <a:latin typeface="Open Sans"/>
                <a:ea typeface="Times New Roman" panose="02020603050405020304" pitchFamily="18" charset="0"/>
              </a:rPr>
              <a:t>Aisles and Stairways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Aisles should be wide enough to accommodate people and vehicles comfortably and safely. Aisle space allows for the movement of people, products and materials. Warning signs and mirrors can improve sight-lines in blind corners. Arranging aisles properly encourages people to use them so that they do not take shortcuts through hazardous areas.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Spill Control</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The best way to control spills is to stop them before they happen. Regularly cleaning and maintaining machines and equipment is one way. When spills do occur, it is important to clean them up immediately. </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Tools and Equipment</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Tool housekeeping is very important, whether in the tool room, on the rack, in the yard, or on the bench. Tools require suitable fixtures with marked locations to provide an orderly arrangement. </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Waste Disposal</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The regular collection, grading and sorting of scrap contribute to good housekeeping practices. It also makes it possible to separate materials that can be recycled from those going to waste disposal facilities.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Storage</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Good organization of stored materials is essential for overcoming material storage problems whether on a temporary or permanent basis. There will also be fewer strain injuries if the amount of handling is reduced, especially if less manual material handling is required. </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Stacking cartons and drums on a firm foundation and cross tying them, where necessary, reduces the chance of their movement. All storage areas should be clearly marked.</a:t>
            </a:r>
            <a:endParaRPr lang="en-CA" sz="18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1800" dirty="0">
                <a:solidFill>
                  <a:srgbClr val="000000"/>
                </a:solidFill>
                <a:effectLst/>
                <a:latin typeface="Open Sans"/>
                <a:ea typeface="Times New Roman" panose="02020603050405020304" pitchFamily="18" charset="0"/>
              </a:rPr>
              <a:t>Flammable, combustible, toxic and other hazardous materials should be stored in approved containers in designated areas that are appropriate for the different hazards that they pose. </a:t>
            </a:r>
            <a:endParaRPr lang="en-CA"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Final Word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Housekeeping is important in ensuring safety and productivity in the workplace.  By keeping your workplace clean, you will be able to work easier and you will not have to deal with the frustrations of tripping over tools, equipment, or wasting time searching for something that was not put away in its proper place. Everyone must do their part if this is to succeed, so remember to help out and keep things clean.</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29174"/>
          </a:xfrm>
        </p:spPr>
        <p:txBody>
          <a:bodyPr/>
          <a:lstStyle/>
          <a:p>
            <a:r>
              <a:rPr lang="en-US" dirty="0">
                <a:latin typeface="Proxima Nova Alt Rg" panose="02000506030000020004" pitchFamily="50" charset="0"/>
              </a:rPr>
              <a:t>HOUSEKEEPING</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53000" y="2496312"/>
            <a:ext cx="8278368" cy="6208776"/>
          </a:xfrm>
          <a:prstGeom prst="rect">
            <a:avLst/>
          </a:prstGeom>
        </p:spPr>
      </p:pic>
      <p:pic>
        <p:nvPicPr>
          <p:cNvPr id="2" name="House 2">
            <a:hlinkClick r:id="" action="ppaction://media"/>
            <a:extLst>
              <a:ext uri="{FF2B5EF4-FFF2-40B4-BE49-F238E27FC236}">
                <a16:creationId xmlns:a16="http://schemas.microsoft.com/office/drawing/2014/main" id="{1FAFFE50-E8C0-4A0D-A467-DBA85F4E98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71800" y="1333500"/>
            <a:ext cx="1930400" cy="1930400"/>
          </a:xfrm>
          <a:prstGeom prst="rect">
            <a:avLst/>
          </a:prstGeom>
        </p:spPr>
      </p:pic>
      <p:pic>
        <p:nvPicPr>
          <p:cNvPr id="6" name="Light Notification3">
            <a:hlinkClick r:id="" action="ppaction://media"/>
            <a:extLst>
              <a:ext uri="{FF2B5EF4-FFF2-40B4-BE49-F238E27FC236}">
                <a16:creationId xmlns:a16="http://schemas.microsoft.com/office/drawing/2014/main" id="{6BCFE4CE-C0AD-414F-B265-75F4D719C79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05000" y="2857500"/>
            <a:ext cx="1168400" cy="11684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3" fill="hold"/>
                                        <p:tgtEl>
                                          <p:spTgt spid="2"/>
                                        </p:tgtEl>
                                      </p:cBhvr>
                                    </p:cmd>
                                  </p:childTnLst>
                                </p:cTn>
                              </p:par>
                            </p:childTnLst>
                          </p:cTn>
                        </p:par>
                        <p:par>
                          <p:cTn id="7" fill="hold">
                            <p:stCondLst>
                              <p:cond delay="1123"/>
                            </p:stCondLst>
                            <p:childTnLst>
                              <p:par>
                                <p:cTn id="8" presetID="1" presetClass="mediacall" presetSubtype="0" fill="hold" nodeType="afterEffect">
                                  <p:stCondLst>
                                    <p:cond delay="0"/>
                                  </p:stCondLst>
                                  <p:childTnLst>
                                    <p:cmd type="call" cmd="playFrom(0.0)">
                                      <p:cBhvr>
                                        <p:cTn id="9" dur="4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977" b="7977"/>
          <a:stretch/>
        </p:blipFill>
        <p:spPr>
          <a:xfrm>
            <a:off x="0" y="0"/>
            <a:ext cx="18288000"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99747" y="3467100"/>
              <a:ext cx="5176679" cy="4401205"/>
            </a:xfrm>
            <a:prstGeom prst="rect">
              <a:avLst/>
            </a:prstGeom>
            <a:noFill/>
          </p:spPr>
          <p:txBody>
            <a:bodyPr wrap="square" rtlCol="0">
              <a:spAutoFit/>
            </a:bodyPr>
            <a:lstStyle/>
            <a:p>
              <a:r>
                <a:rPr lang="en-CA" sz="4000" dirty="0">
                  <a:solidFill>
                    <a:schemeClr val="bg2"/>
                  </a:solidFill>
                  <a:latin typeface="Brandon Text Regular" panose="020B0503020203060203" pitchFamily="34" charset="0"/>
                </a:rPr>
                <a:t>Good housekeeping not only results in a cleaner workplace, but makes it safer as well. Good housekeeping reduces illnesses and injuries and promotes positive behaviors, habits, and attitudes.</a:t>
              </a:r>
            </a:p>
          </p:txBody>
        </p:sp>
      </p:grpSp>
      <p:pic>
        <p:nvPicPr>
          <p:cNvPr id="2" name="House 3">
            <a:hlinkClick r:id="" action="ppaction://media"/>
            <a:extLst>
              <a:ext uri="{FF2B5EF4-FFF2-40B4-BE49-F238E27FC236}">
                <a16:creationId xmlns:a16="http://schemas.microsoft.com/office/drawing/2014/main" id="{01BD7DD5-439F-49B6-B0A7-E689231E33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43400" y="647700"/>
            <a:ext cx="2006600" cy="2006600"/>
          </a:xfrm>
          <a:prstGeom prst="rect">
            <a:avLst/>
          </a:prstGeom>
        </p:spPr>
      </p:pic>
      <p:pic>
        <p:nvPicPr>
          <p:cNvPr id="9" name="Light Notification3">
            <a:hlinkClick r:id="" action="ppaction://media"/>
            <a:extLst>
              <a:ext uri="{FF2B5EF4-FFF2-40B4-BE49-F238E27FC236}">
                <a16:creationId xmlns:a16="http://schemas.microsoft.com/office/drawing/2014/main" id="{301C7966-6912-4E4A-9798-6CC4D111F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168400" cy="11684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4" fill="hold"/>
                                        <p:tgtEl>
                                          <p:spTgt spid="2"/>
                                        </p:tgtEl>
                                      </p:cBhvr>
                                    </p:cmd>
                                  </p:childTnLst>
                                </p:cTn>
                              </p:par>
                            </p:childTnLst>
                          </p:cTn>
                        </p:par>
                        <p:par>
                          <p:cTn id="7" fill="hold">
                            <p:stCondLst>
                              <p:cond delay="28734"/>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10031"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76376" y="3695700"/>
            <a:ext cx="8045278" cy="2308324"/>
          </a:xfrm>
          <a:prstGeom prst="rect">
            <a:avLst/>
          </a:prstGeom>
        </p:spPr>
        <p:txBody>
          <a:bodyPr wrap="square">
            <a:spAutoFit/>
          </a:bodyPr>
          <a:lstStyle/>
          <a:p>
            <a:r>
              <a:rPr lang="en-US" sz="3600" dirty="0">
                <a:solidFill>
                  <a:schemeClr val="bg2"/>
                </a:solidFill>
                <a:latin typeface="Brandon Text Regular" panose="020B0503020203060203" pitchFamily="34" charset="0"/>
              </a:rPr>
              <a:t>EFFECTS OF POOR HOUSEKEEPING</a:t>
            </a:r>
          </a:p>
          <a:p>
            <a:endParaRPr lang="en-US" sz="3600" dirty="0">
              <a:solidFill>
                <a:schemeClr val="bg2"/>
              </a:solidFill>
              <a:latin typeface="Brandon Text Regular" panose="020B0503020203060203" pitchFamily="34" charset="0"/>
            </a:endParaRPr>
          </a:p>
          <a:p>
            <a:r>
              <a:rPr lang="en-US" sz="3600" dirty="0">
                <a:solidFill>
                  <a:schemeClr val="bg2"/>
                </a:solidFill>
                <a:latin typeface="Brandon Text Regular" panose="020B0503020203060203" pitchFamily="34" charset="0"/>
              </a:rPr>
              <a:t>TYPES OF HAZARDS RESULTING FROM POOR HOUSEKEEPING</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824" b="4824"/>
          <a:stretch/>
        </p:blipFill>
        <p:spPr>
          <a:xfrm>
            <a:off x="0" y="2400300"/>
            <a:ext cx="9144000" cy="5486400"/>
          </a:xfrm>
        </p:spPr>
      </p:pic>
      <p:pic>
        <p:nvPicPr>
          <p:cNvPr id="2" name="House 4">
            <a:hlinkClick r:id="" action="ppaction://media"/>
            <a:extLst>
              <a:ext uri="{FF2B5EF4-FFF2-40B4-BE49-F238E27FC236}">
                <a16:creationId xmlns:a16="http://schemas.microsoft.com/office/drawing/2014/main" id="{90538B44-EE1F-4D3F-A172-607F578285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48000" y="1183570"/>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C62F21D3-588A-45A6-87D0-5486B3FE44E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168400" cy="1168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0" fill="hold"/>
                                        <p:tgtEl>
                                          <p:spTgt spid="2"/>
                                        </p:tgtEl>
                                      </p:cBhvr>
                                    </p:cmd>
                                  </p:childTnLst>
                                </p:cTn>
                              </p:par>
                            </p:childTnLst>
                          </p:cTn>
                        </p:par>
                        <p:par>
                          <p:cTn id="7" fill="hold">
                            <p:stCondLst>
                              <p:cond delay="61570"/>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00011"/>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1" name="Rectangle 10"/>
          <p:cNvSpPr/>
          <p:nvPr/>
        </p:nvSpPr>
        <p:spPr>
          <a:xfrm>
            <a:off x="549361" y="3467100"/>
            <a:ext cx="8045278" cy="2862322"/>
          </a:xfrm>
          <a:prstGeom prst="rect">
            <a:avLst/>
          </a:prstGeom>
        </p:spPr>
        <p:txBody>
          <a:bodyPr wrap="square">
            <a:spAutoFit/>
          </a:bodyPr>
          <a:lstStyle/>
          <a:p>
            <a:r>
              <a:rPr lang="en-US" sz="3600" dirty="0">
                <a:solidFill>
                  <a:schemeClr val="bg2"/>
                </a:solidFill>
                <a:latin typeface="Brandon Text Regular" panose="020B0503020203060203" pitchFamily="34" charset="0"/>
              </a:rPr>
              <a:t>THE HAZARDS</a:t>
            </a:r>
          </a:p>
          <a:p>
            <a:endParaRPr lang="en-US" sz="3600" dirty="0">
              <a:solidFill>
                <a:schemeClr val="bg2"/>
              </a:solidFill>
              <a:latin typeface="Brandon Text Regular" panose="020B0503020203060203" pitchFamily="34" charset="0"/>
            </a:endParaRPr>
          </a:p>
          <a:p>
            <a:pPr marL="514350" indent="-514350">
              <a:buAutoNum type="arabicPeriod"/>
            </a:pPr>
            <a:r>
              <a:rPr lang="en-US" sz="3600" dirty="0">
                <a:solidFill>
                  <a:schemeClr val="bg2"/>
                </a:solidFill>
                <a:latin typeface="Brandon Text Regular" panose="020B0503020203060203" pitchFamily="34" charset="0"/>
              </a:rPr>
              <a:t>Slip, trip and fall hazards</a:t>
            </a:r>
          </a:p>
          <a:p>
            <a:pPr marL="514350" indent="-514350">
              <a:buAutoNum type="arabicPeriod"/>
            </a:pPr>
            <a:r>
              <a:rPr lang="en-US" sz="3600" dirty="0">
                <a:solidFill>
                  <a:schemeClr val="bg2"/>
                </a:solidFill>
                <a:latin typeface="Brandon Text Regular" panose="020B0503020203060203" pitchFamily="34" charset="0"/>
              </a:rPr>
              <a:t>Strain and sprain hazards</a:t>
            </a:r>
          </a:p>
          <a:p>
            <a:pPr marL="514350" indent="-514350">
              <a:buAutoNum type="arabicPeriod"/>
            </a:pPr>
            <a:r>
              <a:rPr lang="en-US" sz="3600" dirty="0">
                <a:solidFill>
                  <a:schemeClr val="bg2"/>
                </a:solidFill>
                <a:latin typeface="Brandon Text Regular" panose="020B0503020203060203" pitchFamily="34" charset="0"/>
              </a:rPr>
              <a:t>Laceration Hazards</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p:blipFill>
        <p:spPr>
          <a:xfrm>
            <a:off x="9144000" y="2246412"/>
            <a:ext cx="9144000" cy="5486400"/>
          </a:xfrm>
        </p:spPr>
      </p:pic>
      <p:pic>
        <p:nvPicPr>
          <p:cNvPr id="2" name="House 5">
            <a:hlinkClick r:id="" action="ppaction://media"/>
            <a:extLst>
              <a:ext uri="{FF2B5EF4-FFF2-40B4-BE49-F238E27FC236}">
                <a16:creationId xmlns:a16="http://schemas.microsoft.com/office/drawing/2014/main" id="{03E5776A-2784-4FF8-8716-0F4F2777D8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67000" y="1531026"/>
            <a:ext cx="1701800" cy="1701800"/>
          </a:xfrm>
          <a:prstGeom prst="rect">
            <a:avLst/>
          </a:prstGeom>
        </p:spPr>
      </p:pic>
      <p:pic>
        <p:nvPicPr>
          <p:cNvPr id="7" name="Light Notification3">
            <a:hlinkClick r:id="" action="ppaction://media"/>
            <a:extLst>
              <a:ext uri="{FF2B5EF4-FFF2-40B4-BE49-F238E27FC236}">
                <a16:creationId xmlns:a16="http://schemas.microsoft.com/office/drawing/2014/main" id="{479D0528-6CAE-4452-996F-B72191DEABF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168400" cy="1168400"/>
          </a:xfrm>
          <a:prstGeom prst="rect">
            <a:avLst/>
          </a:prstGeo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86" fill="hold"/>
                                        <p:tgtEl>
                                          <p:spTgt spid="2"/>
                                        </p:tgtEl>
                                      </p:cBhvr>
                                    </p:cmd>
                                  </p:childTnLst>
                                </p:cTn>
                              </p:par>
                            </p:childTnLst>
                          </p:cTn>
                        </p:par>
                        <p:par>
                          <p:cTn id="7" fill="hold">
                            <p:stCondLst>
                              <p:cond delay="79386"/>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124700" cy="723211"/>
          </a:xfrm>
        </p:spPr>
        <p:txBody>
          <a:bodyPr/>
          <a:lstStyle/>
          <a:p>
            <a:r>
              <a:rPr lang="en-US" dirty="0">
                <a:latin typeface="Proxima Nova Alt Rg" panose="02000506030000020004" pitchFamily="50" charset="0"/>
              </a:rPr>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98057" y="2898287"/>
              <a:ext cx="8077200" cy="3539430"/>
            </a:xfrm>
            <a:prstGeom prst="rect">
              <a:avLst/>
            </a:prstGeom>
            <a:noFill/>
          </p:spPr>
          <p:txBody>
            <a:bodyPr wrap="square" rtlCol="0">
              <a:spAutoFit/>
            </a:bodyPr>
            <a:lstStyle/>
            <a:p>
              <a:r>
                <a:rPr lang="en-CA" sz="2800" dirty="0">
                  <a:solidFill>
                    <a:schemeClr val="bg2"/>
                  </a:solidFill>
                  <a:latin typeface="Brandon Text Regular" panose="020B0503020203060203" pitchFamily="34" charset="0"/>
                </a:rPr>
                <a:t>WHAT ARE THE ELEMENTS OF AN EFFECTIVE HOUSEKEEPING PROGRAM?</a:t>
              </a:r>
            </a:p>
            <a:p>
              <a:pPr marL="457200" indent="-457200">
                <a:buFontTx/>
                <a:buChar char="-"/>
              </a:pPr>
              <a:r>
                <a:rPr lang="en-US" sz="2800" dirty="0">
                  <a:solidFill>
                    <a:schemeClr val="bg2"/>
                  </a:solidFill>
                  <a:latin typeface="Brandon Text Regular" panose="020B0503020203060203" pitchFamily="34" charset="0"/>
                </a:rPr>
                <a:t>Maintenance</a:t>
              </a:r>
            </a:p>
            <a:p>
              <a:pPr marL="457200" indent="-457200">
                <a:buFontTx/>
                <a:buChar char="-"/>
              </a:pPr>
              <a:r>
                <a:rPr lang="en-US" sz="2800" dirty="0">
                  <a:solidFill>
                    <a:schemeClr val="bg2"/>
                  </a:solidFill>
                  <a:latin typeface="Brandon Text Regular" panose="020B0503020203060203" pitchFamily="34" charset="0"/>
                </a:rPr>
                <a:t>Dust and Dirt Removal</a:t>
              </a:r>
            </a:p>
            <a:p>
              <a:pPr marL="457200" indent="-457200">
                <a:buFontTx/>
                <a:buChar char="-"/>
              </a:pPr>
              <a:r>
                <a:rPr lang="en-US" sz="2800" dirty="0">
                  <a:solidFill>
                    <a:schemeClr val="bg2"/>
                  </a:solidFill>
                  <a:latin typeface="Brandon Text Regular" panose="020B0503020203060203" pitchFamily="34" charset="0"/>
                </a:rPr>
                <a:t>Employee Facilities</a:t>
              </a:r>
            </a:p>
            <a:p>
              <a:pPr marL="457200" indent="-457200">
                <a:buFontTx/>
                <a:buChar char="-"/>
              </a:pPr>
              <a:r>
                <a:rPr lang="en-US" sz="2800" dirty="0">
                  <a:solidFill>
                    <a:schemeClr val="bg2"/>
                  </a:solidFill>
                  <a:latin typeface="Brandon Text Regular" panose="020B0503020203060203" pitchFamily="34" charset="0"/>
                </a:rPr>
                <a:t>Surfaces</a:t>
              </a:r>
            </a:p>
            <a:p>
              <a:pPr marL="457200" indent="-457200">
                <a:buFontTx/>
                <a:buChar char="-"/>
              </a:pPr>
              <a:r>
                <a:rPr lang="en-US" sz="2800" dirty="0">
                  <a:solidFill>
                    <a:schemeClr val="bg2"/>
                  </a:solidFill>
                  <a:latin typeface="Brandon Text Regular" panose="020B0503020203060203" pitchFamily="34" charset="0"/>
                </a:rPr>
                <a:t>Maintain Light Fixtures</a:t>
              </a:r>
            </a:p>
            <a:p>
              <a:pPr marL="457200" indent="-457200">
                <a:buFontTx/>
                <a:buChar char="-"/>
              </a:pPr>
              <a:endParaRPr lang="en-US" sz="2800" dirty="0">
                <a:solidFill>
                  <a:schemeClr val="bg2"/>
                </a:solidFill>
                <a:latin typeface="Brandon Text Regular" panose="020B0503020203060203" pitchFamily="34" charset="0"/>
              </a:endParaRP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rotWithShape="1">
          <a:blip r:embed="rId7">
            <a:extLst>
              <a:ext uri="{28A0092B-C50C-407E-A947-70E740481C1C}">
                <a14:useLocalDpi xmlns:a14="http://schemas.microsoft.com/office/drawing/2010/main" val="0"/>
              </a:ext>
            </a:extLst>
          </a:blip>
          <a:srcRect l="-271" t="4994" r="271" b="5115"/>
          <a:stretch/>
        </p:blipFill>
        <p:spPr>
          <a:xfrm>
            <a:off x="9132982" y="2552700"/>
            <a:ext cx="9155017" cy="5486400"/>
          </a:xfrm>
          <a:prstGeom prst="rect">
            <a:avLst/>
          </a:prstGeom>
        </p:spPr>
      </p:pic>
      <p:pic>
        <p:nvPicPr>
          <p:cNvPr id="2" name="House 6">
            <a:hlinkClick r:id="" action="ppaction://media"/>
            <a:extLst>
              <a:ext uri="{FF2B5EF4-FFF2-40B4-BE49-F238E27FC236}">
                <a16:creationId xmlns:a16="http://schemas.microsoft.com/office/drawing/2014/main" id="{60AA269D-61A2-4562-B080-11DF0C5AF4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1294622"/>
            <a:ext cx="1625600" cy="1625600"/>
          </a:xfrm>
          <a:prstGeom prst="rect">
            <a:avLst/>
          </a:prstGeom>
        </p:spPr>
      </p:pic>
      <p:pic>
        <p:nvPicPr>
          <p:cNvPr id="8" name="Light Notification3">
            <a:hlinkClick r:id="" action="ppaction://media"/>
            <a:extLst>
              <a:ext uri="{FF2B5EF4-FFF2-40B4-BE49-F238E27FC236}">
                <a16:creationId xmlns:a16="http://schemas.microsoft.com/office/drawing/2014/main" id="{D6B6CECB-CDBE-46BB-AAD7-435062018D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168400" cy="1168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75" fill="hold"/>
                                        <p:tgtEl>
                                          <p:spTgt spid="2"/>
                                        </p:tgtEl>
                                      </p:cBhvr>
                                    </p:cmd>
                                  </p:childTnLst>
                                </p:cTn>
                              </p:par>
                            </p:childTnLst>
                          </p:cTn>
                        </p:par>
                        <p:par>
                          <p:cTn id="7" fill="hold">
                            <p:stCondLst>
                              <p:cond delay="84375"/>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p:blipFill>
        <p:spPr>
          <a:xfrm>
            <a:off x="0" y="2400300"/>
            <a:ext cx="9144000" cy="5486400"/>
          </a:xfrm>
        </p:spPr>
      </p:pic>
      <p:sp>
        <p:nvSpPr>
          <p:cNvPr id="7" name="TextBox 6">
            <a:extLst>
              <a:ext uri="{FF2B5EF4-FFF2-40B4-BE49-F238E27FC236}">
                <a16:creationId xmlns:a16="http://schemas.microsoft.com/office/drawing/2014/main" id="{1867828F-492D-4BF1-8A4E-822DF2FD5B9B}"/>
              </a:ext>
            </a:extLst>
          </p:cNvPr>
          <p:cNvSpPr txBox="1"/>
          <p:nvPr/>
        </p:nvSpPr>
        <p:spPr>
          <a:xfrm>
            <a:off x="9541066" y="3390900"/>
            <a:ext cx="8305800" cy="2677656"/>
          </a:xfrm>
          <a:prstGeom prst="rect">
            <a:avLst/>
          </a:prstGeom>
          <a:noFill/>
        </p:spPr>
        <p:txBody>
          <a:bodyPr wrap="square" rtlCol="0">
            <a:spAutoFit/>
          </a:bodyPr>
          <a:lstStyle/>
          <a:p>
            <a:r>
              <a:rPr lang="en-CA" sz="2400" dirty="0">
                <a:solidFill>
                  <a:schemeClr val="bg2"/>
                </a:solidFill>
                <a:latin typeface="Brandon Text Regular" panose="020B0503020203060203" pitchFamily="34" charset="0"/>
              </a:rPr>
              <a:t>WHAT ARE THE ELEMENTS OF AN EFFECTIVE HOUSEKEEPING PROGRAM?</a:t>
            </a:r>
          </a:p>
          <a:p>
            <a:pPr marL="457200" indent="-457200">
              <a:buFontTx/>
              <a:buChar char="-"/>
            </a:pPr>
            <a:r>
              <a:rPr lang="en-US" sz="2400" dirty="0">
                <a:solidFill>
                  <a:schemeClr val="bg2"/>
                </a:solidFill>
                <a:latin typeface="Brandon Text Regular" panose="020B0503020203060203" pitchFamily="34" charset="0"/>
              </a:rPr>
              <a:t>Aisles and Stairways</a:t>
            </a:r>
          </a:p>
          <a:p>
            <a:pPr marL="457200" indent="-457200">
              <a:buFontTx/>
              <a:buChar char="-"/>
            </a:pPr>
            <a:r>
              <a:rPr lang="en-US" sz="2400" dirty="0">
                <a:solidFill>
                  <a:schemeClr val="bg2"/>
                </a:solidFill>
                <a:latin typeface="Brandon Text Regular" panose="020B0503020203060203" pitchFamily="34" charset="0"/>
              </a:rPr>
              <a:t>Spill Control</a:t>
            </a:r>
          </a:p>
          <a:p>
            <a:pPr marL="457200" indent="-457200">
              <a:buFontTx/>
              <a:buChar char="-"/>
            </a:pPr>
            <a:r>
              <a:rPr lang="en-US" sz="2400" dirty="0">
                <a:solidFill>
                  <a:schemeClr val="bg2"/>
                </a:solidFill>
                <a:latin typeface="Brandon Text Regular" panose="020B0503020203060203" pitchFamily="34" charset="0"/>
              </a:rPr>
              <a:t>Tools and Equipment</a:t>
            </a:r>
          </a:p>
          <a:p>
            <a:pPr marL="457200" indent="-457200">
              <a:buFontTx/>
              <a:buChar char="-"/>
            </a:pPr>
            <a:r>
              <a:rPr lang="en-US" sz="2400" dirty="0">
                <a:solidFill>
                  <a:schemeClr val="bg2"/>
                </a:solidFill>
                <a:latin typeface="Brandon Text Regular" panose="020B0503020203060203" pitchFamily="34" charset="0"/>
              </a:rPr>
              <a:t>Waste Disposal</a:t>
            </a:r>
          </a:p>
          <a:p>
            <a:pPr marL="457200" indent="-457200">
              <a:buFontTx/>
              <a:buChar char="-"/>
            </a:pPr>
            <a:r>
              <a:rPr lang="en-US" sz="2400" dirty="0">
                <a:solidFill>
                  <a:schemeClr val="bg2"/>
                </a:solidFill>
                <a:latin typeface="Brandon Text Regular" panose="020B0503020203060203" pitchFamily="34" charset="0"/>
              </a:rPr>
              <a:t>Storage</a:t>
            </a:r>
          </a:p>
        </p:txBody>
      </p:sp>
      <p:pic>
        <p:nvPicPr>
          <p:cNvPr id="2" name="House 7">
            <a:hlinkClick r:id="" action="ppaction://media"/>
            <a:extLst>
              <a:ext uri="{FF2B5EF4-FFF2-40B4-BE49-F238E27FC236}">
                <a16:creationId xmlns:a16="http://schemas.microsoft.com/office/drawing/2014/main" id="{A0DEC1A0-58C3-44CA-A913-28902C3A74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967444"/>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11AA387A-9A0F-44A7-9789-F35D6A8A3AB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168400" cy="11684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91" fill="hold"/>
                                        <p:tgtEl>
                                          <p:spTgt spid="2"/>
                                        </p:tgtEl>
                                      </p:cBhvr>
                                    </p:cmd>
                                  </p:childTnLst>
                                </p:cTn>
                              </p:par>
                            </p:childTnLst>
                          </p:cTn>
                        </p:par>
                        <p:par>
                          <p:cTn id="7" fill="hold">
                            <p:stCondLst>
                              <p:cond delay="99291"/>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2" b="7812"/>
          <a:stretch/>
        </p:blipFill>
        <p:spPr>
          <a:xfrm>
            <a:off x="0" y="0"/>
            <a:ext cx="18288000" cy="10287000"/>
          </a:xfrm>
        </p:spPr>
      </p:pic>
      <p:grpSp>
        <p:nvGrpSpPr>
          <p:cNvPr id="21" name="Group 20"/>
          <p:cNvGrpSpPr/>
          <p:nvPr/>
        </p:nvGrpSpPr>
        <p:grpSpPr>
          <a:xfrm>
            <a:off x="1836" y="0"/>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2747340"/>
              <a:ext cx="6004997" cy="6602886"/>
            </a:xfrm>
            <a:prstGeom prst="rect">
              <a:avLst/>
            </a:prstGeom>
            <a:noFill/>
          </p:spPr>
          <p:txBody>
            <a:bodyPr wrap="square" rtlCol="0">
              <a:spAutoFit/>
            </a:bodyPr>
            <a:lstStyle/>
            <a:p>
              <a:pPr algn="ctr"/>
              <a:r>
                <a:rPr lang="en-CA" sz="4800" b="1" dirty="0">
                  <a:solidFill>
                    <a:schemeClr val="bg1"/>
                  </a:solidFill>
                  <a:latin typeface="Brandon Text Bold" panose="020B0803020203060203" pitchFamily="34" charset="0"/>
                </a:rPr>
                <a:t>Housekeeping is important in ensuring safety and productivity in the workplace.  By keeping your workplace clean, you will be able to work easier and you will not have to deal with the frustrations of tripping over tools, equipment, or wasting time searching for something that was not put away in its proper place. Everyone must do their part if this is to succeed, so remember to help out and keep things clean.</a:t>
              </a:r>
            </a:p>
          </p:txBody>
        </p:sp>
      </p:grpSp>
      <p:pic>
        <p:nvPicPr>
          <p:cNvPr id="2" name="House 8">
            <a:hlinkClick r:id="" action="ppaction://media"/>
            <a:extLst>
              <a:ext uri="{FF2B5EF4-FFF2-40B4-BE49-F238E27FC236}">
                <a16:creationId xmlns:a16="http://schemas.microsoft.com/office/drawing/2014/main" id="{0636221F-849E-432E-B0DC-BB8CA21426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1089105"/>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A01B5C5B-88B5-475A-8B02-2233CA95C28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 y="2857500"/>
            <a:ext cx="1168400" cy="11684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6" fill="hold"/>
                                        <p:tgtEl>
                                          <p:spTgt spid="2"/>
                                        </p:tgtEl>
                                      </p:cBhvr>
                                    </p:cmd>
                                  </p:childTnLst>
                                </p:cTn>
                              </p:par>
                            </p:childTnLst>
                          </p:cTn>
                        </p:par>
                        <p:par>
                          <p:cTn id="7" fill="hold">
                            <p:stCondLst>
                              <p:cond delay="24006"/>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8029</TotalTime>
  <Words>1340</Words>
  <Application>Microsoft Office PowerPoint</Application>
  <PresentationFormat>Custom</PresentationFormat>
  <Paragraphs>80</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Bold</vt:lpstr>
      <vt:lpstr>Brandon Text Regular</vt:lpstr>
      <vt:lpstr>Calibri</vt:lpstr>
      <vt:lpstr>Cambria</vt:lpstr>
      <vt:lpstr>Helvetica</vt:lpstr>
      <vt:lpstr>Open Sans</vt:lpstr>
      <vt:lpstr>Proxima Nova Alt Rg</vt:lpstr>
      <vt:lpstr>Roboto</vt:lpstr>
      <vt:lpstr>Times New Roman</vt:lpstr>
      <vt:lpstr>GENARAL LAYOUTS</vt:lpstr>
      <vt:lpstr>TEAM SLIDES</vt:lpstr>
      <vt:lpstr>SLIDES WITH IMAGES</vt:lpstr>
      <vt:lpstr>PORTFOLIO</vt:lpstr>
      <vt:lpstr>PowerPoint Presentation</vt:lpstr>
      <vt:lpstr>HOUSEKEEPING</vt:lpstr>
      <vt:lpstr>PowerPoint Presentation</vt:lpstr>
      <vt:lpstr>What’s the Danger?</vt:lpstr>
      <vt:lpstr>What’s the Danger?</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1010</cp:revision>
  <dcterms:created xsi:type="dcterms:W3CDTF">2015-01-20T11:47:48Z</dcterms:created>
  <dcterms:modified xsi:type="dcterms:W3CDTF">2021-01-26T22:44:22Z</dcterms:modified>
</cp:coreProperties>
</file>