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3"/>
  </p:notesMasterIdLst>
  <p:sldIdLst>
    <p:sldId id="269" r:id="rId5"/>
    <p:sldId id="606" r:id="rId6"/>
    <p:sldId id="613" r:id="rId7"/>
    <p:sldId id="614" r:id="rId8"/>
    <p:sldId id="616" r:id="rId9"/>
    <p:sldId id="623" r:id="rId10"/>
    <p:sldId id="624" r:id="rId11"/>
    <p:sldId id="622" r:id="rId12"/>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9" autoAdjust="0"/>
    <p:restoredTop sz="63767" autoAdjust="0"/>
  </p:normalViewPr>
  <p:slideViewPr>
    <p:cSldViewPr>
      <p:cViewPr varScale="1">
        <p:scale>
          <a:sx n="29" d="100"/>
          <a:sy n="29" d="100"/>
        </p:scale>
        <p:origin x="830" y="10"/>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docChgLst>
    <pc:chgData name="Edwin Landivar" userId="ae2ac59f40d9f62d" providerId="LiveId" clId="{C0D8A8CE-2087-4B5A-959B-1CC95D135998}"/>
    <pc:docChg chg="custSel modSld">
      <pc:chgData name="Edwin Landivar" userId="ae2ac59f40d9f62d" providerId="LiveId" clId="{C0D8A8CE-2087-4B5A-959B-1CC95D135998}" dt="2020-10-12T22:23:58.090" v="95" actId="1076"/>
      <pc:docMkLst>
        <pc:docMk/>
      </pc:docMkLst>
      <pc:sldChg chg="modSp mod modNotesTx">
        <pc:chgData name="Edwin Landivar" userId="ae2ac59f40d9f62d" providerId="LiveId" clId="{C0D8A8CE-2087-4B5A-959B-1CC95D135998}" dt="2020-10-12T22:07:30.002" v="4"/>
        <pc:sldMkLst>
          <pc:docMk/>
          <pc:sldMk cId="3378895467" sldId="606"/>
        </pc:sldMkLst>
        <pc:spChg chg="mod">
          <ac:chgData name="Edwin Landivar" userId="ae2ac59f40d9f62d" providerId="LiveId" clId="{C0D8A8CE-2087-4B5A-959B-1CC95D135998}" dt="2020-10-12T22:07:30.002" v="4"/>
          <ac:spMkLst>
            <pc:docMk/>
            <pc:sldMk cId="3378895467" sldId="606"/>
            <ac:spMk id="5" creationId="{00000000-0000-0000-0000-000000000000}"/>
          </ac:spMkLst>
        </pc:spChg>
      </pc:sldChg>
      <pc:sldChg chg="modSp mod modNotesTx">
        <pc:chgData name="Edwin Landivar" userId="ae2ac59f40d9f62d" providerId="LiveId" clId="{C0D8A8CE-2087-4B5A-959B-1CC95D135998}" dt="2020-10-12T22:08:01.502" v="8" actId="20577"/>
        <pc:sldMkLst>
          <pc:docMk/>
          <pc:sldMk cId="837056114" sldId="613"/>
        </pc:sldMkLst>
        <pc:spChg chg="mod">
          <ac:chgData name="Edwin Landivar" userId="ae2ac59f40d9f62d" providerId="LiveId" clId="{C0D8A8CE-2087-4B5A-959B-1CC95D135998}" dt="2020-10-12T22:08:01.502" v="8" actId="20577"/>
          <ac:spMkLst>
            <pc:docMk/>
            <pc:sldMk cId="837056114" sldId="613"/>
            <ac:spMk id="14" creationId="{00000000-0000-0000-0000-000000000000}"/>
          </ac:spMkLst>
        </pc:spChg>
      </pc:sldChg>
      <pc:sldChg chg="modSp mod modNotesTx">
        <pc:chgData name="Edwin Landivar" userId="ae2ac59f40d9f62d" providerId="LiveId" clId="{C0D8A8CE-2087-4B5A-959B-1CC95D135998}" dt="2020-10-12T22:11:14.620" v="28" actId="14100"/>
        <pc:sldMkLst>
          <pc:docMk/>
          <pc:sldMk cId="1479977622" sldId="614"/>
        </pc:sldMkLst>
        <pc:spChg chg="mod">
          <ac:chgData name="Edwin Landivar" userId="ae2ac59f40d9f62d" providerId="LiveId" clId="{C0D8A8CE-2087-4B5A-959B-1CC95D135998}" dt="2020-10-12T22:11:14.620" v="28" actId="14100"/>
          <ac:spMkLst>
            <pc:docMk/>
            <pc:sldMk cId="1479977622" sldId="614"/>
            <ac:spMk id="2" creationId="{CAD4E72E-0F62-4D0A-BB44-E8116F783B4B}"/>
          </ac:spMkLst>
        </pc:spChg>
        <pc:spChg chg="mod">
          <ac:chgData name="Edwin Landivar" userId="ae2ac59f40d9f62d" providerId="LiveId" clId="{C0D8A8CE-2087-4B5A-959B-1CC95D135998}" dt="2020-10-12T22:11:07.820" v="27" actId="14100"/>
          <ac:spMkLst>
            <pc:docMk/>
            <pc:sldMk cId="1479977622" sldId="614"/>
            <ac:spMk id="10" creationId="{00000000-0000-0000-0000-000000000000}"/>
          </ac:spMkLst>
        </pc:spChg>
        <pc:spChg chg="mod">
          <ac:chgData name="Edwin Landivar" userId="ae2ac59f40d9f62d" providerId="LiveId" clId="{C0D8A8CE-2087-4B5A-959B-1CC95D135998}" dt="2020-10-12T22:10:47.191" v="23" actId="20577"/>
          <ac:spMkLst>
            <pc:docMk/>
            <pc:sldMk cId="1479977622" sldId="614"/>
            <ac:spMk id="11" creationId="{00000000-0000-0000-0000-000000000000}"/>
          </ac:spMkLst>
        </pc:spChg>
      </pc:sldChg>
      <pc:sldChg chg="modSp mod modNotesTx">
        <pc:chgData name="Edwin Landivar" userId="ae2ac59f40d9f62d" providerId="LiveId" clId="{C0D8A8CE-2087-4B5A-959B-1CC95D135998}" dt="2020-10-12T22:14:57.531" v="40" actId="14100"/>
        <pc:sldMkLst>
          <pc:docMk/>
          <pc:sldMk cId="668194125" sldId="616"/>
        </pc:sldMkLst>
        <pc:spChg chg="mod">
          <ac:chgData name="Edwin Landivar" userId="ae2ac59f40d9f62d" providerId="LiveId" clId="{C0D8A8CE-2087-4B5A-959B-1CC95D135998}" dt="2020-10-12T22:14:57.531" v="40" actId="14100"/>
          <ac:spMkLst>
            <pc:docMk/>
            <pc:sldMk cId="668194125" sldId="616"/>
            <ac:spMk id="2" creationId="{0B1A6102-5518-4844-8C2F-C022FCC5161B}"/>
          </ac:spMkLst>
        </pc:spChg>
        <pc:spChg chg="mod">
          <ac:chgData name="Edwin Landivar" userId="ae2ac59f40d9f62d" providerId="LiveId" clId="{C0D8A8CE-2087-4B5A-959B-1CC95D135998}" dt="2020-10-12T22:14:45.059" v="38" actId="1076"/>
          <ac:spMkLst>
            <pc:docMk/>
            <pc:sldMk cId="668194125" sldId="616"/>
            <ac:spMk id="7" creationId="{1867828F-492D-4BF1-8A4E-822DF2FD5B9B}"/>
          </ac:spMkLst>
        </pc:spChg>
        <pc:spChg chg="mod">
          <ac:chgData name="Edwin Landivar" userId="ae2ac59f40d9f62d" providerId="LiveId" clId="{C0D8A8CE-2087-4B5A-959B-1CC95D135998}" dt="2020-10-12T22:14:52.075" v="39" actId="14100"/>
          <ac:spMkLst>
            <pc:docMk/>
            <pc:sldMk cId="668194125" sldId="616"/>
            <ac:spMk id="10" creationId="{00000000-0000-0000-0000-000000000000}"/>
          </ac:spMkLst>
        </pc:spChg>
      </pc:sldChg>
      <pc:sldChg chg="addSp delSp modSp mod modNotesTx">
        <pc:chgData name="Edwin Landivar" userId="ae2ac59f40d9f62d" providerId="LiveId" clId="{C0D8A8CE-2087-4B5A-959B-1CC95D135998}" dt="2020-10-12T22:23:58.090" v="95" actId="1076"/>
        <pc:sldMkLst>
          <pc:docMk/>
          <pc:sldMk cId="3481045880" sldId="622"/>
        </pc:sldMkLst>
        <pc:spChg chg="add mod">
          <ac:chgData name="Edwin Landivar" userId="ae2ac59f40d9f62d" providerId="LiveId" clId="{C0D8A8CE-2087-4B5A-959B-1CC95D135998}" dt="2020-10-12T22:23:58.090" v="95" actId="1076"/>
          <ac:spMkLst>
            <pc:docMk/>
            <pc:sldMk cId="3481045880" sldId="622"/>
            <ac:spMk id="2" creationId="{B66555B3-675F-4A59-A399-7286852AC6CA}"/>
          </ac:spMkLst>
        </pc:spChg>
        <pc:spChg chg="mod">
          <ac:chgData name="Edwin Landivar" userId="ae2ac59f40d9f62d" providerId="LiveId" clId="{C0D8A8CE-2087-4B5A-959B-1CC95D135998}" dt="2020-10-12T22:23:13.555" v="91" actId="1076"/>
          <ac:spMkLst>
            <pc:docMk/>
            <pc:sldMk cId="3481045880" sldId="622"/>
            <ac:spMk id="7" creationId="{00000000-0000-0000-0000-000000000000}"/>
          </ac:spMkLst>
        </pc:spChg>
        <pc:spChg chg="del">
          <ac:chgData name="Edwin Landivar" userId="ae2ac59f40d9f62d" providerId="LiveId" clId="{C0D8A8CE-2087-4B5A-959B-1CC95D135998}" dt="2020-10-12T22:22:33.809" v="79" actId="478"/>
          <ac:spMkLst>
            <pc:docMk/>
            <pc:sldMk cId="3481045880" sldId="622"/>
            <ac:spMk id="14" creationId="{00000000-0000-0000-0000-000000000000}"/>
          </ac:spMkLst>
        </pc:spChg>
      </pc:sldChg>
      <pc:sldChg chg="modSp mod modNotesTx">
        <pc:chgData name="Edwin Landivar" userId="ae2ac59f40d9f62d" providerId="LiveId" clId="{C0D8A8CE-2087-4B5A-959B-1CC95D135998}" dt="2020-10-12T22:20:13.811" v="73" actId="14100"/>
        <pc:sldMkLst>
          <pc:docMk/>
          <pc:sldMk cId="784784973" sldId="623"/>
        </pc:sldMkLst>
        <pc:spChg chg="mod">
          <ac:chgData name="Edwin Landivar" userId="ae2ac59f40d9f62d" providerId="LiveId" clId="{C0D8A8CE-2087-4B5A-959B-1CC95D135998}" dt="2020-10-12T22:20:13.811" v="73" actId="14100"/>
          <ac:spMkLst>
            <pc:docMk/>
            <pc:sldMk cId="784784973" sldId="623"/>
            <ac:spMk id="3" creationId="{E6F4D3DD-6073-43D1-AB7B-5D5BC63A64F3}"/>
          </ac:spMkLst>
        </pc:spChg>
        <pc:spChg chg="mod">
          <ac:chgData name="Edwin Landivar" userId="ae2ac59f40d9f62d" providerId="LiveId" clId="{C0D8A8CE-2087-4B5A-959B-1CC95D135998}" dt="2020-10-12T22:19:37.979" v="68" actId="1076"/>
          <ac:spMkLst>
            <pc:docMk/>
            <pc:sldMk cId="784784973" sldId="623"/>
            <ac:spMk id="7" creationId="{B0369C6B-D18C-4CCF-81D5-91F16F2021B5}"/>
          </ac:spMkLst>
        </pc:spChg>
        <pc:spChg chg="mod">
          <ac:chgData name="Edwin Landivar" userId="ae2ac59f40d9f62d" providerId="LiveId" clId="{C0D8A8CE-2087-4B5A-959B-1CC95D135998}" dt="2020-10-12T22:19:51.459" v="72" actId="14100"/>
          <ac:spMkLst>
            <pc:docMk/>
            <pc:sldMk cId="784784973" sldId="623"/>
            <ac:spMk id="8" creationId="{00000000-0000-0000-0000-000000000000}"/>
          </ac:spMkLst>
        </pc:spChg>
      </pc:sldChg>
      <pc:sldChg chg="modSp mod modNotesTx">
        <pc:chgData name="Edwin Landivar" userId="ae2ac59f40d9f62d" providerId="LiveId" clId="{C0D8A8CE-2087-4B5A-959B-1CC95D135998}" dt="2020-10-12T22:22:21.940" v="78" actId="1076"/>
        <pc:sldMkLst>
          <pc:docMk/>
          <pc:sldMk cId="2689693971" sldId="624"/>
        </pc:sldMkLst>
        <pc:spChg chg="mod">
          <ac:chgData name="Edwin Landivar" userId="ae2ac59f40d9f62d" providerId="LiveId" clId="{C0D8A8CE-2087-4B5A-959B-1CC95D135998}" dt="2020-10-12T22:22:21.940" v="78" actId="1076"/>
          <ac:spMkLst>
            <pc:docMk/>
            <pc:sldMk cId="2689693971" sldId="624"/>
            <ac:spMk id="7" creationId="{1867828F-492D-4BF1-8A4E-822DF2FD5B9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13.11.2020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Hazard Points and Guarding on Farm Equipment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pPr algn="just">
              <a:spcAft>
                <a:spcPts val="1200"/>
              </a:spcAft>
            </a:pPr>
            <a:r>
              <a:rPr lang="en-US" sz="1800" dirty="0">
                <a:effectLst/>
                <a:latin typeface="Open Sans"/>
                <a:ea typeface="MS Mincho" panose="02020609040205080304" pitchFamily="49" charset="-128"/>
                <a:cs typeface="Times New Roman" panose="02020603050405020304" pitchFamily="18" charset="0"/>
              </a:rPr>
              <a:t>Numerous farmers and farm workers have been injured or killed because guards were not installed or were improperly used. Guards and decals which identify the danger must be kept in place whenever the machine is operated. Guards or shields removed for maintenance must be properly replaced before use.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pPr algn="just">
              <a:spcAft>
                <a:spcPts val="1200"/>
              </a:spcAft>
            </a:pPr>
            <a:r>
              <a:rPr lang="en-US" sz="1800" b="1" dirty="0">
                <a:solidFill>
                  <a:srgbClr val="000000"/>
                </a:solidFill>
                <a:effectLst/>
                <a:latin typeface="Open Sans"/>
                <a:ea typeface="Times New Roman" panose="02020603050405020304" pitchFamily="18" charset="0"/>
                <a:cs typeface="Times New Roman" panose="02020603050405020304" pitchFamily="18" charset="0"/>
              </a:rPr>
              <a:t>HAZARDS / DANGERS OF FARM EQUIPMENT</a:t>
            </a:r>
            <a:endParaRPr lang="es-EC" sz="1800" dirty="0">
              <a:effectLst/>
              <a:latin typeface="Times New Roman" panose="02020603050405020304" pitchFamily="18" charset="0"/>
              <a:ea typeface="Times New Roman" panose="02020603050405020304" pitchFamily="18" charset="0"/>
            </a:endParaRPr>
          </a:p>
          <a:p>
            <a:pPr marL="342900" lvl="0" indent="-342900" algn="just">
              <a:spcBef>
                <a:spcPts val="1200"/>
              </a:spcBef>
              <a:buSzPts val="1000"/>
              <a:buFont typeface="Symbol" panose="05050102010706020507" pitchFamily="18" charset="2"/>
              <a:buChar char=""/>
              <a:tabLst>
                <a:tab pos="228600" algn="l"/>
              </a:tabLst>
            </a:pPr>
            <a:r>
              <a:rPr lang="en-US" sz="1800" dirty="0">
                <a:solidFill>
                  <a:srgbClr val="000000"/>
                </a:solidFill>
                <a:effectLst/>
                <a:latin typeface="Open Sans"/>
                <a:ea typeface="MS Mincho" panose="02020609040205080304" pitchFamily="49" charset="-128"/>
                <a:cs typeface="Times New Roman" panose="02020603050405020304" pitchFamily="18" charset="0"/>
              </a:rPr>
              <a:t>cutting edges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buSzPts val="1000"/>
              <a:buFont typeface="Symbol" panose="05050102010706020507" pitchFamily="18" charset="2"/>
              <a:buChar char=""/>
              <a:tabLst>
                <a:tab pos="228600" algn="l"/>
              </a:tabLst>
            </a:pPr>
            <a:r>
              <a:rPr lang="en-US" sz="1800" dirty="0">
                <a:solidFill>
                  <a:srgbClr val="000000"/>
                </a:solidFill>
                <a:effectLst/>
                <a:latin typeface="Open Sans"/>
                <a:ea typeface="MS Mincho" panose="02020609040205080304" pitchFamily="49" charset="-128"/>
                <a:cs typeface="Times New Roman" panose="02020603050405020304" pitchFamily="18" charset="0"/>
              </a:rPr>
              <a:t>gears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buSzPts val="1000"/>
              <a:buFont typeface="Symbol" panose="05050102010706020507" pitchFamily="18" charset="2"/>
              <a:buChar char=""/>
              <a:tabLst>
                <a:tab pos="228600" algn="l"/>
              </a:tabLst>
            </a:pPr>
            <a:r>
              <a:rPr lang="en-US" sz="1800" dirty="0">
                <a:solidFill>
                  <a:srgbClr val="000000"/>
                </a:solidFill>
                <a:effectLst/>
                <a:latin typeface="Open Sans"/>
                <a:ea typeface="MS Mincho" panose="02020609040205080304" pitchFamily="49" charset="-128"/>
                <a:cs typeface="Times New Roman" panose="02020603050405020304" pitchFamily="18" charset="0"/>
              </a:rPr>
              <a:t>chains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buSzPts val="1000"/>
              <a:buFont typeface="Symbol" panose="05050102010706020507" pitchFamily="18" charset="2"/>
              <a:buChar char=""/>
              <a:tabLst>
                <a:tab pos="228600" algn="l"/>
              </a:tabLst>
            </a:pPr>
            <a:r>
              <a:rPr lang="en-US" sz="1800" dirty="0">
                <a:solidFill>
                  <a:srgbClr val="000000"/>
                </a:solidFill>
                <a:effectLst/>
                <a:latin typeface="Open Sans"/>
                <a:ea typeface="MS Mincho" panose="02020609040205080304" pitchFamily="49" charset="-128"/>
                <a:cs typeface="Times New Roman" panose="02020603050405020304" pitchFamily="18" charset="0"/>
              </a:rPr>
              <a:t>levers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buSzPts val="1000"/>
              <a:buFont typeface="Symbol" panose="05050102010706020507" pitchFamily="18" charset="2"/>
              <a:buChar char=""/>
              <a:tabLst>
                <a:tab pos="228600" algn="l"/>
              </a:tabLst>
            </a:pPr>
            <a:r>
              <a:rPr lang="en-US" sz="1800" dirty="0">
                <a:solidFill>
                  <a:srgbClr val="000000"/>
                </a:solidFill>
                <a:effectLst/>
                <a:latin typeface="Open Sans"/>
                <a:ea typeface="MS Mincho" panose="02020609040205080304" pitchFamily="49" charset="-128"/>
                <a:cs typeface="Times New Roman" panose="02020603050405020304" pitchFamily="18" charset="0"/>
              </a:rPr>
              <a:t>revolving shafts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buSzPts val="1000"/>
              <a:buFont typeface="Symbol" panose="05050102010706020507" pitchFamily="18" charset="2"/>
              <a:buChar char=""/>
              <a:tabLst>
                <a:tab pos="228600" algn="l"/>
              </a:tabLst>
            </a:pPr>
            <a:r>
              <a:rPr lang="en-US" sz="1800" dirty="0">
                <a:solidFill>
                  <a:srgbClr val="000000"/>
                </a:solidFill>
                <a:effectLst/>
                <a:latin typeface="Open Sans"/>
                <a:ea typeface="MS Mincho" panose="02020609040205080304" pitchFamily="49" charset="-128"/>
                <a:cs typeface="Times New Roman" panose="02020603050405020304" pitchFamily="18" charset="0"/>
              </a:rPr>
              <a:t>rotating blades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b="1" dirty="0">
                <a:solidFill>
                  <a:srgbClr val="000000"/>
                </a:solidFill>
                <a:effectLst/>
                <a:latin typeface="Open Sans"/>
                <a:ea typeface="Times New Roman" panose="02020603050405020304" pitchFamily="18" charset="0"/>
              </a:rPr>
              <a:t>THE MAIN HAZARDS ASSOCIATED WILL EXPOSURE TO THESE PARTS INCLUDE THE FOLLOWING:</a:t>
            </a:r>
            <a:endParaRPr lang="es-EC" sz="1800" dirty="0">
              <a:effectLst/>
              <a:latin typeface="Times New Roman" panose="02020603050405020304" pitchFamily="18" charset="0"/>
              <a:ea typeface="Times New Roman" panose="02020603050405020304" pitchFamily="18" charset="0"/>
            </a:endParaRPr>
          </a:p>
          <a:p>
            <a:pPr algn="just"/>
            <a:r>
              <a:rPr lang="en-US" sz="1800" b="1" dirty="0">
                <a:solidFill>
                  <a:srgbClr val="000000"/>
                </a:solidFill>
                <a:effectLst/>
                <a:latin typeface="Open Sans"/>
                <a:ea typeface="MS Mincho" panose="02020609040205080304" pitchFamily="49" charset="-128"/>
              </a:rPr>
              <a:t>Shear/cutting points</a:t>
            </a:r>
            <a:endParaRPr lang="es-EC" sz="1800" b="1" dirty="0">
              <a:effectLst/>
              <a:latin typeface="Times New Roman" panose="02020603050405020304" pitchFamily="18" charset="0"/>
              <a:ea typeface="MS Mincho" panose="02020609040205080304" pitchFamily="49" charset="-128"/>
            </a:endParaRPr>
          </a:p>
          <a:p>
            <a:pPr algn="just"/>
            <a:r>
              <a:rPr lang="en-US" sz="1800" dirty="0">
                <a:solidFill>
                  <a:srgbClr val="000000"/>
                </a:solidFill>
                <a:effectLst/>
                <a:latin typeface="Open Sans"/>
                <a:ea typeface="Times New Roman" panose="02020603050405020304" pitchFamily="18" charset="0"/>
              </a:rPr>
              <a:t>Shear points are created when the edges of two objects are moved close enough together to cut a material, as in the case of a pair of shears or an auger. Cutting points are created when a single object moves forcefully or rapidly enough to cut, as in the case of a sickle blade.</a:t>
            </a:r>
            <a:endParaRPr lang="es-EC" sz="1800" dirty="0">
              <a:effectLst/>
              <a:latin typeface="Times New Roman" panose="02020603050405020304" pitchFamily="18" charset="0"/>
              <a:ea typeface="Times New Roman" panose="02020603050405020304" pitchFamily="18" charset="0"/>
            </a:endParaRPr>
          </a:p>
          <a:p>
            <a:pPr algn="just"/>
            <a:r>
              <a:rPr lang="en-US" sz="1800" dirty="0">
                <a:solidFill>
                  <a:srgbClr val="000000"/>
                </a:solidFill>
                <a:effectLst/>
                <a:latin typeface="Open Sans"/>
                <a:ea typeface="Times New Roman" panose="02020603050405020304" pitchFamily="18" charset="0"/>
              </a:rPr>
              <a:t>Shear points and cutting points are hazards because of their cutting force, and because they often move so rapidly that they may not be visible. Workers should be aware of shear points and shields or use guards to prevent exposure or access.</a:t>
            </a:r>
            <a:endParaRPr lang="es-EC" sz="1800" dirty="0">
              <a:effectLst/>
              <a:latin typeface="Times New Roman" panose="02020603050405020304" pitchFamily="18" charset="0"/>
              <a:ea typeface="Times New Roman" panose="02020603050405020304" pitchFamily="18" charset="0"/>
            </a:endParaRPr>
          </a:p>
          <a:p>
            <a:pPr algn="just"/>
            <a:r>
              <a:rPr lang="en-US" sz="1800" b="1" dirty="0">
                <a:solidFill>
                  <a:srgbClr val="000000"/>
                </a:solidFill>
                <a:effectLst/>
                <a:latin typeface="Open Sans"/>
                <a:ea typeface="MS Mincho" panose="02020609040205080304" pitchFamily="49" charset="-128"/>
              </a:rPr>
              <a:t>Pinch points</a:t>
            </a:r>
            <a:endParaRPr lang="es-EC" sz="1800" b="1" dirty="0">
              <a:effectLst/>
              <a:latin typeface="Times New Roman" panose="02020603050405020304" pitchFamily="18" charset="0"/>
              <a:ea typeface="MS Mincho" panose="02020609040205080304" pitchFamily="49" charset="-128"/>
            </a:endParaRPr>
          </a:p>
          <a:p>
            <a:pPr algn="just"/>
            <a:r>
              <a:rPr lang="en-US" sz="1800" dirty="0">
                <a:solidFill>
                  <a:srgbClr val="000000"/>
                </a:solidFill>
                <a:effectLst/>
                <a:latin typeface="Open Sans"/>
                <a:ea typeface="Times New Roman" panose="02020603050405020304" pitchFamily="18" charset="0"/>
              </a:rPr>
              <a:t>Pinch points form when two objects move together and at least one of them is moving in a circle. For example, the point at which a belt runs onto a pulley is a pinch point. Belt drives, chain drives and gear drives are other examples of pinch points in power transmission devices.</a:t>
            </a:r>
            <a:endParaRPr lang="es-EC" sz="1800" dirty="0">
              <a:effectLst/>
              <a:latin typeface="Times New Roman" panose="02020603050405020304" pitchFamily="18" charset="0"/>
              <a:ea typeface="Times New Roman" panose="02020603050405020304" pitchFamily="18" charset="0"/>
            </a:endParaRPr>
          </a:p>
          <a:p>
            <a:pPr algn="just"/>
            <a:r>
              <a:rPr lang="en-US" sz="1800" dirty="0">
                <a:solidFill>
                  <a:srgbClr val="000000"/>
                </a:solidFill>
                <a:effectLst/>
                <a:latin typeface="Open Sans"/>
                <a:ea typeface="Times New Roman" panose="02020603050405020304" pitchFamily="18" charset="0"/>
              </a:rPr>
              <a:t>Body parts such as fingers, hands and feet can be caught directly in pinch points, or they may be drawn into the pinch points by loose clothing that becomes entangled. Workers should be aware of pinch points and shields or use guards to prevent exposure or access.</a:t>
            </a:r>
            <a:endParaRPr lang="es-EC" sz="1800" dirty="0">
              <a:effectLst/>
              <a:latin typeface="Times New Roman" panose="02020603050405020304" pitchFamily="18" charset="0"/>
              <a:ea typeface="Times New Roman" panose="02020603050405020304" pitchFamily="18" charset="0"/>
            </a:endParaRPr>
          </a:p>
          <a:p>
            <a:pPr algn="just"/>
            <a:r>
              <a:rPr lang="en-US" sz="1800" b="1" dirty="0">
                <a:solidFill>
                  <a:srgbClr val="000000"/>
                </a:solidFill>
                <a:effectLst/>
                <a:latin typeface="Open Sans"/>
                <a:ea typeface="MS Mincho" panose="02020609040205080304" pitchFamily="49" charset="-128"/>
              </a:rPr>
              <a:t>Wrap points</a:t>
            </a:r>
            <a:endParaRPr lang="es-EC" sz="1800" b="1" dirty="0">
              <a:effectLst/>
              <a:latin typeface="Times New Roman" panose="02020603050405020304" pitchFamily="18" charset="0"/>
              <a:ea typeface="MS Mincho" panose="02020609040205080304" pitchFamily="49" charset="-128"/>
            </a:endParaRPr>
          </a:p>
          <a:p>
            <a:pPr algn="just"/>
            <a:r>
              <a:rPr lang="en-US" sz="1800" dirty="0">
                <a:solidFill>
                  <a:srgbClr val="000000"/>
                </a:solidFill>
                <a:effectLst/>
                <a:latin typeface="Open Sans"/>
                <a:ea typeface="Times New Roman" panose="02020603050405020304" pitchFamily="18" charset="0"/>
              </a:rPr>
              <a:t>Rotating shafts are the most common source of wrap point accidents, although any exposed machine part that rotates can be a wrap point. Clothing or hair can catch on a rotating part.</a:t>
            </a:r>
            <a:endParaRPr lang="es-EC" sz="1800" dirty="0">
              <a:effectLst/>
              <a:latin typeface="Times New Roman" panose="02020603050405020304" pitchFamily="18" charset="0"/>
              <a:ea typeface="Times New Roman" panose="02020603050405020304" pitchFamily="18" charset="0"/>
            </a:endParaRPr>
          </a:p>
          <a:p>
            <a:pPr algn="just"/>
            <a:r>
              <a:rPr lang="en-US" sz="1800" dirty="0">
                <a:solidFill>
                  <a:srgbClr val="000000"/>
                </a:solidFill>
                <a:effectLst/>
                <a:latin typeface="Open Sans"/>
                <a:ea typeface="Times New Roman" panose="02020603050405020304" pitchFamily="18" charset="0"/>
              </a:rPr>
              <a:t>The ends of shafts that protrude beyond bearings are also dangerous. Universal joints, keys and fastening devices can also snag clothing. Entanglement with a wrap point can pull a worker into the machine, or clothing may become tightly wrapped, crushing or suffocating a worker.</a:t>
            </a:r>
            <a:endParaRPr lang="es-EC" sz="1800" dirty="0">
              <a:effectLst/>
              <a:latin typeface="Times New Roman" panose="02020603050405020304" pitchFamily="18" charset="0"/>
              <a:ea typeface="Times New Roman" panose="02020603050405020304" pitchFamily="18" charset="0"/>
            </a:endParaRPr>
          </a:p>
          <a:p>
            <a:pPr algn="just"/>
            <a:r>
              <a:rPr lang="en-US" sz="1800" dirty="0">
                <a:solidFill>
                  <a:srgbClr val="000000"/>
                </a:solidFill>
                <a:effectLst/>
                <a:latin typeface="Open Sans"/>
                <a:ea typeface="Times New Roman" panose="02020603050405020304" pitchFamily="18" charset="0"/>
              </a:rPr>
              <a:t>Workers who operate machinery should be aware of wrap points and should not wear loose clothing. In addition, operators should use shields or guards where possible to prevent access.</a:t>
            </a:r>
            <a:endParaRPr lang="es-EC" sz="1800" dirty="0">
              <a:effectLst/>
              <a:latin typeface="Times New Roman" panose="02020603050405020304" pitchFamily="18" charset="0"/>
              <a:ea typeface="Times New Roman" panose="02020603050405020304" pitchFamily="18" charset="0"/>
            </a:endParaRPr>
          </a:p>
          <a:p>
            <a:pPr algn="just"/>
            <a:r>
              <a:rPr lang="en-US" sz="1800" b="1" dirty="0">
                <a:solidFill>
                  <a:srgbClr val="000000"/>
                </a:solidFill>
                <a:effectLst/>
                <a:latin typeface="Open Sans"/>
                <a:ea typeface="MS Mincho" panose="02020609040205080304" pitchFamily="49" charset="-128"/>
              </a:rPr>
              <a:t>Crush points</a:t>
            </a:r>
            <a:endParaRPr lang="es-EC" sz="1800" b="1" dirty="0">
              <a:effectLst/>
              <a:latin typeface="Times New Roman" panose="02020603050405020304" pitchFamily="18" charset="0"/>
              <a:ea typeface="MS Mincho" panose="02020609040205080304" pitchFamily="49" charset="-128"/>
            </a:endParaRPr>
          </a:p>
          <a:p>
            <a:pPr algn="just"/>
            <a:r>
              <a:rPr lang="en-US" sz="1800" dirty="0">
                <a:solidFill>
                  <a:srgbClr val="000000"/>
                </a:solidFill>
                <a:effectLst/>
                <a:latin typeface="Open Sans"/>
                <a:ea typeface="Times New Roman" panose="02020603050405020304" pitchFamily="18" charset="0"/>
              </a:rPr>
              <a:t>Two objects can create crush points when they move toward each other or one object moves toward a stationary one. For example, hitching a tractor to an attachment may create a potential crush point and failure to block up equipment safely can result in a crushing injury.</a:t>
            </a:r>
            <a:endParaRPr lang="es-EC" sz="1800" dirty="0">
              <a:effectLst/>
              <a:latin typeface="Times New Roman" panose="02020603050405020304" pitchFamily="18" charset="0"/>
              <a:ea typeface="Times New Roman" panose="02020603050405020304" pitchFamily="18" charset="0"/>
            </a:endParaRPr>
          </a:p>
          <a:p>
            <a:pPr algn="just"/>
            <a:r>
              <a:rPr lang="en-US" sz="1800" dirty="0">
                <a:solidFill>
                  <a:srgbClr val="000000"/>
                </a:solidFill>
                <a:effectLst/>
                <a:latin typeface="Open Sans"/>
                <a:ea typeface="Times New Roman" panose="02020603050405020304" pitchFamily="18" charset="0"/>
              </a:rPr>
              <a:t>Crushing injuries most commonly occur to fingers. To prevent a crushing injury, workers should be aware of crush points and wait until a tractor has stopped before stepping into the hitching area. Workers should also arrange the hitch point to back the tractor into position without a worker being in the path and should block any machine that can move before doing any work under or near it.</a:t>
            </a:r>
            <a:endParaRPr lang="es-EC" sz="1800" dirty="0">
              <a:effectLst/>
              <a:latin typeface="Times New Roman" panose="02020603050405020304" pitchFamily="18" charset="0"/>
              <a:ea typeface="Times New Roman" panose="02020603050405020304" pitchFamily="18" charset="0"/>
            </a:endParaRPr>
          </a:p>
          <a:p>
            <a:pPr algn="just"/>
            <a:r>
              <a:rPr lang="en-US" sz="1800" b="1" dirty="0">
                <a:solidFill>
                  <a:srgbClr val="000000"/>
                </a:solidFill>
                <a:effectLst/>
                <a:latin typeface="Open Sans"/>
                <a:ea typeface="MS Mincho" panose="02020609040205080304" pitchFamily="49" charset="-128"/>
              </a:rPr>
              <a:t>Pull-in points</a:t>
            </a:r>
            <a:endParaRPr lang="es-EC" sz="1800" b="1" dirty="0">
              <a:effectLst/>
              <a:latin typeface="Times New Roman" panose="02020603050405020304" pitchFamily="18" charset="0"/>
              <a:ea typeface="MS Mincho" panose="02020609040205080304" pitchFamily="49" charset="-128"/>
            </a:endParaRPr>
          </a:p>
          <a:p>
            <a:pPr algn="just"/>
            <a:r>
              <a:rPr lang="en-US" sz="1800" dirty="0">
                <a:solidFill>
                  <a:srgbClr val="000000"/>
                </a:solidFill>
                <a:effectLst/>
                <a:latin typeface="Open Sans"/>
                <a:ea typeface="Times New Roman" panose="02020603050405020304" pitchFamily="18" charset="0"/>
              </a:rPr>
              <a:t>Pull-in points usually occur when plant material or other obstacles become stuck in feed rolls or other machinery parts, preventing the mechanism from operating. A worker trying to free such material without shutting down or locking out the power can be rapidly pulled into the mechanism when the material is freed. </a:t>
            </a:r>
            <a:endParaRPr lang="es-EC" sz="1800" dirty="0">
              <a:effectLst/>
              <a:latin typeface="Times New Roman" panose="02020603050405020304" pitchFamily="18" charset="0"/>
              <a:ea typeface="Times New Roman" panose="02020603050405020304" pitchFamily="18" charset="0"/>
            </a:endParaRPr>
          </a:p>
          <a:p>
            <a:pPr algn="just"/>
            <a:r>
              <a:rPr lang="en-US" sz="1800" b="1" dirty="0">
                <a:solidFill>
                  <a:srgbClr val="000000"/>
                </a:solidFill>
                <a:effectLst/>
                <a:latin typeface="Open Sans"/>
                <a:ea typeface="MS Mincho" panose="02020609040205080304" pitchFamily="49" charset="-128"/>
              </a:rPr>
              <a:t>Free-wheeling parts</a:t>
            </a:r>
            <a:endParaRPr lang="es-EC" sz="1800" b="1" dirty="0">
              <a:effectLst/>
              <a:latin typeface="Times New Roman" panose="02020603050405020304" pitchFamily="18" charset="0"/>
              <a:ea typeface="MS Mincho" panose="02020609040205080304" pitchFamily="49" charset="-128"/>
            </a:endParaRPr>
          </a:p>
          <a:p>
            <a:pPr algn="just"/>
            <a:r>
              <a:rPr lang="en-US" sz="1800" dirty="0">
                <a:solidFill>
                  <a:srgbClr val="000000"/>
                </a:solidFill>
                <a:effectLst/>
                <a:latin typeface="Open Sans"/>
                <a:ea typeface="Times New Roman" panose="02020603050405020304" pitchFamily="18" charset="0"/>
              </a:rPr>
              <a:t>Many machine parts continue to spin after the power is either shut off or locked out. Workers should not start repair or maintenance work until all parts have stopped moving, even if equipment is locked out. This may take a few minutes.</a:t>
            </a:r>
            <a:endParaRPr lang="es-EC" sz="1800" dirty="0">
              <a:effectLst/>
              <a:latin typeface="Times New Roman" panose="02020603050405020304" pitchFamily="18" charset="0"/>
              <a:ea typeface="Times New Roman" panose="02020603050405020304" pitchFamily="18" charset="0"/>
            </a:endParaRPr>
          </a:p>
          <a:p>
            <a:pPr algn="just"/>
            <a:r>
              <a:rPr lang="en-US" sz="1800" dirty="0">
                <a:solidFill>
                  <a:srgbClr val="000000"/>
                </a:solidFill>
                <a:effectLst/>
                <a:latin typeface="Open Sans"/>
                <a:ea typeface="Times New Roman" panose="02020603050405020304" pitchFamily="18" charset="0"/>
              </a:rPr>
              <a:t>Examples of free-wheeling parts include:</a:t>
            </a:r>
            <a:endParaRPr lang="es-EC" sz="1800" dirty="0">
              <a:effectLst/>
              <a:latin typeface="Times New Roman" panose="02020603050405020304" pitchFamily="18" charset="0"/>
              <a:ea typeface="Times New Roman" panose="02020603050405020304" pitchFamily="18" charset="0"/>
            </a:endParaRPr>
          </a:p>
          <a:p>
            <a:pPr marL="342900" lvl="0" indent="-342900" algn="just">
              <a:spcBef>
                <a:spcPts val="1200"/>
              </a:spcBef>
              <a:buSzPts val="1000"/>
              <a:buFont typeface="Symbol" panose="05050102010706020507" pitchFamily="18" charset="2"/>
              <a:buChar char=""/>
              <a:tabLst>
                <a:tab pos="228600" algn="l"/>
              </a:tabLst>
            </a:pPr>
            <a:r>
              <a:rPr lang="en-US" sz="1800" dirty="0">
                <a:solidFill>
                  <a:srgbClr val="000000"/>
                </a:solidFill>
                <a:effectLst/>
                <a:latin typeface="Open Sans"/>
                <a:ea typeface="MS Mincho" panose="02020609040205080304" pitchFamily="49" charset="-128"/>
                <a:cs typeface="Times New Roman" panose="02020603050405020304" pitchFamily="18" charset="0"/>
              </a:rPr>
              <a:t>cutter heads of forage harvesters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buSzPts val="1000"/>
              <a:buFont typeface="Symbol" panose="05050102010706020507" pitchFamily="18" charset="2"/>
              <a:buChar char=""/>
              <a:tabLst>
                <a:tab pos="228600" algn="l"/>
              </a:tabLst>
            </a:pPr>
            <a:r>
              <a:rPr lang="en-US" sz="1800" dirty="0">
                <a:solidFill>
                  <a:srgbClr val="000000"/>
                </a:solidFill>
                <a:effectLst/>
                <a:latin typeface="Open Sans"/>
                <a:ea typeface="MS Mincho" panose="02020609040205080304" pitchFamily="49" charset="-128"/>
                <a:cs typeface="Times New Roman" panose="02020603050405020304" pitchFamily="18" charset="0"/>
              </a:rPr>
              <a:t>hammer mills of feed grinders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buSzPts val="1000"/>
              <a:buFont typeface="Symbol" panose="05050102010706020507" pitchFamily="18" charset="2"/>
              <a:buChar char=""/>
              <a:tabLst>
                <a:tab pos="228600" algn="l"/>
              </a:tabLst>
            </a:pPr>
            <a:r>
              <a:rPr lang="en-US" sz="1800" dirty="0">
                <a:solidFill>
                  <a:srgbClr val="000000"/>
                </a:solidFill>
                <a:effectLst/>
                <a:latin typeface="Open Sans"/>
                <a:ea typeface="MS Mincho" panose="02020609040205080304" pitchFamily="49" charset="-128"/>
                <a:cs typeface="Times New Roman" panose="02020603050405020304" pitchFamily="18" charset="0"/>
              </a:rPr>
              <a:t>rotary mower blades/fans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buSzPts val="1000"/>
              <a:buFont typeface="Symbol" panose="05050102010706020507" pitchFamily="18" charset="2"/>
              <a:buChar char=""/>
              <a:tabLst>
                <a:tab pos="228600" algn="l"/>
              </a:tabLst>
            </a:pPr>
            <a:r>
              <a:rPr lang="en-US" sz="1800" dirty="0">
                <a:solidFill>
                  <a:srgbClr val="000000"/>
                </a:solidFill>
                <a:effectLst/>
                <a:latin typeface="Open Sans"/>
                <a:ea typeface="MS Mincho" panose="02020609040205080304" pitchFamily="49" charset="-128"/>
                <a:cs typeface="Times New Roman" panose="02020603050405020304" pitchFamily="18" charset="0"/>
              </a:rPr>
              <a:t>flywheels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r>
              <a:rPr lang="en-US" sz="1800" b="1" dirty="0">
                <a:solidFill>
                  <a:srgbClr val="000000"/>
                </a:solidFill>
                <a:effectLst/>
                <a:latin typeface="Open Sans"/>
                <a:ea typeface="MS Mincho" panose="02020609040205080304" pitchFamily="49" charset="-128"/>
              </a:rPr>
              <a:t>Springs</a:t>
            </a:r>
            <a:endParaRPr lang="es-EC" sz="1800" b="1" dirty="0">
              <a:effectLst/>
              <a:latin typeface="Times New Roman" panose="02020603050405020304" pitchFamily="18" charset="0"/>
              <a:ea typeface="MS Mincho" panose="02020609040205080304" pitchFamily="49" charset="-128"/>
            </a:endParaRPr>
          </a:p>
          <a:p>
            <a:pPr algn="just"/>
            <a:r>
              <a:rPr lang="en-US" sz="1800" dirty="0">
                <a:solidFill>
                  <a:srgbClr val="000000"/>
                </a:solidFill>
                <a:effectLst/>
                <a:latin typeface="Open Sans"/>
                <a:ea typeface="Times New Roman" panose="02020603050405020304" pitchFamily="18" charset="0"/>
              </a:rPr>
              <a:t>Springs are commonly used to help lift equipment such as shock absorbers and to keep belts tight and may </a:t>
            </a:r>
            <a:r>
              <a:rPr lang="en-US" sz="1800" dirty="0" err="1">
                <a:solidFill>
                  <a:srgbClr val="000000"/>
                </a:solidFill>
                <a:effectLst/>
                <a:latin typeface="Open Sans"/>
                <a:ea typeface="Times New Roman" panose="02020603050405020304" pitchFamily="18" charset="0"/>
              </a:rPr>
              <a:t>harbour</a:t>
            </a:r>
            <a:r>
              <a:rPr lang="en-US" sz="1800" dirty="0">
                <a:solidFill>
                  <a:srgbClr val="000000"/>
                </a:solidFill>
                <a:effectLst/>
                <a:latin typeface="Open Sans"/>
                <a:ea typeface="Times New Roman" panose="02020603050405020304" pitchFamily="18" charset="0"/>
              </a:rPr>
              <a:t> potentially dangerous stored energy. Springs under compression will expand with great force when released while stretched springs will contract rapidly when released.</a:t>
            </a:r>
            <a:endParaRPr lang="es-EC" sz="1800" dirty="0">
              <a:effectLst/>
              <a:latin typeface="Times New Roman" panose="02020603050405020304" pitchFamily="18" charset="0"/>
              <a:ea typeface="Times New Roman" panose="02020603050405020304" pitchFamily="18" charset="0"/>
            </a:endParaRPr>
          </a:p>
          <a:p>
            <a:pPr algn="just"/>
            <a:r>
              <a:rPr lang="en-US" sz="1800" dirty="0">
                <a:solidFill>
                  <a:srgbClr val="000000"/>
                </a:solidFill>
                <a:effectLst/>
                <a:latin typeface="Open Sans"/>
                <a:ea typeface="Times New Roman" panose="02020603050405020304" pitchFamily="18" charset="0"/>
              </a:rPr>
              <a:t>A worker should know in which direction a spring will move and how it might affect another machine part when released and stay out of its path.</a:t>
            </a:r>
            <a:endParaRPr lang="es-EC" sz="1800" dirty="0">
              <a:effectLst/>
              <a:latin typeface="Times New Roman" panose="02020603050405020304" pitchFamily="18" charset="0"/>
              <a:ea typeface="Times New Roman" panose="02020603050405020304" pitchFamily="18" charset="0"/>
            </a:endParaRPr>
          </a:p>
          <a:p>
            <a:pPr algn="just"/>
            <a:r>
              <a:rPr lang="en-US" sz="1800" b="1" dirty="0">
                <a:solidFill>
                  <a:srgbClr val="000000"/>
                </a:solidFill>
                <a:effectLst/>
                <a:latin typeface="Open Sans"/>
                <a:ea typeface="MS Mincho" panose="02020609040205080304" pitchFamily="49" charset="-128"/>
              </a:rPr>
              <a:t>Hydraulic systems</a:t>
            </a:r>
            <a:endParaRPr lang="es-EC" sz="1800" b="1" dirty="0">
              <a:effectLst/>
              <a:latin typeface="Times New Roman" panose="02020603050405020304" pitchFamily="18" charset="0"/>
              <a:ea typeface="MS Mincho" panose="02020609040205080304" pitchFamily="49" charset="-128"/>
            </a:endParaRPr>
          </a:p>
          <a:p>
            <a:pPr algn="just"/>
            <a:r>
              <a:rPr lang="en-US" sz="1800" dirty="0">
                <a:solidFill>
                  <a:srgbClr val="000000"/>
                </a:solidFill>
                <a:effectLst/>
                <a:latin typeface="Open Sans"/>
                <a:ea typeface="Times New Roman" panose="02020603050405020304" pitchFamily="18" charset="0"/>
              </a:rPr>
              <a:t>Hydraulic systems store considerable energy and are used to:</a:t>
            </a:r>
            <a:endParaRPr lang="es-EC" sz="1800" dirty="0">
              <a:effectLst/>
              <a:latin typeface="Times New Roman" panose="02020603050405020304" pitchFamily="18" charset="0"/>
              <a:ea typeface="Times New Roman" panose="02020603050405020304" pitchFamily="18" charset="0"/>
            </a:endParaRPr>
          </a:p>
          <a:p>
            <a:pPr marL="342900" lvl="0" indent="-342900" algn="just">
              <a:spcBef>
                <a:spcPts val="1200"/>
              </a:spcBef>
              <a:buSzPts val="1000"/>
              <a:buFont typeface="Symbol" panose="05050102010706020507" pitchFamily="18" charset="2"/>
              <a:buChar char=""/>
              <a:tabLst>
                <a:tab pos="228600" algn="l"/>
              </a:tabLst>
            </a:pPr>
            <a:r>
              <a:rPr lang="en-US" sz="1800" dirty="0">
                <a:solidFill>
                  <a:srgbClr val="000000"/>
                </a:solidFill>
                <a:effectLst/>
                <a:latin typeface="Open Sans"/>
                <a:ea typeface="MS Mincho" panose="02020609040205080304" pitchFamily="49" charset="-128"/>
                <a:cs typeface="Times New Roman" panose="02020603050405020304" pitchFamily="18" charset="0"/>
              </a:rPr>
              <a:t>lift and change the position of attachments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buSzPts val="1000"/>
              <a:buFont typeface="Symbol" panose="05050102010706020507" pitchFamily="18" charset="2"/>
              <a:buChar char=""/>
              <a:tabLst>
                <a:tab pos="228600" algn="l"/>
              </a:tabLst>
            </a:pPr>
            <a:r>
              <a:rPr lang="en-US" sz="1800" dirty="0">
                <a:solidFill>
                  <a:srgbClr val="000000"/>
                </a:solidFill>
                <a:effectLst/>
                <a:latin typeface="Open Sans"/>
                <a:ea typeface="MS Mincho" panose="02020609040205080304" pitchFamily="49" charset="-128"/>
                <a:cs typeface="Times New Roman" panose="02020603050405020304" pitchFamily="18" charset="0"/>
              </a:rPr>
              <a:t>operate hydraulic motors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buSzPts val="1000"/>
              <a:buFont typeface="Symbol" panose="05050102010706020507" pitchFamily="18" charset="2"/>
              <a:buChar char=""/>
              <a:tabLst>
                <a:tab pos="228600" algn="l"/>
              </a:tabLst>
            </a:pPr>
            <a:r>
              <a:rPr lang="en-US" sz="1800" dirty="0">
                <a:solidFill>
                  <a:srgbClr val="000000"/>
                </a:solidFill>
                <a:effectLst/>
                <a:latin typeface="Open Sans"/>
                <a:ea typeface="MS Mincho" panose="02020609040205080304" pitchFamily="49" charset="-128"/>
                <a:cs typeface="Times New Roman" panose="02020603050405020304" pitchFamily="18" charset="0"/>
              </a:rPr>
              <a:t>assist in steering and braking</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r>
              <a:rPr lang="en-US" sz="1800" dirty="0">
                <a:effectLst/>
                <a:latin typeface="Open Sans"/>
                <a:ea typeface="MS Mincho" panose="02020609040205080304" pitchFamily="49" charset="-128"/>
              </a:rPr>
              <a:t>Leaks from hydraulic systems are a serious hazard because of the high pressure and temperature of the fluid contained in the system. Even fine jets of hydraulic fluid can burn or pierce skin and tissue.</a:t>
            </a: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algn="just">
              <a:spcAft>
                <a:spcPts val="1200"/>
              </a:spcAft>
            </a:pPr>
            <a:r>
              <a:rPr lang="en-US" sz="1800" b="1" dirty="0">
                <a:effectLst/>
                <a:latin typeface="Open Sans"/>
                <a:ea typeface="Times New Roman" panose="02020603050405020304" pitchFamily="18" charset="0"/>
                <a:cs typeface="Times New Roman" panose="02020603050405020304" pitchFamily="18" charset="0"/>
              </a:rPr>
              <a:t>THE CDC FARM CHECKLIST FOR GUARDING EQUIPMENT</a:t>
            </a:r>
            <a:endParaRPr lang="es-EC" sz="1800" dirty="0">
              <a:effectLst/>
              <a:latin typeface="Times New Roman" panose="02020603050405020304" pitchFamily="18" charset="0"/>
              <a:ea typeface="Times New Roman" panose="02020603050405020304" pitchFamily="18" charset="0"/>
            </a:endParaRPr>
          </a:p>
          <a:p>
            <a:pPr marL="0" lvl="0" indent="0" algn="just">
              <a:spcAft>
                <a:spcPts val="1200"/>
              </a:spcAft>
              <a:buFont typeface="+mj-lt"/>
              <a:buNone/>
            </a:pPr>
            <a:r>
              <a:rPr lang="en-US" sz="1800" b="1" dirty="0">
                <a:effectLst/>
                <a:latin typeface="Open Sans"/>
                <a:ea typeface="Times New Roman" panose="02020603050405020304" pitchFamily="18" charset="0"/>
                <a:cs typeface="Times New Roman" panose="02020603050405020304" pitchFamily="18" charset="0"/>
              </a:rPr>
              <a:t>A. Guarding Farm Equipment</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b="1" dirty="0">
                <a:effectLst/>
                <a:latin typeface="Open Sans"/>
                <a:ea typeface="MS Mincho" panose="02020609040205080304" pitchFamily="49" charset="-128"/>
                <a:cs typeface="Times New Roman" panose="02020603050405020304" pitchFamily="18" charset="0"/>
              </a:rPr>
              <a:t>The Questions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dirty="0">
                <a:effectLst/>
                <a:latin typeface="Open Sans"/>
                <a:ea typeface="MS Mincho" panose="02020609040205080304" pitchFamily="49" charset="-128"/>
                <a:cs typeface="Times New Roman" panose="02020603050405020304" pitchFamily="18" charset="0"/>
              </a:rPr>
              <a:t>Have operating instructions been provided at the time of initial assignment and at least annually thereafter to all who come in contact with covered equipment? Do instructions discuss the safe operation and servicing of all farm equipment and include at least the following practices?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Aft>
                <a:spcPts val="1200"/>
              </a:spcAft>
              <a:buFont typeface="Symbol" panose="05050102010706020507" pitchFamily="18" charset="2"/>
              <a:buChar char=""/>
            </a:pPr>
            <a:r>
              <a:rPr lang="en-US" sz="1800" dirty="0">
                <a:effectLst/>
                <a:latin typeface="Open Sans"/>
                <a:ea typeface="MS Mincho" panose="02020609040205080304" pitchFamily="49" charset="-128"/>
                <a:cs typeface="Times New Roman" panose="02020603050405020304" pitchFamily="18" charset="0"/>
              </a:rPr>
              <a:t>Keep all guards in place when the machine is in operation.</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Aft>
                <a:spcPts val="1200"/>
              </a:spcAft>
              <a:buFont typeface="Symbol" panose="05050102010706020507" pitchFamily="18" charset="2"/>
              <a:buChar char=""/>
            </a:pPr>
            <a:r>
              <a:rPr lang="en-US" sz="1800" dirty="0">
                <a:effectLst/>
                <a:latin typeface="Open Sans"/>
                <a:ea typeface="MS Mincho" panose="02020609040205080304" pitchFamily="49" charset="-128"/>
                <a:cs typeface="Times New Roman" panose="02020603050405020304" pitchFamily="18" charset="0"/>
              </a:rPr>
              <a:t>Permit no riders on farm field equipment other than those required for instruction or assistance in machine operation.</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Aft>
                <a:spcPts val="1200"/>
              </a:spcAft>
              <a:buFont typeface="Symbol" panose="05050102010706020507" pitchFamily="18" charset="2"/>
              <a:buChar char=""/>
            </a:pPr>
            <a:r>
              <a:rPr lang="en-US" sz="1800" dirty="0">
                <a:effectLst/>
                <a:latin typeface="Open Sans"/>
                <a:ea typeface="MS Mincho" panose="02020609040205080304" pitchFamily="49" charset="-128"/>
                <a:cs typeface="Times New Roman" panose="02020603050405020304" pitchFamily="18" charset="0"/>
              </a:rPr>
              <a:t>Stop engine, disconnect the power source and wait for all machine movement to stop before servicing, adjusting, cleaning or unclogging the equipment.</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Aft>
                <a:spcPts val="1200"/>
              </a:spcAft>
              <a:buFont typeface="Symbol" panose="05050102010706020507" pitchFamily="18" charset="2"/>
              <a:buChar char=""/>
            </a:pPr>
            <a:r>
              <a:rPr lang="en-US" sz="1800" dirty="0">
                <a:effectLst/>
                <a:latin typeface="Open Sans"/>
                <a:ea typeface="MS Mincho" panose="02020609040205080304" pitchFamily="49" charset="-128"/>
                <a:cs typeface="Times New Roman" panose="02020603050405020304" pitchFamily="18" charset="0"/>
              </a:rPr>
              <a:t>Make sure everyone is clear of machinery before starting the engine, engaging power or operating the machine.</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dirty="0">
                <a:effectLst/>
                <a:latin typeface="Open Sans"/>
                <a:ea typeface="Times New Roman" panose="02020603050405020304" pitchFamily="18" charset="0"/>
              </a:rPr>
              <a:t>Lock out electrical power before performing maintenance or service work on farmstead equipment.</a:t>
            </a:r>
            <a:r>
              <a:rPr lang="en-US" sz="1800" b="1" dirty="0">
                <a:effectLst/>
                <a:latin typeface="Open Sans"/>
                <a:ea typeface="Times New Roman" panose="02020603050405020304" pitchFamily="18" charset="0"/>
                <a:cs typeface="Times New Roman" panose="02020603050405020304" pitchFamily="18" charset="0"/>
              </a:rPr>
              <a:t> </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dirty="0">
                <a:effectLst/>
                <a:latin typeface="Open Sans"/>
                <a:ea typeface="MS Mincho" panose="02020609040205080304" pitchFamily="49" charset="-128"/>
                <a:cs typeface="Times New Roman" panose="02020603050405020304" pitchFamily="18" charset="0"/>
              </a:rPr>
              <a:t>Have all workers been protected against contact with the hazards created by moving machine parts by either of the following methods?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Aft>
                <a:spcPts val="1200"/>
              </a:spcAft>
              <a:buFont typeface="Symbol" panose="05050102010706020507" pitchFamily="18" charset="2"/>
              <a:buChar char=""/>
            </a:pPr>
            <a:r>
              <a:rPr lang="en-US" sz="1800" dirty="0">
                <a:effectLst/>
                <a:latin typeface="Open Sans"/>
                <a:ea typeface="MS Mincho" panose="02020609040205080304" pitchFamily="49" charset="-128"/>
                <a:cs typeface="Times New Roman" panose="02020603050405020304" pitchFamily="18" charset="0"/>
              </a:rPr>
              <a:t>Through the installation and use of a guard or shield or guarding by location.</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Aft>
                <a:spcPts val="1200"/>
              </a:spcAft>
              <a:buFont typeface="Symbol" panose="05050102010706020507" pitchFamily="18" charset="2"/>
              <a:buChar char=""/>
            </a:pPr>
            <a:r>
              <a:rPr lang="en-US" sz="1800" dirty="0">
                <a:effectLst/>
                <a:latin typeface="Open Sans"/>
                <a:ea typeface="MS Mincho" panose="02020609040205080304" pitchFamily="49" charset="-128"/>
                <a:cs typeface="Times New Roman" panose="02020603050405020304" pitchFamily="18" charset="0"/>
              </a:rPr>
              <a:t>By a guardrail or fence whenever a guard or shield or guarding by location is not possible.</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fontAlgn="base">
              <a:spcAft>
                <a:spcPts val="1200"/>
              </a:spcAft>
            </a:pPr>
            <a:r>
              <a:rPr lang="en-US" sz="1800" dirty="0">
                <a:effectLst/>
                <a:latin typeface="Open Sans"/>
                <a:ea typeface="MS Mincho" panose="02020609040205080304" pitchFamily="49" charset="-128"/>
                <a:cs typeface="Times New Roman" panose="02020603050405020304" pitchFamily="18" charset="0"/>
              </a:rPr>
              <a:t>When guards are used to provide protection required by this section, are they designed and located to protect against contact with the hazard being guarded?</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fontAlgn="base">
              <a:spcAft>
                <a:spcPts val="1200"/>
              </a:spcAft>
            </a:pPr>
            <a:r>
              <a:rPr lang="en-US" sz="1800" dirty="0">
                <a:effectLst/>
                <a:latin typeface="Open Sans"/>
                <a:ea typeface="MS Mincho" panose="02020609040205080304" pitchFamily="49" charset="-128"/>
                <a:cs typeface="Times New Roman" panose="02020603050405020304" pitchFamily="18" charset="0"/>
              </a:rPr>
              <a:t>Unless otherwise specified, is each guard and its support capable of withstanding the force that a 250-pound person, leaning on or falling against the guard, would exert on that guard?</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fontAlgn="base">
              <a:spcAft>
                <a:spcPts val="1200"/>
              </a:spcAft>
            </a:pPr>
            <a:r>
              <a:rPr lang="en-US" sz="1800" dirty="0">
                <a:effectLst/>
                <a:latin typeface="Open Sans"/>
                <a:ea typeface="MS Mincho" panose="02020609040205080304" pitchFamily="49" charset="-128"/>
                <a:cs typeface="Times New Roman" panose="02020603050405020304" pitchFamily="18" charset="0"/>
              </a:rPr>
              <a:t>Are all guards free from burrs, sharp edges and sharp corners, and securely fastened to the equipment or building?</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dirty="0">
                <a:effectLst/>
                <a:latin typeface="Open Sans"/>
                <a:ea typeface="MS Mincho" panose="02020609040205080304" pitchFamily="49" charset="-128"/>
                <a:cs typeface="Times New Roman" panose="02020603050405020304" pitchFamily="18" charset="0"/>
              </a:rPr>
              <a:t>Whenever a moving machinery part presents a hazard during servicing or maintenance, is the engine stopped, the power source disconnected, and all machine movement stopped before servicing or maintenance is performed?</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fontAlgn="base">
              <a:spcAft>
                <a:spcPts val="1200"/>
              </a:spcAft>
            </a:pPr>
            <a:r>
              <a:rPr lang="en-US" sz="1800" b="1" dirty="0">
                <a:effectLst/>
                <a:latin typeface="Open Sans"/>
                <a:ea typeface="Times New Roman" panose="02020603050405020304" pitchFamily="18" charset="0"/>
              </a:rPr>
              <a:t>Note: Exceptions to this requirement are as follows: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Times New Roman" panose="02020603050405020304" pitchFamily="18" charset="0"/>
              </a:rPr>
              <a:t>The equipment must be running to be properly serviced or maintained.</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Times New Roman" panose="02020603050405020304" pitchFamily="18" charset="0"/>
              </a:rPr>
              <a:t>The equipment cannot be serviced or maintained while a guard or guards required by this standard are in place.</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Times New Roman" panose="02020603050405020304" pitchFamily="18" charset="0"/>
              </a:rPr>
              <a:t>The servicing or maintenance can be safely performed.</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marL="0" lvl="0" indent="0" algn="just">
              <a:spcAft>
                <a:spcPts val="1200"/>
              </a:spcAft>
              <a:buFont typeface="+mj-lt"/>
              <a:buNone/>
            </a:pPr>
            <a:r>
              <a:rPr lang="en-US" sz="1100" b="1" dirty="0">
                <a:effectLst/>
                <a:latin typeface="Open Sans"/>
                <a:ea typeface="Times New Roman" panose="02020603050405020304" pitchFamily="18" charset="0"/>
                <a:cs typeface="Times New Roman" panose="02020603050405020304" pitchFamily="18" charset="0"/>
              </a:rPr>
              <a:t>B. Farm Field Equipment</a:t>
            </a:r>
            <a:endParaRPr lang="es-EC" sz="1200" dirty="0">
              <a:effectLst/>
              <a:latin typeface="Times New Roman" panose="02020603050405020304" pitchFamily="18" charset="0"/>
              <a:ea typeface="Times New Roman" panose="02020603050405020304" pitchFamily="18" charset="0"/>
            </a:endParaRPr>
          </a:p>
          <a:p>
            <a:pPr algn="just">
              <a:spcAft>
                <a:spcPts val="1200"/>
              </a:spcAft>
            </a:pPr>
            <a:r>
              <a:rPr lang="en-US" sz="1100" b="1" dirty="0">
                <a:effectLst/>
                <a:latin typeface="Open Sans"/>
                <a:ea typeface="Times New Roman" panose="02020603050405020304" pitchFamily="18" charset="0"/>
                <a:cs typeface="Times New Roman" panose="02020603050405020304" pitchFamily="18" charset="0"/>
              </a:rPr>
              <a:t>The Questions</a:t>
            </a:r>
            <a:endParaRPr lang="es-EC" sz="1200" dirty="0">
              <a:effectLst/>
              <a:latin typeface="Times New Roman" panose="02020603050405020304" pitchFamily="18" charset="0"/>
              <a:ea typeface="Times New Roman" panose="02020603050405020304" pitchFamily="18" charset="0"/>
            </a:endParaRPr>
          </a:p>
          <a:p>
            <a:pPr algn="just">
              <a:spcAft>
                <a:spcPts val="1200"/>
              </a:spcAft>
            </a:pPr>
            <a:r>
              <a:rPr lang="en-US" sz="1100" dirty="0">
                <a:effectLst/>
                <a:latin typeface="Open Sans"/>
                <a:ea typeface="Times New Roman" panose="02020603050405020304" pitchFamily="18" charset="0"/>
                <a:cs typeface="Times New Roman" panose="02020603050405020304" pitchFamily="18" charset="0"/>
              </a:rPr>
              <a:t>Are all power take-off shafts, including rear-, mid- and side- mounted shafts, guarded either by a master shield or by other protective guarding?</a:t>
            </a:r>
            <a:endParaRPr lang="es-EC" sz="1200" dirty="0">
              <a:effectLst/>
              <a:latin typeface="Times New Roman" panose="02020603050405020304" pitchFamily="18" charset="0"/>
              <a:ea typeface="Times New Roman" panose="02020603050405020304" pitchFamily="18" charset="0"/>
            </a:endParaRPr>
          </a:p>
          <a:p>
            <a:pPr algn="just">
              <a:spcAft>
                <a:spcPts val="1200"/>
              </a:spcAft>
            </a:pPr>
            <a:r>
              <a:rPr lang="en-US" sz="1100" dirty="0">
                <a:effectLst/>
                <a:latin typeface="Open Sans"/>
                <a:ea typeface="Times New Roman" panose="02020603050405020304" pitchFamily="18" charset="0"/>
              </a:rPr>
              <a:t>Are all tractors equipped with an agricultural tractor master shield on the rear power take-off, except when the design of the power take-off driven equipment requires removal of the shield?</a:t>
            </a:r>
            <a:endParaRPr lang="es-EC" sz="1200" dirty="0">
              <a:effectLst/>
              <a:latin typeface="Times New Roman" panose="02020603050405020304" pitchFamily="18" charset="0"/>
              <a:ea typeface="Times New Roman" panose="02020603050405020304" pitchFamily="18" charset="0"/>
            </a:endParaRPr>
          </a:p>
          <a:p>
            <a:pPr algn="just">
              <a:spcAft>
                <a:spcPts val="1200"/>
              </a:spcAft>
            </a:pPr>
            <a:r>
              <a:rPr lang="en-US" sz="1100" dirty="0">
                <a:effectLst/>
                <a:latin typeface="Open Sans"/>
                <a:ea typeface="Times New Roman" panose="02020603050405020304" pitchFamily="18" charset="0"/>
              </a:rPr>
              <a:t>Does the master shield have sufficient strength to prevent permanent deformation of the shield when a 250-pound operator mounts or dismounts the tractor using the shield as a step?</a:t>
            </a:r>
            <a:endParaRPr lang="es-EC" sz="1200" dirty="0">
              <a:effectLst/>
              <a:latin typeface="Times New Roman" panose="02020603050405020304" pitchFamily="18" charset="0"/>
              <a:ea typeface="Times New Roman" panose="02020603050405020304" pitchFamily="18" charset="0"/>
            </a:endParaRPr>
          </a:p>
          <a:p>
            <a:pPr algn="just">
              <a:spcAft>
                <a:spcPts val="1200"/>
              </a:spcAft>
            </a:pPr>
            <a:r>
              <a:rPr lang="en-US" sz="1100" dirty="0">
                <a:effectLst/>
                <a:latin typeface="Open Sans"/>
                <a:ea typeface="Times New Roman" panose="02020603050405020304" pitchFamily="18" charset="0"/>
              </a:rPr>
              <a:t>Is power take-off-driven equipment guarded to protect against employee contact with positively driven rotating members of the power-drive system, including the portion of the tractor power take-off shaft that protrudes from the tractor if the master shield is removed?</a:t>
            </a:r>
            <a:endParaRPr lang="es-EC" sz="1200" dirty="0">
              <a:effectLst/>
              <a:latin typeface="Times New Roman" panose="02020603050405020304" pitchFamily="18" charset="0"/>
              <a:ea typeface="Times New Roman" panose="02020603050405020304" pitchFamily="18" charset="0"/>
            </a:endParaRPr>
          </a:p>
          <a:p>
            <a:pPr algn="just">
              <a:spcAft>
                <a:spcPts val="1200"/>
              </a:spcAft>
            </a:pPr>
            <a:r>
              <a:rPr lang="en-US" sz="1100" dirty="0">
                <a:effectLst/>
                <a:latin typeface="Open Sans"/>
                <a:ea typeface="Times New Roman" panose="02020603050405020304" pitchFamily="18" charset="0"/>
              </a:rPr>
              <a:t>Do signs placed at prominent locations on tractors and power take-off-driven equipment specify that power take-off-driven system safety shields must be kept in place?</a:t>
            </a:r>
            <a:endParaRPr lang="es-EC" sz="1200" dirty="0">
              <a:effectLst/>
              <a:latin typeface="Times New Roman" panose="02020603050405020304" pitchFamily="18" charset="0"/>
              <a:ea typeface="Times New Roman" panose="02020603050405020304" pitchFamily="18" charset="0"/>
            </a:endParaRPr>
          </a:p>
          <a:p>
            <a:pPr algn="just">
              <a:spcAft>
                <a:spcPts val="1200"/>
              </a:spcAft>
            </a:pPr>
            <a:r>
              <a:rPr lang="en-US" sz="1100" dirty="0">
                <a:effectLst/>
                <a:latin typeface="Open Sans"/>
                <a:ea typeface="Times New Roman" panose="02020603050405020304" pitchFamily="18" charset="0"/>
              </a:rPr>
              <a:t>Is the mesh or nip points of all power-driven gears, belts, chains, sheaves, pulleys, sprockets and idlers guarded?</a:t>
            </a:r>
            <a:endParaRPr lang="es-EC" sz="1200" dirty="0">
              <a:effectLst/>
              <a:latin typeface="Times New Roman" panose="02020603050405020304" pitchFamily="18" charset="0"/>
              <a:ea typeface="Times New Roman" panose="02020603050405020304" pitchFamily="18" charset="0"/>
            </a:endParaRPr>
          </a:p>
          <a:p>
            <a:pPr algn="just">
              <a:spcAft>
                <a:spcPts val="1200"/>
              </a:spcAft>
            </a:pPr>
            <a:r>
              <a:rPr lang="en-US" sz="1100" dirty="0">
                <a:effectLst/>
                <a:latin typeface="Open Sans"/>
                <a:ea typeface="Times New Roman" panose="02020603050405020304" pitchFamily="18" charset="0"/>
              </a:rPr>
              <a:t>Are all revolving shafts, including projections such as bolts, keys or set screws guarded, except smooth shaft ends protruding less than one-half the outside diameter of the shaft and its locking means?</a:t>
            </a:r>
            <a:endParaRPr lang="es-EC" sz="1200" dirty="0">
              <a:effectLst/>
              <a:latin typeface="Times New Roman" panose="02020603050405020304" pitchFamily="18" charset="0"/>
              <a:ea typeface="Times New Roman" panose="02020603050405020304" pitchFamily="18" charset="0"/>
            </a:endParaRPr>
          </a:p>
          <a:p>
            <a:pPr algn="just">
              <a:spcAft>
                <a:spcPts val="1200"/>
              </a:spcAft>
            </a:pPr>
            <a:r>
              <a:rPr lang="en-US" sz="1100" dirty="0">
                <a:effectLst/>
                <a:latin typeface="Open Sans"/>
                <a:ea typeface="Times New Roman" panose="02020603050405020304" pitchFamily="18" charset="0"/>
              </a:rPr>
              <a:t>Are ground-driven components guarded?</a:t>
            </a:r>
            <a:endParaRPr lang="es-EC" sz="1200" dirty="0">
              <a:effectLst/>
              <a:latin typeface="Times New Roman" panose="02020603050405020304" pitchFamily="18" charset="0"/>
              <a:ea typeface="Times New Roman" panose="02020603050405020304" pitchFamily="18" charset="0"/>
            </a:endParaRPr>
          </a:p>
          <a:p>
            <a:pPr algn="just">
              <a:spcAft>
                <a:spcPts val="1200"/>
              </a:spcAft>
            </a:pPr>
            <a:r>
              <a:rPr lang="en-US" sz="1100" dirty="0">
                <a:effectLst/>
                <a:latin typeface="Open Sans"/>
                <a:ea typeface="Times New Roman" panose="02020603050405020304" pitchFamily="18" charset="0"/>
              </a:rPr>
              <a:t>Are the following components, which must be exposed for proper function, guarded as much as possible in a manner that will not interfere with normal functioning of the component? Choppers, snapping or husking rolls, straw spreaders and choppers, </a:t>
            </a:r>
            <a:r>
              <a:rPr lang="en-US" sz="1100" dirty="0" err="1">
                <a:effectLst/>
                <a:latin typeface="Open Sans"/>
                <a:ea typeface="Times New Roman" panose="02020603050405020304" pitchFamily="18" charset="0"/>
              </a:rPr>
              <a:t>cutterbars</a:t>
            </a:r>
            <a:r>
              <a:rPr lang="en-US" sz="1100" dirty="0">
                <a:effectLst/>
                <a:latin typeface="Open Sans"/>
                <a:ea typeface="Times New Roman" panose="02020603050405020304" pitchFamily="18" charset="0"/>
              </a:rPr>
              <a:t>, flail rotors, rotary beaters, mixing augers, feed rolls, conveying augers, rotary tillers, rotary beaters, mixing augers, feed rolls, conveying augers, grain spreaders, stirring augers, sweep augers and feed augers.</a:t>
            </a:r>
            <a:endParaRPr lang="es-EC" sz="1200" dirty="0">
              <a:effectLst/>
              <a:latin typeface="Times New Roman" panose="02020603050405020304" pitchFamily="18" charset="0"/>
              <a:ea typeface="Times New Roman" panose="02020603050405020304" pitchFamily="18" charset="0"/>
            </a:endParaRPr>
          </a:p>
          <a:p>
            <a:pPr algn="just">
              <a:spcAft>
                <a:spcPts val="1200"/>
              </a:spcAft>
            </a:pPr>
            <a:r>
              <a:rPr lang="en-US" sz="1100" dirty="0">
                <a:effectLst/>
                <a:latin typeface="Open Sans"/>
                <a:ea typeface="Times New Roman" panose="02020603050405020304" pitchFamily="18" charset="0"/>
              </a:rPr>
              <a:t>Are guards, shields and access doors in place when equipment is in operation?</a:t>
            </a:r>
            <a:endParaRPr lang="es-EC" sz="1200" dirty="0">
              <a:effectLst/>
              <a:latin typeface="Times New Roman" panose="02020603050405020304" pitchFamily="18" charset="0"/>
              <a:ea typeface="Times New Roman" panose="02020603050405020304" pitchFamily="18" charset="0"/>
            </a:endParaRPr>
          </a:p>
          <a:p>
            <a:pPr algn="just">
              <a:spcAft>
                <a:spcPts val="1200"/>
              </a:spcAft>
            </a:pPr>
            <a:r>
              <a:rPr lang="en-US" sz="1100" dirty="0">
                <a:effectLst/>
                <a:latin typeface="Open Sans"/>
                <a:ea typeface="MS Mincho" panose="02020609040205080304" pitchFamily="49" charset="-128"/>
                <a:cs typeface="Times New Roman" panose="02020603050405020304" pitchFamily="18" charset="0"/>
              </a:rPr>
              <a:t>If removal of a guard or access door will expose a person to any component that continues to rotate after the power is disengaged, has the employer provided, in the immediate area, the following?</a:t>
            </a:r>
            <a:endParaRPr lang="es-EC" sz="12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Aft>
                <a:spcPts val="1200"/>
              </a:spcAft>
              <a:buSzPts val="1000"/>
              <a:buFont typeface="Symbol" panose="05050102010706020507" pitchFamily="18" charset="2"/>
              <a:buChar char=""/>
              <a:tabLst>
                <a:tab pos="228600" algn="l"/>
              </a:tabLst>
            </a:pPr>
            <a:r>
              <a:rPr lang="en-US" sz="1100" dirty="0">
                <a:effectLst/>
                <a:latin typeface="Open Sans"/>
                <a:ea typeface="MS Mincho" panose="02020609040205080304" pitchFamily="49" charset="-128"/>
                <a:cs typeface="Times New Roman" panose="02020603050405020304" pitchFamily="18" charset="0"/>
              </a:rPr>
              <a:t>A readily visible or audible warning of rotation.</a:t>
            </a:r>
            <a:endParaRPr lang="es-EC" sz="12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Aft>
                <a:spcPts val="1200"/>
              </a:spcAft>
              <a:buSzPts val="1000"/>
              <a:buFont typeface="Symbol" panose="05050102010706020507" pitchFamily="18" charset="2"/>
              <a:buChar char=""/>
              <a:tabLst>
                <a:tab pos="228600" algn="l"/>
              </a:tabLst>
            </a:pPr>
            <a:r>
              <a:rPr lang="en-US" sz="1100" dirty="0">
                <a:effectLst/>
                <a:latin typeface="Open Sans"/>
                <a:ea typeface="MS Mincho" panose="02020609040205080304" pitchFamily="49" charset="-128"/>
                <a:cs typeface="Times New Roman" panose="02020603050405020304" pitchFamily="18" charset="0"/>
              </a:rPr>
              <a:t>A safety sign warning the worker to:</a:t>
            </a:r>
            <a:endParaRPr lang="es-EC"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lvl="1" indent="-285750" algn="just" fontAlgn="base">
              <a:spcAft>
                <a:spcPts val="1200"/>
              </a:spcAft>
              <a:buSzPts val="1000"/>
              <a:buFont typeface="Symbol" panose="05050102010706020507" pitchFamily="18" charset="2"/>
              <a:buChar char=""/>
              <a:tabLst>
                <a:tab pos="450215" algn="l"/>
              </a:tabLst>
            </a:pPr>
            <a:r>
              <a:rPr lang="en-US" sz="1100" dirty="0">
                <a:effectLst/>
                <a:latin typeface="Open Sans"/>
                <a:ea typeface="MS Mincho" panose="02020609040205080304" pitchFamily="49" charset="-128"/>
                <a:cs typeface="Times New Roman" panose="02020603050405020304" pitchFamily="18" charset="0"/>
              </a:rPr>
              <a:t>Look and listen for evidence of rotation, and</a:t>
            </a:r>
            <a:endParaRPr lang="es-EC"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lvl="1" indent="-285750" algn="just">
              <a:spcAft>
                <a:spcPts val="1200"/>
              </a:spcAft>
              <a:buSzPts val="1000"/>
              <a:buFont typeface="Symbol" panose="05050102010706020507" pitchFamily="18" charset="2"/>
              <a:buChar char=""/>
              <a:tabLst>
                <a:tab pos="450215" algn="l"/>
              </a:tabLst>
            </a:pPr>
            <a:r>
              <a:rPr lang="en-US" sz="1100" dirty="0">
                <a:effectLst/>
                <a:latin typeface="Open Sans"/>
                <a:ea typeface="Times New Roman" panose="02020603050405020304" pitchFamily="18" charset="0"/>
              </a:rPr>
              <a:t>Not remove the guard or access door until all components have stopped.</a:t>
            </a:r>
            <a:endParaRPr lang="es-EC" sz="1200" dirty="0">
              <a:effectLst/>
              <a:latin typeface="Times New Roman" panose="02020603050405020304" pitchFamily="18" charset="0"/>
              <a:ea typeface="Times New Roman" panose="02020603050405020304" pitchFamily="18" charset="0"/>
            </a:endParaRPr>
          </a:p>
          <a:p>
            <a:pPr marL="0" lvl="0" indent="0" algn="just">
              <a:spcAft>
                <a:spcPts val="1200"/>
              </a:spcAft>
              <a:buFont typeface="+mj-lt"/>
              <a:buNone/>
            </a:pPr>
            <a:r>
              <a:rPr lang="en-US" sz="1100" b="1" dirty="0">
                <a:effectLst/>
                <a:latin typeface="Open Sans"/>
                <a:ea typeface="Times New Roman" panose="02020603050405020304" pitchFamily="18" charset="0"/>
              </a:rPr>
              <a:t>C. Farmstead Equipment</a:t>
            </a:r>
            <a:endParaRPr lang="es-EC" sz="1200" dirty="0">
              <a:effectLst/>
              <a:latin typeface="Times New Roman" panose="02020603050405020304" pitchFamily="18" charset="0"/>
              <a:ea typeface="Times New Roman" panose="02020603050405020304" pitchFamily="18" charset="0"/>
            </a:endParaRPr>
          </a:p>
          <a:p>
            <a:pPr algn="just">
              <a:spcAft>
                <a:spcPts val="1200"/>
              </a:spcAft>
            </a:pPr>
            <a:r>
              <a:rPr lang="en-US" sz="1100" b="1" dirty="0">
                <a:effectLst/>
                <a:latin typeface="Open Sans"/>
                <a:ea typeface="Times New Roman" panose="02020603050405020304" pitchFamily="18" charset="0"/>
              </a:rPr>
              <a:t>The Questions</a:t>
            </a:r>
            <a:endParaRPr lang="es-EC" sz="1200" dirty="0">
              <a:effectLst/>
              <a:latin typeface="Times New Roman" panose="02020603050405020304" pitchFamily="18" charset="0"/>
              <a:ea typeface="Times New Roman" panose="02020603050405020304" pitchFamily="18" charset="0"/>
            </a:endParaRPr>
          </a:p>
          <a:p>
            <a:pPr algn="just">
              <a:spcAft>
                <a:spcPts val="1200"/>
              </a:spcAft>
            </a:pPr>
            <a:r>
              <a:rPr lang="en-US" sz="1100" dirty="0">
                <a:effectLst/>
                <a:latin typeface="Open Sans"/>
                <a:ea typeface="Times New Roman" panose="02020603050405020304" pitchFamily="18" charset="0"/>
              </a:rPr>
              <a:t>Are all power take-off shafts, including rear-, mid- and side-mounted shafts, guarded either by a master shield or other protective guarding?</a:t>
            </a:r>
            <a:endParaRPr lang="es-EC" sz="1200" dirty="0">
              <a:effectLst/>
              <a:latin typeface="Times New Roman" panose="02020603050405020304" pitchFamily="18" charset="0"/>
              <a:ea typeface="Times New Roman" panose="02020603050405020304" pitchFamily="18" charset="0"/>
            </a:endParaRPr>
          </a:p>
          <a:p>
            <a:pPr algn="just">
              <a:spcAft>
                <a:spcPts val="1200"/>
              </a:spcAft>
            </a:pPr>
            <a:r>
              <a:rPr lang="en-US" sz="1100" dirty="0">
                <a:effectLst/>
                <a:latin typeface="Open Sans"/>
                <a:ea typeface="Times New Roman" panose="02020603050405020304" pitchFamily="18" charset="0"/>
              </a:rPr>
              <a:t>Is power take-off-driven equipment guarded to protect against contact with positively driven rotating members of the power-drive system?</a:t>
            </a:r>
            <a:endParaRPr lang="es-EC" sz="1200" dirty="0">
              <a:effectLst/>
              <a:latin typeface="Times New Roman" panose="02020603050405020304" pitchFamily="18" charset="0"/>
              <a:ea typeface="Times New Roman" panose="02020603050405020304" pitchFamily="18" charset="0"/>
            </a:endParaRPr>
          </a:p>
          <a:p>
            <a:pPr algn="just">
              <a:spcAft>
                <a:spcPts val="1200"/>
              </a:spcAft>
            </a:pPr>
            <a:r>
              <a:rPr lang="en-US" sz="1100" dirty="0">
                <a:effectLst/>
                <a:latin typeface="Open Sans"/>
                <a:ea typeface="Times New Roman" panose="02020603050405020304" pitchFamily="18" charset="0"/>
              </a:rPr>
              <a:t>If power take-off-driven equipment is of a design requiring removal of the tractor master shield, does the equipment also include protection for that portion of the tractor take-off shaft that protrudes from the tractor?</a:t>
            </a:r>
            <a:endParaRPr lang="es-EC" sz="1200" dirty="0">
              <a:effectLst/>
              <a:latin typeface="Times New Roman" panose="02020603050405020304" pitchFamily="18" charset="0"/>
              <a:ea typeface="Times New Roman" panose="02020603050405020304" pitchFamily="18" charset="0"/>
            </a:endParaRPr>
          </a:p>
          <a:p>
            <a:pPr algn="just">
              <a:spcAft>
                <a:spcPts val="1200"/>
              </a:spcAft>
            </a:pPr>
            <a:r>
              <a:rPr lang="en-US" sz="1100" dirty="0">
                <a:effectLst/>
                <a:latin typeface="Open Sans"/>
                <a:ea typeface="Times New Roman" panose="02020603050405020304" pitchFamily="18" charset="0"/>
              </a:rPr>
              <a:t>Are signs placed at prominent locations on power take-off-driven equipment specifying that power-driven system safety shields must be kept in place?</a:t>
            </a:r>
            <a:endParaRPr lang="es-EC" sz="1200" dirty="0">
              <a:effectLst/>
              <a:latin typeface="Times New Roman" panose="02020603050405020304" pitchFamily="18" charset="0"/>
              <a:ea typeface="Times New Roman" panose="02020603050405020304" pitchFamily="18" charset="0"/>
            </a:endParaRPr>
          </a:p>
          <a:p>
            <a:pPr algn="just">
              <a:spcAft>
                <a:spcPts val="1200"/>
              </a:spcAft>
            </a:pPr>
            <a:r>
              <a:rPr lang="en-US" sz="1100" dirty="0">
                <a:effectLst/>
                <a:latin typeface="Open Sans"/>
                <a:ea typeface="Times New Roman" panose="02020603050405020304" pitchFamily="18" charset="0"/>
              </a:rPr>
              <a:t>Are all revolving shafts, including projections such as bolts, keys and set screws, guarded?</a:t>
            </a:r>
            <a:endParaRPr lang="es-EC" sz="1200" dirty="0">
              <a:effectLst/>
              <a:latin typeface="Times New Roman" panose="02020603050405020304" pitchFamily="18" charset="0"/>
              <a:ea typeface="Times New Roman" panose="02020603050405020304" pitchFamily="18" charset="0"/>
            </a:endParaRPr>
          </a:p>
          <a:p>
            <a:pPr algn="just">
              <a:spcAft>
                <a:spcPts val="1200"/>
              </a:spcAft>
            </a:pPr>
            <a:r>
              <a:rPr lang="en-US" sz="1100" dirty="0">
                <a:effectLst/>
                <a:latin typeface="Open Sans"/>
                <a:ea typeface="Times New Roman" panose="02020603050405020304" pitchFamily="18" charset="0"/>
              </a:rPr>
              <a:t>Are sweep-arm material-gathering mechanisms used on top surfaces of materials within silo structures guarded?</a:t>
            </a:r>
            <a:endParaRPr lang="es-EC" sz="1200" dirty="0">
              <a:effectLst/>
              <a:latin typeface="Times New Roman" panose="02020603050405020304" pitchFamily="18" charset="0"/>
              <a:ea typeface="Times New Roman" panose="02020603050405020304" pitchFamily="18" charset="0"/>
            </a:endParaRPr>
          </a:p>
          <a:p>
            <a:pPr algn="just">
              <a:spcAft>
                <a:spcPts val="1200"/>
              </a:spcAft>
            </a:pPr>
            <a:r>
              <a:rPr lang="en-US" sz="1100" dirty="0">
                <a:effectLst/>
                <a:latin typeface="Open Sans"/>
                <a:ea typeface="Times New Roman" panose="02020603050405020304" pitchFamily="18" charset="0"/>
              </a:rPr>
              <a:t>Is the lower or leading edge of the guard located no more than 12 inches above the material surface and no less than 6 inches in front of the leading edge of a rotating member of the gathering mechanism?</a:t>
            </a:r>
            <a:endParaRPr lang="es-EC" sz="1200" dirty="0">
              <a:effectLst/>
              <a:latin typeface="Times New Roman" panose="02020603050405020304" pitchFamily="18" charset="0"/>
              <a:ea typeface="Times New Roman" panose="02020603050405020304" pitchFamily="18" charset="0"/>
            </a:endParaRPr>
          </a:p>
          <a:p>
            <a:pPr algn="just">
              <a:spcAft>
                <a:spcPts val="1200"/>
              </a:spcAft>
            </a:pPr>
            <a:r>
              <a:rPr lang="en-US" sz="1100" dirty="0">
                <a:effectLst/>
                <a:latin typeface="Open Sans"/>
                <a:ea typeface="Times New Roman" panose="02020603050405020304" pitchFamily="18" charset="0"/>
              </a:rPr>
              <a:t>Is the guard parallel to, and extended to the fullest practical length of, the material-gathering mechanism?</a:t>
            </a:r>
            <a:endParaRPr lang="es-EC" sz="1200" dirty="0">
              <a:effectLst/>
              <a:latin typeface="Times New Roman" panose="02020603050405020304" pitchFamily="18" charset="0"/>
              <a:ea typeface="Times New Roman" panose="02020603050405020304" pitchFamily="18" charset="0"/>
            </a:endParaRPr>
          </a:p>
          <a:p>
            <a:pPr algn="just">
              <a:spcAft>
                <a:spcPts val="1200"/>
              </a:spcAft>
            </a:pPr>
            <a:r>
              <a:rPr lang="en-US" sz="1100" dirty="0">
                <a:effectLst/>
                <a:latin typeface="Open Sans"/>
                <a:ea typeface="MS Mincho" panose="02020609040205080304" pitchFamily="49" charset="-128"/>
                <a:cs typeface="Times New Roman" panose="02020603050405020304" pitchFamily="18" charset="0"/>
              </a:rPr>
              <a:t>Is exposed auger flighting on portable grain augers guarded with either grating type guards or solid baffle-style covers as follows?</a:t>
            </a:r>
            <a:endParaRPr lang="es-EC" sz="12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Aft>
                <a:spcPts val="1200"/>
              </a:spcAft>
              <a:buSzPts val="1000"/>
              <a:buFont typeface="Symbol" panose="05050102010706020507" pitchFamily="18" charset="2"/>
              <a:buChar char=""/>
              <a:tabLst>
                <a:tab pos="228600" algn="l"/>
              </a:tabLst>
            </a:pPr>
            <a:r>
              <a:rPr lang="en-US" sz="1100" dirty="0">
                <a:effectLst/>
                <a:latin typeface="Open Sans"/>
                <a:ea typeface="MS Mincho" panose="02020609040205080304" pitchFamily="49" charset="-128"/>
                <a:cs typeface="Times New Roman" panose="02020603050405020304" pitchFamily="18" charset="0"/>
              </a:rPr>
              <a:t>The largest dimension or opening in grating-type guards through which materials are required to flow shall be 4 ¾ inches. The area of each opening shall be no larger than 10 square inches. The opening shall be located no closer to the rotating flighting than 2 ½ inches.</a:t>
            </a:r>
            <a:endParaRPr lang="es-EC" sz="12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Aft>
                <a:spcPts val="1200"/>
              </a:spcAft>
              <a:buSzPts val="1000"/>
              <a:buFont typeface="Symbol" panose="05050102010706020507" pitchFamily="18" charset="2"/>
              <a:buChar char=""/>
              <a:tabLst>
                <a:tab pos="228600" algn="l"/>
              </a:tabLst>
            </a:pPr>
            <a:r>
              <a:rPr lang="en-US" sz="1100" dirty="0">
                <a:effectLst/>
                <a:latin typeface="Open Sans"/>
                <a:ea typeface="Times New Roman" panose="02020603050405020304" pitchFamily="18" charset="0"/>
              </a:rPr>
              <a:t>Slotted openings in solid baffle-style covers shall be no wider than 1 ½ inches or closer than 3 ½ inches to the exposed flighting.</a:t>
            </a:r>
            <a:endParaRPr lang="es-EC" sz="1200" dirty="0">
              <a:effectLst/>
              <a:latin typeface="Times New Roman" panose="02020603050405020304" pitchFamily="18" charset="0"/>
              <a:ea typeface="Times New Roman" panose="02020603050405020304" pitchFamily="18" charset="0"/>
            </a:endParaRPr>
          </a:p>
          <a:p>
            <a:pPr algn="just">
              <a:spcAft>
                <a:spcPts val="1200"/>
              </a:spcAft>
            </a:pPr>
            <a:r>
              <a:rPr lang="en-US" sz="1100" dirty="0">
                <a:effectLst/>
                <a:latin typeface="Open Sans"/>
                <a:ea typeface="Times New Roman" panose="02020603050405020304" pitchFamily="18" charset="0"/>
              </a:rPr>
              <a:t>Are guards, shields and access doors in place when the equipment is in operation?</a:t>
            </a:r>
            <a:endParaRPr lang="es-EC" sz="1200" dirty="0">
              <a:effectLst/>
              <a:latin typeface="Times New Roman" panose="02020603050405020304" pitchFamily="18" charset="0"/>
              <a:ea typeface="Times New Roman" panose="02020603050405020304" pitchFamily="18" charset="0"/>
            </a:endParaRPr>
          </a:p>
          <a:p>
            <a:pPr algn="just">
              <a:spcAft>
                <a:spcPts val="1200"/>
              </a:spcAft>
            </a:pPr>
            <a:r>
              <a:rPr lang="en-US" sz="1100" dirty="0">
                <a:effectLst/>
                <a:latin typeface="Open Sans"/>
                <a:ea typeface="MS Mincho" panose="02020609040205080304" pitchFamily="49" charset="-128"/>
                <a:cs typeface="Times New Roman" panose="02020603050405020304" pitchFamily="18" charset="0"/>
              </a:rPr>
              <a:t>Is the application of electrical power from a location not under the immediate and exclusive control of the person maintaining or servicing the equipment prevented by one of the following methods?</a:t>
            </a:r>
            <a:endParaRPr lang="es-EC" sz="12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Aft>
                <a:spcPts val="1200"/>
              </a:spcAft>
              <a:buSzPts val="1000"/>
              <a:buFont typeface="Symbol" panose="05050102010706020507" pitchFamily="18" charset="2"/>
              <a:buChar char=""/>
              <a:tabLst>
                <a:tab pos="228600" algn="l"/>
              </a:tabLst>
            </a:pPr>
            <a:r>
              <a:rPr lang="en-US" sz="1100" dirty="0">
                <a:effectLst/>
                <a:latin typeface="Open Sans"/>
                <a:ea typeface="MS Mincho" panose="02020609040205080304" pitchFamily="49" charset="-128"/>
                <a:cs typeface="Times New Roman" panose="02020603050405020304" pitchFamily="18" charset="0"/>
              </a:rPr>
              <a:t>Providing an exclusive, positive locking means on the main switch that can be operated only by the worker or workers performing the maintenance or servicing.</a:t>
            </a:r>
            <a:endParaRPr lang="es-EC" sz="12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Aft>
                <a:spcPts val="1200"/>
              </a:spcAft>
              <a:buSzPts val="1000"/>
              <a:buFont typeface="Symbol" panose="05050102010706020507" pitchFamily="18" charset="2"/>
              <a:buChar char=""/>
              <a:tabLst>
                <a:tab pos="228600" algn="l"/>
              </a:tabLst>
            </a:pPr>
            <a:r>
              <a:rPr lang="en-US" sz="1100" dirty="0">
                <a:effectLst/>
                <a:latin typeface="Open Sans"/>
                <a:ea typeface="Times New Roman" panose="02020603050405020304" pitchFamily="18" charset="0"/>
              </a:rPr>
              <a:t>In the case of material handling equipment located in a bulk storage structure, by physically locating on the equipment an electrical or mechanical means to disconnect the power.</a:t>
            </a:r>
            <a:endParaRPr lang="es-EC" sz="1200" dirty="0">
              <a:effectLst/>
              <a:latin typeface="Times New Roman" panose="02020603050405020304" pitchFamily="18" charset="0"/>
              <a:ea typeface="Times New Roman" panose="02020603050405020304" pitchFamily="18" charset="0"/>
            </a:endParaRPr>
          </a:p>
          <a:p>
            <a:pPr algn="just">
              <a:spcAft>
                <a:spcPts val="1200"/>
              </a:spcAft>
            </a:pPr>
            <a:r>
              <a:rPr lang="en-US" sz="1800" b="1" dirty="0">
                <a:effectLst/>
                <a:latin typeface="Open Sans"/>
                <a:ea typeface="Times New Roman" panose="02020603050405020304" pitchFamily="18" charset="0"/>
              </a:rPr>
              <a:t>Employer responsibilities</a:t>
            </a:r>
            <a:endParaRPr lang="es-EC" sz="1800" dirty="0">
              <a:effectLst/>
              <a:latin typeface="Times New Roman" panose="02020603050405020304" pitchFamily="18" charset="0"/>
              <a:ea typeface="Times New Roman" panose="02020603050405020304" pitchFamily="18" charset="0"/>
            </a:endParaRPr>
          </a:p>
          <a:p>
            <a:pPr algn="just"/>
            <a:r>
              <a:rPr lang="en-US" sz="1800" dirty="0">
                <a:solidFill>
                  <a:srgbClr val="000000"/>
                </a:solidFill>
                <a:effectLst/>
                <a:latin typeface="Open Sans"/>
                <a:ea typeface="Times New Roman" panose="02020603050405020304" pitchFamily="18" charset="0"/>
              </a:rPr>
              <a:t>As an employer on a farming operation, you have an obligation to protect the health and safety of your workers. If you have workers operating farm equipment this obligation includes: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Times New Roman" panose="02020603050405020304" pitchFamily="18" charset="0"/>
              </a:rPr>
              <a:t>providing information, instruction and supervision to workers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Times New Roman" panose="02020603050405020304" pitchFamily="18" charset="0"/>
              </a:rPr>
              <a:t>maintaining equipment in good condition</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Times New Roman" panose="02020603050405020304" pitchFamily="18" charset="0"/>
              </a:rPr>
              <a:t>making sure all safety devices are operational</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Times New Roman" panose="02020603050405020304" pitchFamily="18" charset="0"/>
              </a:rPr>
              <a:t>maintain records of inspection of safety devices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Times New Roman" panose="02020603050405020304" pitchFamily="18" charset="0"/>
              </a:rPr>
              <a:t>advise the operator to use farm equipment for its intended purpose, as specified by the manufacturer and outlined in the operator's manual</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Times New Roman" panose="02020603050405020304" pitchFamily="18" charset="0"/>
              </a:rPr>
              <a:t>If farm equipment is modified, you and your operator should consider how the modifications affect the safe operation of the equipment.</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Times New Roman" panose="02020603050405020304" pitchFamily="18" charset="0"/>
              </a:rPr>
              <a:t>All safety decals attached to a tractor should be visible and easy to read. Replace damaged or missing safety decals with new ones, if available.</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r>
              <a:rPr lang="en-US" sz="1800" b="1" dirty="0">
                <a:solidFill>
                  <a:srgbClr val="000000"/>
                </a:solidFill>
                <a:effectLst/>
                <a:latin typeface="Open Sans"/>
                <a:ea typeface="MS Mincho" panose="02020609040205080304" pitchFamily="49" charset="-128"/>
              </a:rPr>
              <a:t>More Responsibilities</a:t>
            </a:r>
            <a:endParaRPr lang="es-EC" sz="1800" b="1" dirty="0">
              <a:effectLst/>
              <a:latin typeface="Times New Roman" panose="02020603050405020304" pitchFamily="18" charset="0"/>
              <a:ea typeface="MS Mincho" panose="02020609040205080304" pitchFamily="49" charset="-128"/>
            </a:endParaRPr>
          </a:p>
          <a:p>
            <a:pPr algn="just"/>
            <a:r>
              <a:rPr lang="en-US" sz="1800" dirty="0">
                <a:solidFill>
                  <a:srgbClr val="000000"/>
                </a:solidFill>
                <a:effectLst/>
                <a:latin typeface="Open Sans"/>
                <a:ea typeface="Times New Roman" panose="02020603050405020304" pitchFamily="18" charset="0"/>
              </a:rPr>
              <a:t>Employers should develop and use </a:t>
            </a:r>
            <a:r>
              <a:rPr lang="en-US" sz="1800" b="1" dirty="0">
                <a:solidFill>
                  <a:srgbClr val="000000"/>
                </a:solidFill>
                <a:effectLst/>
                <a:latin typeface="Open Sans"/>
                <a:ea typeface="Times New Roman" panose="02020603050405020304" pitchFamily="18" charset="0"/>
              </a:rPr>
              <a:t>Lockout</a:t>
            </a:r>
            <a:r>
              <a:rPr lang="en-US" sz="1800" dirty="0">
                <a:solidFill>
                  <a:srgbClr val="000000"/>
                </a:solidFill>
                <a:effectLst/>
                <a:latin typeface="Open Sans"/>
                <a:ea typeface="Times New Roman" panose="02020603050405020304" pitchFamily="18" charset="0"/>
              </a:rPr>
              <a:t> procedures for each piece of equipment to ensure that power is disconnected during repairs or adjustments to the equipment. Equipment should be locked out before shields or guards are removed for maintenance purposes. Shields and guards should be re-installed before work is started again.</a:t>
            </a:r>
            <a:endParaRPr lang="es-EC" sz="1800" dirty="0">
              <a:effectLst/>
              <a:latin typeface="Times New Roman" panose="02020603050405020304" pitchFamily="18" charset="0"/>
              <a:ea typeface="Times New Roman" panose="02020603050405020304" pitchFamily="18" charset="0"/>
            </a:endParaRPr>
          </a:p>
          <a:p>
            <a:pPr algn="just"/>
            <a:r>
              <a:rPr lang="en-US" sz="1800" b="1" dirty="0">
                <a:solidFill>
                  <a:srgbClr val="000000"/>
                </a:solidFill>
                <a:effectLst/>
                <a:latin typeface="Open Sans"/>
                <a:ea typeface="MS Mincho" panose="02020609040205080304" pitchFamily="49" charset="-128"/>
              </a:rPr>
              <a:t>Guards</a:t>
            </a:r>
            <a:endParaRPr lang="es-EC" sz="1800" b="1" dirty="0">
              <a:effectLst/>
              <a:latin typeface="Times New Roman" panose="02020603050405020304" pitchFamily="18" charset="0"/>
              <a:ea typeface="MS Mincho" panose="02020609040205080304" pitchFamily="49" charset="-128"/>
            </a:endParaRPr>
          </a:p>
          <a:p>
            <a:pPr algn="just"/>
            <a:r>
              <a:rPr lang="en-US" sz="1800" dirty="0">
                <a:solidFill>
                  <a:srgbClr val="000000"/>
                </a:solidFill>
                <a:effectLst/>
                <a:latin typeface="Open Sans"/>
                <a:ea typeface="Times New Roman" panose="02020603050405020304" pitchFamily="18" charset="0"/>
              </a:rPr>
              <a:t>If using a shield or guard prevents a piece of farm equipment from performing its intended purpose, employers should guard against the hazard as much as possible and use additional measures to protect workers. Examples of additional measures include:</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Times New Roman" panose="02020603050405020304" pitchFamily="18" charset="0"/>
              </a:rPr>
              <a:t>installing a warning device such as an alarm</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Times New Roman" panose="02020603050405020304" pitchFamily="18" charset="0"/>
              </a:rPr>
              <a:t>developing alternate work procedures that allow workers to perform the task safely</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Times New Roman" panose="02020603050405020304" pitchFamily="18" charset="0"/>
              </a:rPr>
              <a:t>providing personal protective equipment</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algn="just">
              <a:spcAft>
                <a:spcPts val="1200"/>
              </a:spcAft>
            </a:pPr>
            <a:r>
              <a:rPr lang="en-US" sz="1800" b="1" dirty="0">
                <a:effectLst/>
                <a:latin typeface="Open Sans"/>
                <a:ea typeface="Times New Roman" panose="02020603050405020304" pitchFamily="18" charset="0"/>
                <a:cs typeface="Times New Roman" panose="02020603050405020304" pitchFamily="18" charset="0"/>
              </a:rPr>
              <a:t>Workers Responsibilities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Times New Roman" panose="02020603050405020304" pitchFamily="18" charset="0"/>
              </a:rPr>
              <a:t>never inspect hydraulic hoses with their hands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Times New Roman" panose="02020603050405020304" pitchFamily="18" charset="0"/>
              </a:rPr>
              <a:t>wear long sleeves, heavy gloves and safety glasses when checking for leaks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Times New Roman" panose="02020603050405020304" pitchFamily="18" charset="0"/>
              </a:rPr>
              <a:t>always follow the instructions in the operator's manual because the specific procedures for servicing these systems are very important for one's safety</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dirty="0">
                <a:effectLst/>
                <a:latin typeface="Open Sans"/>
                <a:ea typeface="Times New Roman" panose="02020603050405020304" pitchFamily="18" charset="0"/>
              </a:rPr>
              <a:t>Where appropriate, a properly qualified and certified mechanic should perform repairs and maintenance. Workers should not perform work under raised hydraulic equipment.</a:t>
            </a:r>
            <a:endParaRPr lang="es-EC" sz="1800" dirty="0">
              <a:effectLst/>
              <a:latin typeface="Times New Roman" panose="02020603050405020304" pitchFamily="18" charset="0"/>
              <a:ea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1919016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Open Sans"/>
                <a:ea typeface="Times New Roman" panose="02020603050405020304" pitchFamily="18" charset="0"/>
                <a:cs typeface="Times New Roman" panose="02020603050405020304" pitchFamily="18" charset="0"/>
              </a:rPr>
              <a:t>Working around moving parts on farm equipment can be very dangerous if safe work procedures are not followed. Machinery guards when they are in place and properly maintained, provide a physical barrier to the hazard points and reduce the risk of injury.</a:t>
            </a:r>
            <a:endParaRPr lang="es-EC" sz="1800" dirty="0">
              <a:solidFill>
                <a:srgbClr val="000000"/>
              </a:solidFill>
              <a:effectLst/>
              <a:latin typeface="Helvetica" panose="020B0604020202020204" pitchFamily="34" charset="0"/>
              <a:ea typeface="MS Mincho" panose="02020609040205080304" pitchFamily="49" charset="-128"/>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jpe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jpe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0.jpe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HAZARD POINTS AND GUARDING ON FARM EQUIPMENT</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4" name="Picture 3" descr="Shape&#10;&#10;Description automatically generated">
            <a:extLst>
              <a:ext uri="{FF2B5EF4-FFF2-40B4-BE49-F238E27FC236}">
                <a16:creationId xmlns:a16="http://schemas.microsoft.com/office/drawing/2014/main" id="{AD73DDEA-4E9A-410C-9745-FBBBFEC74A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8476" y="2476500"/>
            <a:ext cx="6210148" cy="5946055"/>
          </a:xfrm>
          <a:prstGeom prst="rect">
            <a:avLst/>
          </a:prstGeom>
        </p:spPr>
      </p:pic>
      <p:pic>
        <p:nvPicPr>
          <p:cNvPr id="6" name="Hazard Points and Guarding on Farm Equipment 2">
            <a:hlinkClick r:id="" action="ppaction://media"/>
            <a:extLst>
              <a:ext uri="{FF2B5EF4-FFF2-40B4-BE49-F238E27FC236}">
                <a16:creationId xmlns:a16="http://schemas.microsoft.com/office/drawing/2014/main" id="{1AFC7E8D-BA41-429E-9837-F0EB0A9E750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91000" y="1257300"/>
            <a:ext cx="1625600" cy="1625600"/>
          </a:xfrm>
          <a:prstGeom prst="rect">
            <a:avLst/>
          </a:prstGeom>
        </p:spPr>
      </p:pic>
      <p:pic>
        <p:nvPicPr>
          <p:cNvPr id="7" name="Light Notification3">
            <a:hlinkClick r:id="" action="ppaction://media"/>
            <a:extLst>
              <a:ext uri="{FF2B5EF4-FFF2-40B4-BE49-F238E27FC236}">
                <a16:creationId xmlns:a16="http://schemas.microsoft.com/office/drawing/2014/main" id="{B400281F-C0EB-4C90-B02A-1794B46CD9EF}"/>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3657600" y="4305300"/>
            <a:ext cx="1473200" cy="14732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1" fill="hold"/>
                                        <p:tgtEl>
                                          <p:spTgt spid="6"/>
                                        </p:tgtEl>
                                      </p:cBhvr>
                                    </p:cmd>
                                  </p:childTnLst>
                                </p:cTn>
                              </p:par>
                            </p:childTnLst>
                          </p:cTn>
                        </p:par>
                        <p:par>
                          <p:cTn id="7" fill="hold">
                            <p:stCondLst>
                              <p:cond delay="2941"/>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grass, outdoor, object, field&#10;&#10;Description automatically generated">
            <a:extLst>
              <a:ext uri="{FF2B5EF4-FFF2-40B4-BE49-F238E27FC236}">
                <a16:creationId xmlns:a16="http://schemas.microsoft.com/office/drawing/2014/main" id="{436128AA-A5F7-4788-9F4B-B261AD3865B5}"/>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729" b="7729"/>
          <a:stretch>
            <a:fillRect/>
          </a:stretch>
        </p:blipFill>
        <p:spPr>
          <a:xfrm>
            <a:off x="-44450" y="0"/>
            <a:ext cx="18288000" cy="10287000"/>
          </a:xfr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4229100"/>
              <a:ext cx="5176679" cy="5016758"/>
            </a:xfrm>
            <a:prstGeom prst="rect">
              <a:avLst/>
            </a:prstGeom>
            <a:noFill/>
          </p:spPr>
          <p:txBody>
            <a:bodyPr wrap="square" rtlCol="0">
              <a:spAutoFit/>
            </a:bodyPr>
            <a:lstStyle/>
            <a:p>
              <a:r>
                <a:rPr lang="en-US" sz="4000" dirty="0">
                  <a:solidFill>
                    <a:schemeClr val="bg2"/>
                  </a:solidFill>
                  <a:latin typeface="Brandon Text Regular" panose="020B0503020203060203" pitchFamily="34" charset="0"/>
                </a:rPr>
                <a:t>Numerous farmers and farm workers have been injured or killed because guards were not installed or were improperly used. Guards and decals which identify the danger must be kept in place whenever the machine is operated.</a:t>
              </a:r>
            </a:p>
          </p:txBody>
        </p:sp>
      </p:grpSp>
      <p:pic>
        <p:nvPicPr>
          <p:cNvPr id="6" name="Hazard Points and Guarding on Farm Equipment 3">
            <a:hlinkClick r:id="" action="ppaction://media"/>
            <a:extLst>
              <a:ext uri="{FF2B5EF4-FFF2-40B4-BE49-F238E27FC236}">
                <a16:creationId xmlns:a16="http://schemas.microsoft.com/office/drawing/2014/main" id="{0685471C-3200-4FB0-90EA-52C75EA2CE3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10589" y="1257300"/>
            <a:ext cx="1473200" cy="1473200"/>
          </a:xfrm>
          <a:prstGeom prst="rect">
            <a:avLst/>
          </a:prstGeom>
        </p:spPr>
      </p:pic>
      <p:pic>
        <p:nvPicPr>
          <p:cNvPr id="11" name="Light Notification3">
            <a:hlinkClick r:id="" action="ppaction://media"/>
            <a:extLst>
              <a:ext uri="{FF2B5EF4-FFF2-40B4-BE49-F238E27FC236}">
                <a16:creationId xmlns:a16="http://schemas.microsoft.com/office/drawing/2014/main" id="{FD07F405-99FC-4478-B4A4-A3F00A5812E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657600" y="4305300"/>
            <a:ext cx="1473200" cy="14732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91" fill="hold"/>
                                        <p:tgtEl>
                                          <p:spTgt spid="6"/>
                                        </p:tgtEl>
                                      </p:cBhvr>
                                    </p:cmd>
                                  </p:childTnLst>
                                </p:cTn>
                              </p:par>
                            </p:childTnLst>
                          </p:cTn>
                        </p:par>
                        <p:par>
                          <p:cTn id="7" fill="hold">
                            <p:stCondLst>
                              <p:cond delay="20591"/>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57912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448800" y="2552700"/>
            <a:ext cx="8045278" cy="5262979"/>
          </a:xfrm>
          <a:prstGeom prst="rect">
            <a:avLst/>
          </a:prstGeom>
        </p:spPr>
        <p:txBody>
          <a:bodyPr wrap="square">
            <a:spAutoFit/>
          </a:bodyPr>
          <a:lstStyle/>
          <a:p>
            <a:r>
              <a:rPr lang="en-US" sz="2800" dirty="0">
                <a:solidFill>
                  <a:schemeClr val="bg2"/>
                </a:solidFill>
                <a:latin typeface="Brandon Text Regular" panose="020B0503020203060203" pitchFamily="34" charset="0"/>
              </a:rPr>
              <a:t>HAZARDS / DANGERS OF FARM EQUIPMENT</a:t>
            </a:r>
          </a:p>
          <a:p>
            <a:r>
              <a:rPr lang="en-US" sz="2800" dirty="0">
                <a:solidFill>
                  <a:schemeClr val="bg2"/>
                </a:solidFill>
                <a:latin typeface="Brandon Text Regular" panose="020B0503020203060203" pitchFamily="34" charset="0"/>
              </a:rPr>
              <a:t>THE MAIN HAZARDS ASSOCIATED WILL EXPOSURE TO THESE PARTS INCLUDE THE FOLLOWING:</a:t>
            </a:r>
          </a:p>
          <a:p>
            <a:r>
              <a:rPr lang="en-US" sz="2800" dirty="0">
                <a:solidFill>
                  <a:schemeClr val="bg2"/>
                </a:solidFill>
                <a:latin typeface="Brandon Text Regular" panose="020B0503020203060203" pitchFamily="34" charset="0"/>
              </a:rPr>
              <a:t>Shear/cutting points</a:t>
            </a:r>
          </a:p>
          <a:p>
            <a:r>
              <a:rPr lang="en-US" sz="2800" dirty="0">
                <a:solidFill>
                  <a:schemeClr val="bg2"/>
                </a:solidFill>
                <a:latin typeface="Brandon Text Regular" panose="020B0503020203060203" pitchFamily="34" charset="0"/>
              </a:rPr>
              <a:t>Pinch points</a:t>
            </a:r>
          </a:p>
          <a:p>
            <a:r>
              <a:rPr lang="en-US" sz="2800" dirty="0">
                <a:solidFill>
                  <a:schemeClr val="bg2"/>
                </a:solidFill>
                <a:latin typeface="Brandon Text Regular" panose="020B0503020203060203" pitchFamily="34" charset="0"/>
              </a:rPr>
              <a:t>Wrap points</a:t>
            </a:r>
          </a:p>
          <a:p>
            <a:r>
              <a:rPr lang="en-US" sz="2800" dirty="0">
                <a:solidFill>
                  <a:schemeClr val="bg2"/>
                </a:solidFill>
                <a:latin typeface="Brandon Text Regular" panose="020B0503020203060203" pitchFamily="34" charset="0"/>
              </a:rPr>
              <a:t>Crush points</a:t>
            </a:r>
          </a:p>
          <a:p>
            <a:r>
              <a:rPr lang="en-US" sz="2800" dirty="0">
                <a:solidFill>
                  <a:schemeClr val="bg2"/>
                </a:solidFill>
                <a:latin typeface="Brandon Text Regular" panose="020B0503020203060203" pitchFamily="34" charset="0"/>
              </a:rPr>
              <a:t>Pull-in points</a:t>
            </a:r>
          </a:p>
          <a:p>
            <a:r>
              <a:rPr lang="en-US" sz="2800" dirty="0">
                <a:solidFill>
                  <a:schemeClr val="bg2"/>
                </a:solidFill>
                <a:latin typeface="Brandon Text Regular" panose="020B0503020203060203" pitchFamily="34" charset="0"/>
              </a:rPr>
              <a:t>Free-wheeling parts</a:t>
            </a:r>
          </a:p>
          <a:p>
            <a:r>
              <a:rPr lang="en-US" sz="2800" dirty="0">
                <a:solidFill>
                  <a:schemeClr val="bg2"/>
                </a:solidFill>
                <a:latin typeface="Brandon Text Regular" panose="020B0503020203060203" pitchFamily="34" charset="0"/>
              </a:rPr>
              <a:t>Springs</a:t>
            </a:r>
          </a:p>
          <a:p>
            <a:r>
              <a:rPr lang="en-US" sz="2800" dirty="0">
                <a:solidFill>
                  <a:schemeClr val="bg2"/>
                </a:solidFill>
                <a:latin typeface="Brandon Text Regular" panose="020B0503020203060203" pitchFamily="34" charset="0"/>
              </a:rPr>
              <a:t>Hydraulic systems</a:t>
            </a:r>
          </a:p>
        </p:txBody>
      </p:sp>
      <p:pic>
        <p:nvPicPr>
          <p:cNvPr id="4" name="Picture Placeholder 3" descr="A picture containing logo&#10;&#10;Description automatically generated">
            <a:extLst>
              <a:ext uri="{FF2B5EF4-FFF2-40B4-BE49-F238E27FC236}">
                <a16:creationId xmlns:a16="http://schemas.microsoft.com/office/drawing/2014/main" id="{8839E68A-A042-4DED-8788-BA98EB8C381F}"/>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2518" b="2518"/>
          <a:stretch>
            <a:fillRect/>
          </a:stretch>
        </p:blipFill>
        <p:spPr>
          <a:xfrm>
            <a:off x="0" y="2400300"/>
            <a:ext cx="9144000" cy="5791200"/>
          </a:xfrm>
        </p:spPr>
      </p:pic>
      <p:pic>
        <p:nvPicPr>
          <p:cNvPr id="5" name="Hazard Points and Guarding on Farm Equipment 4">
            <a:hlinkClick r:id="" action="ppaction://media"/>
            <a:extLst>
              <a:ext uri="{FF2B5EF4-FFF2-40B4-BE49-F238E27FC236}">
                <a16:creationId xmlns:a16="http://schemas.microsoft.com/office/drawing/2014/main" id="{8B4810D6-5F81-4EB1-816C-4857ED8EC66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86000" y="1129535"/>
            <a:ext cx="1397000" cy="1397000"/>
          </a:xfrm>
          <a:prstGeom prst="rect">
            <a:avLst/>
          </a:prstGeom>
        </p:spPr>
      </p:pic>
      <p:pic>
        <p:nvPicPr>
          <p:cNvPr id="9" name="Light Notification3">
            <a:hlinkClick r:id="" action="ppaction://media"/>
            <a:extLst>
              <a:ext uri="{FF2B5EF4-FFF2-40B4-BE49-F238E27FC236}">
                <a16:creationId xmlns:a16="http://schemas.microsoft.com/office/drawing/2014/main" id="{EFCFFF6E-15C3-4FDA-9954-8882A20A950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657600" y="4305300"/>
            <a:ext cx="1473200" cy="14732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062" fill="hold"/>
                                        <p:tgtEl>
                                          <p:spTgt spid="5"/>
                                        </p:tgtEl>
                                      </p:cBhvr>
                                    </p:cmd>
                                  </p:childTnLst>
                                </p:cTn>
                              </p:par>
                            </p:childTnLst>
                          </p:cTn>
                        </p:par>
                        <p:par>
                          <p:cTn id="7" fill="hold">
                            <p:stCondLst>
                              <p:cond delay="288062"/>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5798612"/>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47334" y="2705100"/>
            <a:ext cx="8305800" cy="5493812"/>
          </a:xfrm>
          <a:prstGeom prst="rect">
            <a:avLst/>
          </a:prstGeom>
          <a:noFill/>
        </p:spPr>
        <p:txBody>
          <a:bodyPr wrap="square" rtlCol="0">
            <a:spAutoFit/>
          </a:bodyPr>
          <a:lstStyle/>
          <a:p>
            <a:r>
              <a:rPr lang="en-US" dirty="0">
                <a:solidFill>
                  <a:schemeClr val="bg2"/>
                </a:solidFill>
                <a:latin typeface="Brandon Text Regular" panose="020B0503020203060203" pitchFamily="34" charset="0"/>
              </a:rPr>
              <a:t>THE CDC FARM CHECKLIST FOR GUARDING EQUIPMENT</a:t>
            </a:r>
          </a:p>
          <a:p>
            <a:r>
              <a:rPr lang="en-US" dirty="0">
                <a:solidFill>
                  <a:schemeClr val="bg2"/>
                </a:solidFill>
                <a:latin typeface="Brandon Text Regular" panose="020B0503020203060203" pitchFamily="34" charset="0"/>
              </a:rPr>
              <a:t>A. Guarding Farm Equipment</a:t>
            </a:r>
          </a:p>
          <a:p>
            <a:r>
              <a:rPr lang="en-US" dirty="0">
                <a:solidFill>
                  <a:schemeClr val="bg2"/>
                </a:solidFill>
                <a:latin typeface="Brandon Text Regular" panose="020B0503020203060203" pitchFamily="34" charset="0"/>
              </a:rPr>
              <a:t>The Questions</a:t>
            </a:r>
          </a:p>
          <a:p>
            <a:r>
              <a:rPr lang="en-US" dirty="0">
                <a:solidFill>
                  <a:schemeClr val="bg2"/>
                </a:solidFill>
                <a:latin typeface="Brandon Text Regular" panose="020B0503020203060203" pitchFamily="34" charset="0"/>
              </a:rPr>
              <a:t>Note: Exceptions to this requirement are as follows:</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The equipment must be running to be properly serviced or maintained.</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The equipment cannot be serviced or maintained while a guard or guards required by this standard are in place.</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The servicing or maintenance can be safely performed.</a:t>
            </a:r>
          </a:p>
          <a:p>
            <a:endParaRPr lang="en-US" dirty="0">
              <a:solidFill>
                <a:schemeClr val="bg2"/>
              </a:solidFill>
              <a:latin typeface="Brandon Text Regular" panose="020B0503020203060203" pitchFamily="34" charset="0"/>
            </a:endParaRPr>
          </a:p>
        </p:txBody>
      </p:sp>
      <p:pic>
        <p:nvPicPr>
          <p:cNvPr id="4" name="Picture Placeholder 3" descr="A picture containing person, outdoor, car, standing&#10;&#10;Description automatically generated">
            <a:extLst>
              <a:ext uri="{FF2B5EF4-FFF2-40B4-BE49-F238E27FC236}">
                <a16:creationId xmlns:a16="http://schemas.microsoft.com/office/drawing/2014/main" id="{352B990C-10B3-4AA8-B87E-D10710C05A47}"/>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3690" b="3690"/>
          <a:stretch>
            <a:fillRect/>
          </a:stretch>
        </p:blipFill>
        <p:spPr>
          <a:xfrm>
            <a:off x="0" y="2400300"/>
            <a:ext cx="9144000" cy="5799138"/>
          </a:xfrm>
        </p:spPr>
      </p:pic>
      <p:pic>
        <p:nvPicPr>
          <p:cNvPr id="5" name="Hazard Points and Guarding on Farm Equipment 5">
            <a:hlinkClick r:id="" action="ppaction://media"/>
            <a:extLst>
              <a:ext uri="{FF2B5EF4-FFF2-40B4-BE49-F238E27FC236}">
                <a16:creationId xmlns:a16="http://schemas.microsoft.com/office/drawing/2014/main" id="{4C565F5D-5912-482D-9DC8-9D89861C034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124200" y="1028700"/>
            <a:ext cx="1244600" cy="1244600"/>
          </a:xfrm>
          <a:prstGeom prst="rect">
            <a:avLst/>
          </a:prstGeom>
        </p:spPr>
      </p:pic>
      <p:pic>
        <p:nvPicPr>
          <p:cNvPr id="9" name="Light Notification3">
            <a:hlinkClick r:id="" action="ppaction://media"/>
            <a:extLst>
              <a:ext uri="{FF2B5EF4-FFF2-40B4-BE49-F238E27FC236}">
                <a16:creationId xmlns:a16="http://schemas.microsoft.com/office/drawing/2014/main" id="{095EA889-AB13-4EE3-80D0-436234348F4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657600" y="4305300"/>
            <a:ext cx="1473200" cy="14732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774" fill="hold"/>
                                        <p:tgtEl>
                                          <p:spTgt spid="5"/>
                                        </p:tgtEl>
                                      </p:cBhvr>
                                    </p:cmd>
                                  </p:childTnLst>
                                </p:cTn>
                              </p:par>
                            </p:childTnLst>
                          </p:cTn>
                        </p:par>
                        <p:par>
                          <p:cTn id="7" fill="hold">
                            <p:stCondLst>
                              <p:cond delay="145774"/>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62103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514350" y="2608422"/>
            <a:ext cx="8629650" cy="5693866"/>
          </a:xfrm>
          <a:prstGeom prst="rect">
            <a:avLst/>
          </a:prstGeom>
          <a:noFill/>
        </p:spPr>
        <p:txBody>
          <a:bodyPr wrap="square" rtlCol="0">
            <a:spAutoFit/>
          </a:bodyPr>
          <a:lstStyle/>
          <a:p>
            <a:r>
              <a:rPr lang="en-US" sz="2800" dirty="0">
                <a:solidFill>
                  <a:schemeClr val="bg1"/>
                </a:solidFill>
                <a:latin typeface="Brandon Text Regular" panose="020B0503020203060203" pitchFamily="34" charset="0"/>
              </a:rPr>
              <a:t>B. Farm Field Equipment</a:t>
            </a:r>
          </a:p>
          <a:p>
            <a:r>
              <a:rPr lang="en-US" sz="2800" dirty="0">
                <a:solidFill>
                  <a:schemeClr val="bg1"/>
                </a:solidFill>
                <a:latin typeface="Brandon Text Regular" panose="020B0503020203060203" pitchFamily="34" charset="0"/>
              </a:rPr>
              <a:t>The Questions</a:t>
            </a:r>
          </a:p>
          <a:p>
            <a:r>
              <a:rPr lang="en-US" sz="2800" dirty="0">
                <a:solidFill>
                  <a:schemeClr val="bg1"/>
                </a:solidFill>
                <a:latin typeface="Brandon Text Regular" panose="020B0503020203060203" pitchFamily="34" charset="0"/>
              </a:rPr>
              <a:t>C. Farmstead Equipment</a:t>
            </a:r>
          </a:p>
          <a:p>
            <a:r>
              <a:rPr lang="en-US" sz="2800" dirty="0">
                <a:solidFill>
                  <a:schemeClr val="bg1"/>
                </a:solidFill>
                <a:latin typeface="Brandon Text Regular" panose="020B0503020203060203" pitchFamily="34" charset="0"/>
              </a:rPr>
              <a:t>The Questions</a:t>
            </a:r>
          </a:p>
          <a:p>
            <a:r>
              <a:rPr lang="en-US" sz="2800" dirty="0">
                <a:solidFill>
                  <a:schemeClr val="bg1"/>
                </a:solidFill>
                <a:latin typeface="Brandon Text Regular" panose="020B0503020203060203" pitchFamily="34" charset="0"/>
              </a:rPr>
              <a:t>Employer responsibilities</a:t>
            </a:r>
          </a:p>
          <a:p>
            <a:r>
              <a:rPr lang="en-US" sz="2800" dirty="0">
                <a:solidFill>
                  <a:schemeClr val="bg1"/>
                </a:solidFill>
                <a:latin typeface="Brandon Text Regular" panose="020B0503020203060203" pitchFamily="34" charset="0"/>
              </a:rPr>
              <a:t>As an employer on a farming operation, you have an obligation to protect the health and safety of your workers. </a:t>
            </a:r>
          </a:p>
          <a:p>
            <a:r>
              <a:rPr lang="en-US" sz="2800" dirty="0">
                <a:solidFill>
                  <a:schemeClr val="bg1"/>
                </a:solidFill>
                <a:latin typeface="Brandon Text Regular" panose="020B0503020203060203" pitchFamily="34" charset="0"/>
              </a:rPr>
              <a:t>More Responsibilities</a:t>
            </a:r>
          </a:p>
          <a:p>
            <a:r>
              <a:rPr lang="en-US" sz="2800" dirty="0">
                <a:solidFill>
                  <a:schemeClr val="bg1"/>
                </a:solidFill>
                <a:latin typeface="Brandon Text Regular" panose="020B0503020203060203" pitchFamily="34" charset="0"/>
              </a:rPr>
              <a:t>Employers should develop and use Lockout procedures for each piece of equipment to ensure that power is disconnected during repairs or adjustments to the equipment. </a:t>
            </a:r>
          </a:p>
        </p:txBody>
      </p:sp>
      <p:pic>
        <p:nvPicPr>
          <p:cNvPr id="6" name="Picture Placeholder 5" descr="A close up of a sign&#10;&#10;Description automatically generated">
            <a:extLst>
              <a:ext uri="{FF2B5EF4-FFF2-40B4-BE49-F238E27FC236}">
                <a16:creationId xmlns:a16="http://schemas.microsoft.com/office/drawing/2014/main" id="{773149CB-EDCD-406C-8587-08EE3A5E1F27}"/>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l="3498" r="3498"/>
          <a:stretch>
            <a:fillRect/>
          </a:stretch>
        </p:blipFill>
        <p:spPr>
          <a:xfrm>
            <a:off x="9677400" y="2400300"/>
            <a:ext cx="8610600" cy="6172200"/>
          </a:xfrm>
        </p:spPr>
      </p:pic>
      <p:pic>
        <p:nvPicPr>
          <p:cNvPr id="9" name="Hazard Points and Guarding on Farm Equipment 6">
            <a:hlinkClick r:id="" action="ppaction://media"/>
            <a:extLst>
              <a:ext uri="{FF2B5EF4-FFF2-40B4-BE49-F238E27FC236}">
                <a16:creationId xmlns:a16="http://schemas.microsoft.com/office/drawing/2014/main" id="{965C9857-1FF6-43DA-BAC6-9321CA6160B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62200" y="2024222"/>
            <a:ext cx="1168400" cy="1168400"/>
          </a:xfrm>
          <a:prstGeom prst="rect">
            <a:avLst/>
          </a:prstGeom>
        </p:spPr>
      </p:pic>
      <p:pic>
        <p:nvPicPr>
          <p:cNvPr id="11" name="Light Notification3">
            <a:hlinkClick r:id="" action="ppaction://media"/>
            <a:extLst>
              <a:ext uri="{FF2B5EF4-FFF2-40B4-BE49-F238E27FC236}">
                <a16:creationId xmlns:a16="http://schemas.microsoft.com/office/drawing/2014/main" id="{866737D9-B64D-44F2-BAAA-BD7771CBF07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657600" y="4305300"/>
            <a:ext cx="1473200" cy="14732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171" fill="hold"/>
                                        <p:tgtEl>
                                          <p:spTgt spid="9"/>
                                        </p:tgtEl>
                                      </p:cBhvr>
                                    </p:cmd>
                                  </p:childTnLst>
                                </p:cTn>
                              </p:par>
                            </p:childTnLst>
                          </p:cTn>
                        </p:par>
                        <p:par>
                          <p:cTn id="7" fill="hold">
                            <p:stCondLst>
                              <p:cond delay="428171"/>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9"/>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18060" y="2427050"/>
            <a:ext cx="9144000" cy="6111159"/>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50130" y="3201475"/>
            <a:ext cx="8305800" cy="3539430"/>
          </a:xfrm>
          <a:prstGeom prst="rect">
            <a:avLst/>
          </a:prstGeom>
          <a:noFill/>
        </p:spPr>
        <p:txBody>
          <a:bodyPr wrap="square" rtlCol="0">
            <a:spAutoFit/>
          </a:bodyPr>
          <a:lstStyle/>
          <a:p>
            <a:r>
              <a:rPr lang="en-US" sz="2800" dirty="0">
                <a:solidFill>
                  <a:schemeClr val="bg2"/>
                </a:solidFill>
                <a:latin typeface="Brandon Text Regular" panose="020B0503020203060203" pitchFamily="34" charset="0"/>
              </a:rPr>
              <a:t>Workers Responsibilities</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never inspect hydraulic hoses with their hands</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wear long sleeves, heavy gloves and safety glasses when checking for leaks</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always follow the instructions in the operator's manual because the specific procedures for servicing these systems are very important for one's safety</a:t>
            </a:r>
          </a:p>
        </p:txBody>
      </p:sp>
      <p:pic>
        <p:nvPicPr>
          <p:cNvPr id="4" name="Picture Placeholder 3" descr="A picture containing grass, outdoor, sitting, field&#10;&#10;Description automatically generated">
            <a:extLst>
              <a:ext uri="{FF2B5EF4-FFF2-40B4-BE49-F238E27FC236}">
                <a16:creationId xmlns:a16="http://schemas.microsoft.com/office/drawing/2014/main" id="{6D80788D-F12C-4768-943D-04BBE812B2FC}"/>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5255" b="5255"/>
          <a:stretch>
            <a:fillRect/>
          </a:stretch>
        </p:blipFill>
        <p:spPr>
          <a:xfrm>
            <a:off x="0" y="2400300"/>
            <a:ext cx="9144000" cy="6137275"/>
          </a:xfrm>
        </p:spPr>
      </p:pic>
      <p:pic>
        <p:nvPicPr>
          <p:cNvPr id="5" name="Hazard Points and Guarding on Farm Equipment 7">
            <a:hlinkClick r:id="" action="ppaction://media"/>
            <a:extLst>
              <a:ext uri="{FF2B5EF4-FFF2-40B4-BE49-F238E27FC236}">
                <a16:creationId xmlns:a16="http://schemas.microsoft.com/office/drawing/2014/main" id="{3F1CBC3F-7BD3-4DEA-B06E-C9C063E79C2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743200" y="1409700"/>
            <a:ext cx="1397000" cy="1397000"/>
          </a:xfrm>
          <a:prstGeom prst="rect">
            <a:avLst/>
          </a:prstGeom>
        </p:spPr>
      </p:pic>
      <p:pic>
        <p:nvPicPr>
          <p:cNvPr id="9" name="Light Notification3">
            <a:hlinkClick r:id="" action="ppaction://media"/>
            <a:extLst>
              <a:ext uri="{FF2B5EF4-FFF2-40B4-BE49-F238E27FC236}">
                <a16:creationId xmlns:a16="http://schemas.microsoft.com/office/drawing/2014/main" id="{5290C4A2-5FE4-41ED-8831-E7AA762FC72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657600" y="4305300"/>
            <a:ext cx="1473200" cy="1473200"/>
          </a:xfrm>
          <a:prstGeom prst="rect">
            <a:avLst/>
          </a:prstGeom>
        </p:spPr>
      </p:pic>
    </p:spTree>
    <p:extLst>
      <p:ext uri="{BB962C8B-B14F-4D97-AF65-F5344CB8AC3E}">
        <p14:creationId xmlns:p14="http://schemas.microsoft.com/office/powerpoint/2010/main" val="268969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56" fill="hold"/>
                                        <p:tgtEl>
                                          <p:spTgt spid="5"/>
                                        </p:tgtEl>
                                      </p:cBhvr>
                                    </p:cmd>
                                  </p:childTnLst>
                                </p:cTn>
                              </p:par>
                            </p:childTnLst>
                          </p:cTn>
                        </p:par>
                        <p:par>
                          <p:cTn id="7" fill="hold">
                            <p:stCondLst>
                              <p:cond delay="33556"/>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large machine in a field&#10;&#10;Description automatically generated">
            <a:extLst>
              <a:ext uri="{FF2B5EF4-FFF2-40B4-BE49-F238E27FC236}">
                <a16:creationId xmlns:a16="http://schemas.microsoft.com/office/drawing/2014/main" id="{17A262E2-25E4-476E-B307-F8D404D2C1F6}"/>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t="7859" b="7859"/>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18047"/>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75198" y="2169794"/>
              <a:ext cx="4561114"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endParaRPr lang="ru-RU" sz="6600" b="1" dirty="0">
                <a:solidFill>
                  <a:schemeClr val="bg1"/>
                </a:solidFill>
                <a:ea typeface="Lato Semibold" panose="020F0502020204030203" pitchFamily="34" charset="0"/>
                <a:cs typeface="Lato Semibold" panose="020F0502020204030203" pitchFamily="34" charset="0"/>
              </a:endParaRPr>
            </a:p>
          </p:txBody>
        </p:sp>
      </p:grpSp>
      <p:sp>
        <p:nvSpPr>
          <p:cNvPr id="2" name="TextBox 6">
            <a:extLst>
              <a:ext uri="{FF2B5EF4-FFF2-40B4-BE49-F238E27FC236}">
                <a16:creationId xmlns:a16="http://schemas.microsoft.com/office/drawing/2014/main" id="{B66555B3-675F-4A59-A399-7286852AC6CA}"/>
              </a:ext>
            </a:extLst>
          </p:cNvPr>
          <p:cNvSpPr txBox="1"/>
          <p:nvPr/>
        </p:nvSpPr>
        <p:spPr>
          <a:xfrm>
            <a:off x="1752600" y="4172670"/>
            <a:ext cx="15392400" cy="3477875"/>
          </a:xfrm>
          <a:prstGeom prst="rect">
            <a:avLst/>
          </a:prstGeom>
          <a:noFill/>
        </p:spPr>
        <p:txBody>
          <a:bodyPr wrap="square" rtlCol="0">
            <a:spAutoFit/>
          </a:bodyPr>
          <a:lstStyle/>
          <a:p>
            <a:pPr algn="ctr"/>
            <a:r>
              <a:rPr lang="en-US" sz="4400"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Working around moving parts on farm equipment can be very dangerous if safe work procedures are not followed. Machinery guards when they are in place and properly maintained, provide a physical barrier to the hazard points and reduce the risk of injury.</a:t>
            </a:r>
            <a:endParaRPr lang="ru-RU" sz="4400" dirty="0">
              <a:solidFill>
                <a:schemeClr val="bg1"/>
              </a:solidFill>
              <a:ea typeface="Lato Semibold" panose="020F0502020204030203" pitchFamily="34" charset="0"/>
              <a:cs typeface="Lato Semibold" panose="020F0502020204030203" pitchFamily="34" charset="0"/>
            </a:endParaRPr>
          </a:p>
        </p:txBody>
      </p:sp>
      <p:pic>
        <p:nvPicPr>
          <p:cNvPr id="8" name="Hazard Points and Guarding on Farm Equipment 8">
            <a:hlinkClick r:id="" action="ppaction://media"/>
            <a:extLst>
              <a:ext uri="{FF2B5EF4-FFF2-40B4-BE49-F238E27FC236}">
                <a16:creationId xmlns:a16="http://schemas.microsoft.com/office/drawing/2014/main" id="{02B305B6-CD30-4B8F-9F02-32F56279D73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76600" y="654409"/>
            <a:ext cx="1549400" cy="1549400"/>
          </a:xfrm>
          <a:prstGeom prst="rect">
            <a:avLst/>
          </a:prstGeom>
        </p:spPr>
      </p:pic>
      <p:pic>
        <p:nvPicPr>
          <p:cNvPr id="11" name="Light Notification3">
            <a:hlinkClick r:id="" action="ppaction://media"/>
            <a:extLst>
              <a:ext uri="{FF2B5EF4-FFF2-40B4-BE49-F238E27FC236}">
                <a16:creationId xmlns:a16="http://schemas.microsoft.com/office/drawing/2014/main" id="{FCF6C901-8B96-4DCA-9E24-2C612AA445B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657600" y="4305300"/>
            <a:ext cx="1473200" cy="14732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22" fill="hold"/>
                                        <p:tgtEl>
                                          <p:spTgt spid="8"/>
                                        </p:tgtEl>
                                      </p:cBhvr>
                                    </p:cmd>
                                  </p:childTnLst>
                                </p:cTn>
                              </p:par>
                            </p:childTnLst>
                          </p:cTn>
                        </p:par>
                        <p:par>
                          <p:cTn id="7" fill="hold">
                            <p:stCondLst>
                              <p:cond delay="17322"/>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8"/>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12315</TotalTime>
  <Words>2722</Words>
  <Application>Microsoft Office PowerPoint</Application>
  <PresentationFormat>Custom</PresentationFormat>
  <Paragraphs>170</Paragraphs>
  <Slides>8</Slides>
  <Notes>8</Notes>
  <HiddenSlides>0</HiddenSlides>
  <MMClips>14</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8</vt:i4>
      </vt:variant>
    </vt:vector>
  </HeadingPairs>
  <TitlesOfParts>
    <vt:vector size="22" baseType="lpstr">
      <vt:lpstr>Arial</vt:lpstr>
      <vt:lpstr>Brandon Text Regular</vt:lpstr>
      <vt:lpstr>Calibri</vt:lpstr>
      <vt:lpstr>Cambria</vt:lpstr>
      <vt:lpstr>Helvetica</vt:lpstr>
      <vt:lpstr>Open Sans</vt:lpstr>
      <vt:lpstr>Proxima Nova Alt Rg</vt:lpstr>
      <vt:lpstr>Roboto</vt:lpstr>
      <vt:lpstr>Symbol</vt:lpstr>
      <vt:lpstr>Times New Roman</vt:lpstr>
      <vt:lpstr>GENARAL LAYOUTS</vt:lpstr>
      <vt:lpstr>TEAM SLIDES</vt:lpstr>
      <vt:lpstr>SLIDES WITH IMAGES</vt:lpstr>
      <vt:lpstr>PORTFOLIO</vt:lpstr>
      <vt:lpstr>PowerPoint Presentation</vt:lpstr>
      <vt:lpstr>HAZARD POINTS AND GUARDING ON FARM EQUIPMENT</vt:lpstr>
      <vt:lpstr>PowerPoint Presentation</vt:lpstr>
      <vt:lpstr>What’s the Danger?</vt:lpstr>
      <vt:lpstr>How to Protect Yourself</vt:lpstr>
      <vt:lpstr>PowerPoint Presentation</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1013</cp:revision>
  <dcterms:created xsi:type="dcterms:W3CDTF">2015-01-20T11:47:48Z</dcterms:created>
  <dcterms:modified xsi:type="dcterms:W3CDTF">2020-11-14T00:12:44Z</dcterms:modified>
</cp:coreProperties>
</file>