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1988" autoAdjust="0"/>
  </p:normalViewPr>
  <p:slideViewPr>
    <p:cSldViewPr>
      <p:cViewPr varScale="1">
        <p:scale>
          <a:sx n="32" d="100"/>
          <a:sy n="32" d="100"/>
        </p:scale>
        <p:origin x="730" y="3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25.01.2021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Excavating And Shoring Guidelines</a:t>
            </a:r>
          </a:p>
          <a:p>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034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At Stake?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Excavation work generally means work involving the removal of soil or rock from a site to form an open face, hole or cavity, using tools, machinery or explosives.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It is mandatory that any trench or excavation more than 1.2 m (4 feet) is properly sloped or shored to comply with the occupational health and safety regulations. No employee shall enter any trench or excavation that is not properly sloped or shored.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The Danger? </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Excavation Hazards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 main hazards associated with excavation work include: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s-ES" sz="1800" dirty="0">
                <a:solidFill>
                  <a:srgbClr val="000000"/>
                </a:solidFill>
                <a:effectLst/>
                <a:latin typeface="Open Sans"/>
                <a:ea typeface="Times New Roman" panose="02020603050405020304" pitchFamily="18" charset="0"/>
                <a:cs typeface="Times New Roman" panose="02020603050405020304" pitchFamily="18" charset="0"/>
              </a:rPr>
              <a:t>Surface </a:t>
            </a:r>
            <a:r>
              <a:rPr lang="es-ES" sz="1800" dirty="0" err="1">
                <a:solidFill>
                  <a:srgbClr val="000000"/>
                </a:solidFill>
                <a:effectLst/>
                <a:latin typeface="Open Sans"/>
                <a:ea typeface="Times New Roman" panose="02020603050405020304" pitchFamily="18" charset="0"/>
                <a:cs typeface="Times New Roman" panose="02020603050405020304" pitchFamily="18" charset="0"/>
              </a:rPr>
              <a:t>encumbrances</a:t>
            </a:r>
            <a:r>
              <a:rPr lang="es-ES" sz="1800" dirty="0">
                <a:solidFill>
                  <a:srgbClr val="000000"/>
                </a:solidFill>
                <a:effectLst/>
                <a:latin typeface="Open Sans"/>
                <a:ea typeface="Times New Roman" panose="02020603050405020304" pitchFamily="18" charset="0"/>
                <a:cs typeface="Times New Roman" panose="02020603050405020304" pitchFamily="18" charset="0"/>
              </a:rPr>
              <a: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s-ES" sz="1800" dirty="0" err="1">
                <a:solidFill>
                  <a:srgbClr val="000000"/>
                </a:solidFill>
                <a:effectLst/>
                <a:latin typeface="Open Sans"/>
                <a:ea typeface="Times New Roman" panose="02020603050405020304" pitchFamily="18" charset="0"/>
                <a:cs typeface="Times New Roman" panose="02020603050405020304" pitchFamily="18" charset="0"/>
              </a:rPr>
              <a:t>Excavation</a:t>
            </a:r>
            <a:r>
              <a:rPr lang="es-ES" sz="1800" dirty="0">
                <a:solidFill>
                  <a:srgbClr val="000000"/>
                </a:solidFill>
                <a:effectLst/>
                <a:latin typeface="Open Sans"/>
                <a:ea typeface="Times New Roman" panose="02020603050405020304" pitchFamily="18" charset="0"/>
                <a:cs typeface="Times New Roman" panose="02020603050405020304" pitchFamily="18" charset="0"/>
              </a:rPr>
              <a:t> </a:t>
            </a:r>
            <a:r>
              <a:rPr lang="es-ES" sz="1800" dirty="0" err="1">
                <a:solidFill>
                  <a:srgbClr val="000000"/>
                </a:solidFill>
                <a:effectLst/>
                <a:latin typeface="Open Sans"/>
                <a:ea typeface="Times New Roman" panose="02020603050405020304" pitchFamily="18" charset="0"/>
                <a:cs typeface="Times New Roman" panose="02020603050405020304" pitchFamily="18" charset="0"/>
              </a:rPr>
              <a:t>collapse</a:t>
            </a:r>
            <a:r>
              <a:rPr lang="es-ES" sz="1800" dirty="0">
                <a:solidFill>
                  <a:srgbClr val="000000"/>
                </a:solidFill>
                <a:effectLst/>
                <a:latin typeface="Open Sans"/>
                <a:ea typeface="Times New Roman" panose="02020603050405020304" pitchFamily="18" charset="0"/>
                <a:cs typeface="Times New Roman" panose="02020603050405020304" pitchFamily="18" charset="0"/>
              </a:rPr>
              <a: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s-ES" sz="1800" dirty="0" err="1">
                <a:solidFill>
                  <a:srgbClr val="000000"/>
                </a:solidFill>
                <a:effectLst/>
                <a:latin typeface="Open Sans"/>
                <a:ea typeface="Times New Roman" panose="02020603050405020304" pitchFamily="18" charset="0"/>
                <a:cs typeface="Times New Roman" panose="02020603050405020304" pitchFamily="18" charset="0"/>
              </a:rPr>
              <a:t>Loose</a:t>
            </a:r>
            <a:r>
              <a:rPr lang="es-ES" sz="1800" dirty="0">
                <a:solidFill>
                  <a:srgbClr val="000000"/>
                </a:solidFill>
                <a:effectLst/>
                <a:latin typeface="Open Sans"/>
                <a:ea typeface="Times New Roman" panose="02020603050405020304" pitchFamily="18" charset="0"/>
                <a:cs typeface="Times New Roman" panose="02020603050405020304" pitchFamily="18" charset="0"/>
              </a:rPr>
              <a:t> rock </a:t>
            </a:r>
            <a:r>
              <a:rPr lang="es-ES" sz="1800" dirty="0" err="1">
                <a:solidFill>
                  <a:srgbClr val="000000"/>
                </a:solidFill>
                <a:effectLst/>
                <a:latin typeface="Open Sans"/>
                <a:ea typeface="Times New Roman" panose="02020603050405020304" pitchFamily="18" charset="0"/>
                <a:cs typeface="Times New Roman" panose="02020603050405020304" pitchFamily="18" charset="0"/>
              </a:rPr>
              <a:t>or</a:t>
            </a:r>
            <a:r>
              <a:rPr lang="es-ES" sz="1800" dirty="0">
                <a:solidFill>
                  <a:srgbClr val="000000"/>
                </a:solidFill>
                <a:effectLst/>
                <a:latin typeface="Open Sans"/>
                <a:ea typeface="Times New Roman" panose="02020603050405020304" pitchFamily="18" charset="0"/>
                <a:cs typeface="Times New Roman" panose="02020603050405020304" pitchFamily="18" charset="0"/>
              </a:rPr>
              <a:t> </a:t>
            </a:r>
            <a:r>
              <a:rPr lang="es-ES" sz="1800" dirty="0" err="1">
                <a:solidFill>
                  <a:srgbClr val="000000"/>
                </a:solidFill>
                <a:effectLst/>
                <a:latin typeface="Open Sans"/>
                <a:ea typeface="Times New Roman" panose="02020603050405020304" pitchFamily="18" charset="0"/>
                <a:cs typeface="Times New Roman" panose="02020603050405020304" pitchFamily="18" charset="0"/>
              </a:rPr>
              <a:t>soil</a:t>
            </a:r>
            <a:r>
              <a:rPr lang="es-ES" sz="1800" dirty="0">
                <a:solidFill>
                  <a:srgbClr val="000000"/>
                </a:solidFill>
                <a:effectLst/>
                <a:latin typeface="Open Sans"/>
                <a:ea typeface="Times New Roman" panose="02020603050405020304" pitchFamily="18" charset="0"/>
                <a:cs typeface="Times New Roman" panose="02020603050405020304" pitchFamily="18" charset="0"/>
              </a:rPr>
              <a: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Contact with underground services and/or overhead power lines.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Falling loads - Materials falling onto people working in the excavation.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Mobile equipment - People and vehicles falling into the excavation.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Vehicular traffic - People being struck by plant machines.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s-ES" sz="1800" dirty="0" err="1">
                <a:solidFill>
                  <a:srgbClr val="000000"/>
                </a:solidFill>
                <a:effectLst/>
                <a:latin typeface="Open Sans"/>
                <a:ea typeface="Times New Roman" panose="02020603050405020304" pitchFamily="18" charset="0"/>
                <a:cs typeface="Times New Roman" panose="02020603050405020304" pitchFamily="18" charset="0"/>
              </a:rPr>
              <a:t>Undermining</a:t>
            </a:r>
            <a:r>
              <a:rPr lang="es-ES" sz="1800" dirty="0">
                <a:solidFill>
                  <a:srgbClr val="000000"/>
                </a:solidFill>
                <a:effectLst/>
                <a:latin typeface="Open Sans"/>
                <a:ea typeface="Times New Roman" panose="02020603050405020304" pitchFamily="18" charset="0"/>
                <a:cs typeface="Times New Roman" panose="02020603050405020304" pitchFamily="18" charset="0"/>
              </a:rPr>
              <a:t> </a:t>
            </a:r>
            <a:r>
              <a:rPr lang="es-ES" sz="1800" dirty="0" err="1">
                <a:solidFill>
                  <a:srgbClr val="000000"/>
                </a:solidFill>
                <a:effectLst/>
                <a:latin typeface="Open Sans"/>
                <a:ea typeface="Times New Roman" panose="02020603050405020304" pitchFamily="18" charset="0"/>
                <a:cs typeface="Times New Roman" panose="02020603050405020304" pitchFamily="18" charset="0"/>
              </a:rPr>
              <a:t>of</a:t>
            </a:r>
            <a:r>
              <a:rPr lang="es-ES" sz="1800" dirty="0">
                <a:solidFill>
                  <a:srgbClr val="000000"/>
                </a:solidFill>
                <a:effectLst/>
                <a:latin typeface="Open Sans"/>
                <a:ea typeface="Times New Roman" panose="02020603050405020304" pitchFamily="18" charset="0"/>
                <a:cs typeface="Times New Roman" panose="02020603050405020304" pitchFamily="18" charset="0"/>
              </a:rPr>
              <a:t> </a:t>
            </a:r>
            <a:r>
              <a:rPr lang="es-ES" sz="1800" dirty="0" err="1">
                <a:solidFill>
                  <a:srgbClr val="000000"/>
                </a:solidFill>
                <a:effectLst/>
                <a:latin typeface="Open Sans"/>
                <a:ea typeface="Times New Roman" panose="02020603050405020304" pitchFamily="18" charset="0"/>
                <a:cs typeface="Times New Roman" panose="02020603050405020304" pitchFamily="18" charset="0"/>
              </a:rPr>
              <a:t>nearby</a:t>
            </a:r>
            <a:r>
              <a:rPr lang="es-ES" sz="1800" dirty="0">
                <a:solidFill>
                  <a:srgbClr val="000000"/>
                </a:solidFill>
                <a:effectLst/>
                <a:latin typeface="Open Sans"/>
                <a:ea typeface="Times New Roman" panose="02020603050405020304" pitchFamily="18" charset="0"/>
                <a:cs typeface="Times New Roman" panose="02020603050405020304" pitchFamily="18" charset="0"/>
              </a:rPr>
              <a:t> </a:t>
            </a:r>
            <a:r>
              <a:rPr lang="es-ES" sz="1800" dirty="0" err="1">
                <a:solidFill>
                  <a:srgbClr val="000000"/>
                </a:solidFill>
                <a:effectLst/>
                <a:latin typeface="Open Sans"/>
                <a:ea typeface="Times New Roman" panose="02020603050405020304" pitchFamily="18" charset="0"/>
                <a:cs typeface="Times New Roman" panose="02020603050405020304" pitchFamily="18" charset="0"/>
              </a:rPr>
              <a:t>structures</a:t>
            </a:r>
            <a:r>
              <a:rPr lang="es-ES" sz="1800" dirty="0">
                <a:solidFill>
                  <a:srgbClr val="000000"/>
                </a:solidFill>
                <a:effectLst/>
                <a:latin typeface="Open Sans"/>
                <a:ea typeface="Times New Roman" panose="02020603050405020304" pitchFamily="18" charset="0"/>
                <a:cs typeface="Times New Roman" panose="02020603050405020304" pitchFamily="18" charset="0"/>
              </a:rPr>
              <a: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CA" sz="1800" dirty="0">
                <a:solidFill>
                  <a:srgbClr val="000000"/>
                </a:solidFill>
                <a:effectLst/>
                <a:latin typeface="Open Sans"/>
                <a:ea typeface="Times New Roman" panose="02020603050405020304" pitchFamily="18" charset="0"/>
                <a:cs typeface="Times New Roman" panose="02020603050405020304" pitchFamily="18" charset="0"/>
              </a:rPr>
              <a:t>Access/egress to/from excavation.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s-ES" sz="1800" dirty="0" err="1">
                <a:solidFill>
                  <a:srgbClr val="000000"/>
                </a:solidFill>
                <a:effectLst/>
                <a:latin typeface="Open Sans"/>
                <a:ea typeface="Times New Roman" panose="02020603050405020304" pitchFamily="18" charset="0"/>
                <a:cs typeface="Times New Roman" panose="02020603050405020304" pitchFamily="18" charset="0"/>
              </a:rPr>
              <a:t>Hazardous</a:t>
            </a:r>
            <a:r>
              <a:rPr lang="es-ES" sz="1800" dirty="0">
                <a:solidFill>
                  <a:srgbClr val="000000"/>
                </a:solidFill>
                <a:effectLst/>
                <a:latin typeface="Open Sans"/>
                <a:ea typeface="Times New Roman" panose="02020603050405020304" pitchFamily="18" charset="0"/>
                <a:cs typeface="Times New Roman" panose="02020603050405020304" pitchFamily="18" charset="0"/>
              </a:rPr>
              <a:t> </a:t>
            </a:r>
            <a:r>
              <a:rPr lang="es-ES" sz="1800" dirty="0" err="1">
                <a:solidFill>
                  <a:srgbClr val="000000"/>
                </a:solidFill>
                <a:effectLst/>
                <a:latin typeface="Open Sans"/>
                <a:ea typeface="Times New Roman" panose="02020603050405020304" pitchFamily="18" charset="0"/>
                <a:cs typeface="Times New Roman" panose="02020603050405020304" pitchFamily="18" charset="0"/>
              </a:rPr>
              <a:t>atmospheres</a:t>
            </a:r>
            <a:r>
              <a:rPr lang="es-ES" sz="1800" dirty="0">
                <a:solidFill>
                  <a:srgbClr val="000000"/>
                </a:solidFill>
                <a:effectLst/>
                <a:latin typeface="Open Sans"/>
                <a:ea typeface="Times New Roman" panose="02020603050405020304" pitchFamily="18" charset="0"/>
                <a:cs typeface="Times New Roman" panose="02020603050405020304" pitchFamily="18" charset="0"/>
              </a:rPr>
              <a: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s-ES" sz="1800" dirty="0" err="1">
                <a:solidFill>
                  <a:srgbClr val="000000"/>
                </a:solidFill>
                <a:effectLst/>
                <a:latin typeface="Open Sans"/>
                <a:ea typeface="Times New Roman" panose="02020603050405020304" pitchFamily="18" charset="0"/>
                <a:cs typeface="Times New Roman" panose="02020603050405020304" pitchFamily="18" charset="0"/>
              </a:rPr>
              <a:t>Ground</a:t>
            </a:r>
            <a:r>
              <a:rPr lang="es-ES" sz="1800" dirty="0">
                <a:solidFill>
                  <a:srgbClr val="000000"/>
                </a:solidFill>
                <a:effectLst/>
                <a:latin typeface="Open Sans"/>
                <a:ea typeface="Times New Roman" panose="02020603050405020304" pitchFamily="18" charset="0"/>
                <a:cs typeface="Times New Roman" panose="02020603050405020304" pitchFamily="18" charset="0"/>
              </a:rPr>
              <a:t> wáter.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Accidents to members of the public.</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0"/>
              </a:spcAft>
            </a:pPr>
            <a:r>
              <a:rPr lang="en-US" sz="1800" dirty="0">
                <a:effectLst/>
                <a:latin typeface="Open Sans"/>
                <a:ea typeface="Times New Roman" panose="02020603050405020304" pitchFamily="18" charset="0"/>
                <a:cs typeface="Times New Roman" panose="02020603050405020304" pitchFamily="18" charset="0"/>
              </a:rPr>
              <a:t>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Trenching and Shoring</a:t>
            </a:r>
            <a:endParaRPr lang="en-CA" sz="1800" dirty="0">
              <a:effectLst/>
              <a:latin typeface="Times New Roman" panose="02020603050405020304" pitchFamily="18" charset="0"/>
              <a:ea typeface="Times New Roman" panose="02020603050405020304" pitchFamily="18" charset="0"/>
            </a:endParaRPr>
          </a:p>
          <a:p>
            <a:pPr marL="0" marR="0" algn="just" fontAlgn="base">
              <a:spcBef>
                <a:spcPts val="1200"/>
              </a:spcBef>
              <a:spcAft>
                <a:spcPts val="1200"/>
              </a:spcAft>
            </a:pPr>
            <a:r>
              <a:rPr lang="en-US" sz="1800" b="1" dirty="0">
                <a:solidFill>
                  <a:srgbClr val="000000"/>
                </a:solidFill>
                <a:effectLst/>
                <a:latin typeface="Open Sans"/>
                <a:ea typeface="Times New Roman" panose="02020603050405020304" pitchFamily="18" charset="0"/>
              </a:rPr>
              <a:t>One of the most dangerous forms of construction work is the excavation labor involved with trenching and shoring.</a:t>
            </a:r>
            <a:endParaRPr lang="en-CA" sz="1800" dirty="0">
              <a:effectLst/>
              <a:latin typeface="Times New Roman" panose="02020603050405020304" pitchFamily="18" charset="0"/>
              <a:ea typeface="Times New Roman" panose="02020603050405020304" pitchFamily="18" charset="0"/>
            </a:endParaRPr>
          </a:p>
          <a:p>
            <a:pPr marL="0" marR="0" algn="just" fontAlgn="base">
              <a:spcBef>
                <a:spcPts val="1200"/>
              </a:spcBef>
              <a:spcAft>
                <a:spcPts val="1200"/>
              </a:spcAft>
            </a:pPr>
            <a:r>
              <a:rPr lang="en-US" sz="1800" dirty="0">
                <a:solidFill>
                  <a:srgbClr val="000000"/>
                </a:solidFill>
                <a:effectLst/>
                <a:latin typeface="Open Sans"/>
                <a:ea typeface="Times New Roman" panose="02020603050405020304" pitchFamily="18" charset="0"/>
              </a:rPr>
              <a:t>Thousands of employees are injured each year performing this type of work, and hundreds are killed. In fact, the fatality rate for trenching is twice that of deaths incurred from other forms of construction.</a:t>
            </a:r>
            <a:endParaRPr lang="en-CA" sz="1800" dirty="0">
              <a:effectLst/>
              <a:latin typeface="Times New Roman" panose="02020603050405020304" pitchFamily="18" charset="0"/>
              <a:ea typeface="Times New Roman" panose="02020603050405020304" pitchFamily="18" charset="0"/>
            </a:endParaRPr>
          </a:p>
          <a:p>
            <a:pPr marL="0" marR="0" algn="just" fontAlgn="base">
              <a:spcBef>
                <a:spcPts val="1200"/>
              </a:spcBef>
              <a:spcAft>
                <a:spcPts val="1200"/>
              </a:spcAft>
            </a:pPr>
            <a:r>
              <a:rPr lang="en-US" sz="1800" dirty="0">
                <a:solidFill>
                  <a:srgbClr val="000000"/>
                </a:solidFill>
                <a:effectLst/>
                <a:latin typeface="Open Sans"/>
                <a:ea typeface="Times New Roman" panose="02020603050405020304" pitchFamily="18" charset="0"/>
              </a:rPr>
              <a:t>Cave-ins can result from many shifts in the earth that occur during the trenching and shoring process. For example: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The </a:t>
            </a:r>
            <a:r>
              <a:rPr lang="en-US" sz="1800" dirty="0">
                <a:solidFill>
                  <a:srgbClr val="000000"/>
                </a:solidFill>
                <a:effectLst/>
                <a:latin typeface="Open Sans"/>
                <a:ea typeface="MS Mincho" panose="02020609040205080304" pitchFamily="49" charset="-128"/>
                <a:cs typeface="Times New Roman" panose="02020603050405020304" pitchFamily="18" charset="0"/>
              </a:rPr>
              <a:t>addition or removal of water</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Times New Roman" panose="02020603050405020304" pitchFamily="18" charset="0"/>
              </a:rPr>
              <a:t>Vibrations from the excavation</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Times New Roman" panose="02020603050405020304" pitchFamily="18" charset="0"/>
              </a:rPr>
              <a:t>Added or reduced weight of soil or adjacent structures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Times New Roman" panose="02020603050405020304" pitchFamily="18" charset="0"/>
              </a:rPr>
              <a:t>Reduction in frictional forces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Times New Roman" panose="02020603050405020304" pitchFamily="18" charset="0"/>
              </a:rPr>
              <a:t>Any amount of freezing</a:t>
            </a:r>
            <a:r>
              <a:rPr lang="en-US" sz="1800" dirty="0">
                <a:solidFill>
                  <a:srgbClr val="000000"/>
                </a:solidFill>
                <a:effectLst/>
                <a:latin typeface="Open Sans"/>
                <a:ea typeface="MS Mincho" panose="02020609040205080304" pitchFamily="49" charset="-128"/>
                <a:cs typeface="Helvetica" panose="020B0604020202020204" pitchFamily="34" charset="0"/>
              </a:rPr>
              <a:t> or thawing</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0"/>
              </a:spcAft>
            </a:pPr>
            <a:r>
              <a:rPr lang="en-US" sz="1800" dirty="0">
                <a:solidFill>
                  <a:srgbClr val="000000"/>
                </a:solidFill>
                <a:effectLst/>
                <a:latin typeface="Open Sans"/>
                <a:ea typeface="MS Mincho" panose="02020609040205080304" pitchFamily="49" charset="-128"/>
                <a:cs typeface="Helvetica" panose="020B0604020202020204" pitchFamily="34" charset="0"/>
              </a:rPr>
              <a:t> </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fontAlgn="base">
              <a:spcBef>
                <a:spcPts val="0"/>
              </a:spcBef>
              <a:spcAft>
                <a:spcPts val="1200"/>
              </a:spcAft>
            </a:pPr>
            <a:r>
              <a:rPr lang="en-US" sz="1800" dirty="0">
                <a:solidFill>
                  <a:srgbClr val="000000"/>
                </a:solidFill>
                <a:effectLst/>
                <a:latin typeface="Open Sans"/>
                <a:ea typeface="Times New Roman" panose="02020603050405020304" pitchFamily="18" charset="0"/>
              </a:rPr>
              <a:t>Once these cave-ins occur, death can result instantly, or workers can become trapped and be severely injured or suffer from asphyxiation.</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Procedure Before Excavation Work</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Investigate if a dangerous atmosphere is present or liable to be present?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See is the space adequately ventilated to maintain adequate oxygen content and prevent the accumulation of harmful substances?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Find out what the use and history of the location of work is when carrying out risk assessment. Buried underground pipe work or a leakage in sewage system may present a hidden hazard.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Investigate if a dangerous atmosphere is potentially present; the excavation must be treated as a confined space.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 safe system of work must be developed and put in place, including the making of appropriate emergency arrangements. The safe system of work may involve the provision of adequate ventilation, testing of atmosphere, or other precautions, as devised by a competent person.</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Ongoing Safety Requirements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Throughout your trenching and shoring project it is vital that you ensure: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Empl</a:t>
            </a:r>
            <a:r>
              <a:rPr lang="en-CA" sz="1200" kern="1200" dirty="0" err="1">
                <a:solidFill>
                  <a:schemeClr val="tx1"/>
                </a:solidFill>
                <a:effectLst/>
                <a:latin typeface="+mn-lt"/>
                <a:ea typeface="+mn-ea"/>
                <a:cs typeface="+mn-cs"/>
              </a:rPr>
              <a:t>oyees</a:t>
            </a:r>
            <a:r>
              <a:rPr lang="en-CA" sz="1200" kern="1200" dirty="0">
                <a:solidFill>
                  <a:schemeClr val="tx1"/>
                </a:solidFill>
                <a:effectLst/>
                <a:latin typeface="+mn-lt"/>
                <a:ea typeface="+mn-ea"/>
                <a:cs typeface="+mn-cs"/>
              </a:rPr>
              <a:t> wear proper protective Equipment.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Inspections are conducted prior to each work shift.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All spoilage is at least two feet from trench edges.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Employees do not travel under elevated loads.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And there are trench exits within 25 feet of workers who</a:t>
            </a:r>
            <a:r>
              <a:rPr lang="en-US" sz="1200" kern="1200" dirty="0">
                <a:solidFill>
                  <a:schemeClr val="tx1"/>
                </a:solidFill>
                <a:effectLst/>
                <a:latin typeface="+mn-lt"/>
                <a:ea typeface="+mn-ea"/>
                <a:cs typeface="+mn-cs"/>
              </a:rPr>
              <a:t> are in trenches more than 4 feet deep.</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 Aware of Your Environment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 aware of all the different external factors (aside from the terrain itself) that could pose danger to your employees, such 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Foot </a:t>
            </a:r>
            <a:r>
              <a:rPr lang="en-CA" sz="1200" kern="1200" dirty="0">
                <a:solidFill>
                  <a:schemeClr val="tx1"/>
                </a:solidFill>
                <a:effectLst/>
                <a:latin typeface="+mn-lt"/>
                <a:ea typeface="+mn-ea"/>
                <a:cs typeface="+mn-cs"/>
              </a:rPr>
              <a:t>and vehicle traffic in the area, likes cars and pedestrians.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Surface hindrances, like telephone posts, fencing, and electrical boxes.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Underground installations, like utility lines.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Hazardous atmospheres, like areas that are flammable or oxygen deficient.</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Shoring Types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Shoring is the provision of a support system for trench faces used to prevent movement of soil, underground utilities, roadways, and foundations. Shoring or shielding is used when the location or depth of the cut makes sloping back to the maximum allowable slope impractical. Shoring systems consist of posts, wales, struts, and sheeting. </a:t>
            </a:r>
            <a:r>
              <a:rPr lang="en-US" sz="1200" b="1" kern="1200" dirty="0">
                <a:solidFill>
                  <a:schemeClr val="tx1"/>
                </a:solidFill>
                <a:effectLst/>
                <a:latin typeface="+mn-lt"/>
                <a:ea typeface="+mn-ea"/>
                <a:cs typeface="+mn-cs"/>
              </a:rPr>
              <a:t>There are two basic types of shoring, timber and aluminum hydraulic.</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Hydraulic Shoring</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trend today is toward the use of hydraulic shoring, a prefabricated strut and/or wale system manufactured of aluminum or steel. Hydraulic shoring provides a critical safety advantage over timber shoring because workers do not have to enter the trench to install or remove hydraulic shoring. Other advantages of most hydraulic systems are that they:</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Are light enough to be installed by one worker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Are gauge-regulated to ensure even distribution of pressure along the trench line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Can have their trench faces "preloaded" to use the soil's natural cohesion to prevent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err="1">
                <a:solidFill>
                  <a:schemeClr val="tx1"/>
                </a:solidFill>
                <a:effectLst/>
                <a:latin typeface="+mn-lt"/>
                <a:ea typeface="+mn-ea"/>
                <a:cs typeface="+mn-cs"/>
              </a:rPr>
              <a:t>movement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Can be adapted easily to various trench depths and widths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shoring should be installed from the top down and removed from the bottom up. Hydraulic shoring should be checked at least once per shift for leaking hoses and/or cylinders, broken connections, cracked nipples, bent bases, and any other damaged or defective parts.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Pneumatic Shoring</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Works in a manner similar to hydraulic shoring. The primary difference is that pneumatic shoring uses air pressure in place of hydraulic pressure. </a:t>
            </a:r>
            <a:r>
              <a:rPr lang="en-US" sz="1200" b="1" kern="1200" dirty="0">
                <a:solidFill>
                  <a:schemeClr val="tx1"/>
                </a:solidFill>
                <a:effectLst/>
                <a:latin typeface="+mn-lt"/>
                <a:ea typeface="+mn-ea"/>
                <a:cs typeface="+mn-cs"/>
              </a:rPr>
              <a:t>A disadvantage to the use of pneumatic shoring is that an air compressor must be on site.</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marL="0" marR="0" algn="just">
              <a:spcBef>
                <a:spcPts val="1200"/>
              </a:spcBef>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Screw Jacks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1200"/>
              </a:spcBef>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Screw jack systems differ from hydraulic and pneumatic systems in that the struts of a screw jack system must be adjusted manually. This creates a hazard because the worker is required to be in the trench in order to adjust the strut. In addition, uniform "preloading" cannot be achieved with screw jacks, and their weight creates handling difficulties.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b="1" dirty="0">
                <a:effectLst/>
                <a:latin typeface="Open Sans"/>
                <a:ea typeface="Times New Roman" panose="02020603050405020304" pitchFamily="18" charset="0"/>
              </a:rPr>
              <a:t>Excavation Precautions</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According to the Construction Regulations, precautions must be taken that are adequate to:</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Guard against danger to persons at work from a fall or dislodgement of earth, rock or other material by suitable shoring or otherwise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Guard against dangers arising from the fall of materials or objects or the inrush of water into the excavation, shaft, earthworks, underground works or tunnel</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Secure adequate ventilation at all workplaces so as to maintain an atmosphere fit for respiration and to limit any fumes, gases, </a:t>
            </a:r>
            <a:r>
              <a:rPr lang="en-US" sz="1800" dirty="0" err="1">
                <a:solidFill>
                  <a:srgbClr val="000000"/>
                </a:solidFill>
                <a:effectLst/>
                <a:latin typeface="Open Sans"/>
                <a:ea typeface="Times New Roman" panose="02020603050405020304" pitchFamily="18" charset="0"/>
                <a:cs typeface="Times New Roman" panose="02020603050405020304" pitchFamily="18" charset="0"/>
              </a:rPr>
              <a:t>vapours</a:t>
            </a:r>
            <a:r>
              <a:rPr lang="en-US" sz="1800" dirty="0">
                <a:solidFill>
                  <a:srgbClr val="000000"/>
                </a:solidFill>
                <a:effectLst/>
                <a:latin typeface="Open Sans"/>
                <a:ea typeface="Times New Roman" panose="02020603050405020304" pitchFamily="18" charset="0"/>
                <a:cs typeface="Times New Roman" panose="02020603050405020304" pitchFamily="18" charset="0"/>
              </a:rPr>
              <a:t>, dust or other impurities to levels which are not dangerous or injurious to health</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Enable persons at work to reach safety in the event of fire or an inrush of water or materials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Avoid risk to persons at work arising from possible underground dangers such as underground cables or other distribution systems, the circulation of fluids or the presence of pockets of gas, by undertaking appropriate investigations to locate them before excavation begins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1200"/>
              </a:spcBef>
              <a:spcAft>
                <a:spcPts val="1200"/>
              </a:spcAft>
              <a:buSzPts val="1000"/>
              <a:buFont typeface="Symbol" panose="05050102010706020507" pitchFamily="18" charset="2"/>
              <a:buChar char=""/>
              <a:tabLst>
                <a:tab pos="228600" algn="l"/>
              </a:tabLst>
            </a:pPr>
            <a:r>
              <a:rPr lang="en-US" sz="1800" dirty="0">
                <a:solidFill>
                  <a:srgbClr val="000000"/>
                </a:solidFill>
                <a:effectLst/>
                <a:latin typeface="Open Sans"/>
                <a:ea typeface="Times New Roman" panose="02020603050405020304" pitchFamily="18" charset="0"/>
                <a:cs typeface="Times New Roman" panose="02020603050405020304" pitchFamily="18" charset="0"/>
              </a:rPr>
              <a:t>Ensure that a safe means of access to and egress from each excavation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0" marR="0" algn="just">
              <a:spcBef>
                <a:spcPts val="0"/>
              </a:spcBef>
              <a:spcAft>
                <a:spcPts val="1200"/>
              </a:spcAft>
            </a:pPr>
            <a:r>
              <a:rPr lang="en-US" sz="1800" b="1" dirty="0">
                <a:effectLst/>
                <a:latin typeface="Open Sans"/>
                <a:ea typeface="Times New Roman" panose="02020603050405020304" pitchFamily="18" charset="0"/>
              </a:rPr>
              <a:t>Cave – Ins</a:t>
            </a:r>
            <a:endParaRPr lang="en-CA" sz="1800" dirty="0">
              <a:effectLst/>
              <a:latin typeface="Times New Roman" panose="02020603050405020304" pitchFamily="18" charset="0"/>
              <a:ea typeface="Times New Roman" panose="02020603050405020304" pitchFamily="18" charset="0"/>
            </a:endParaRPr>
          </a:p>
          <a:p>
            <a:pPr marL="0" marR="0" algn="just" fontAlgn="base">
              <a:spcBef>
                <a:spcPts val="1200"/>
              </a:spcBef>
              <a:spcAft>
                <a:spcPts val="1200"/>
              </a:spcAft>
            </a:pPr>
            <a:r>
              <a:rPr lang="en-US" sz="1800" dirty="0">
                <a:solidFill>
                  <a:srgbClr val="000000"/>
                </a:solidFill>
                <a:effectLst/>
                <a:latin typeface="Open Sans"/>
                <a:ea typeface="MS Mincho" panose="02020609040205080304" pitchFamily="49" charset="-128"/>
                <a:cs typeface="Helvetica" panose="020B0604020202020204" pitchFamily="34" charset="0"/>
              </a:rPr>
              <a:t>Employers can help reduce injuries and fatalities caused by cave-ins. 10 safety tips that will allow crews to work safer.</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Font typeface="+mj-lt"/>
              <a:buAutoNum type="arabicPeriod"/>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Never enter an unprotected trench.</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Park heavy equipment as far from trench edges as possible. Keep soil or other materials at least two feet away from the sides of the trench. If the job site does not allow for two feet of distance, soil removed from the trench may need to be moved to another location until work is completed.</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Find out where utilities are located underground before crews start digging.</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Inspect trenches daily before work begins and after storms or other events that may cause changes to the trench. OSHA requires that these inspections are completed by a ‘competent person,’ someone with the knowledge to identify hazards in and around the excavation and who has the authority to promptly correct those hazards.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When exposed to traffic, workers can prevent accidents by wearing highly visible clothing such as </a:t>
            </a:r>
            <a:r>
              <a:rPr lang="en-US" sz="1800" b="1" dirty="0">
                <a:solidFill>
                  <a:srgbClr val="000000"/>
                </a:solidFill>
                <a:effectLst/>
                <a:latin typeface="Open Sans"/>
                <a:ea typeface="Times New Roman" panose="02020603050405020304" pitchFamily="18" charset="0"/>
                <a:cs typeface="Helvetica" panose="020B0604020202020204" pitchFamily="34" charset="0"/>
              </a:rPr>
              <a:t>traffic safety vests</a:t>
            </a:r>
            <a:r>
              <a:rPr lang="en-US" sz="1800" dirty="0">
                <a:solidFill>
                  <a:srgbClr val="000000"/>
                </a:solidFill>
                <a:effectLst/>
                <a:latin typeface="Open Sans"/>
                <a:ea typeface="Times New Roman" panose="02020603050405020304" pitchFamily="18" charset="0"/>
                <a:cs typeface="Helvetica" panose="020B0604020202020204" pitchFamily="34" charset="0"/>
              </a:rPr>
              <a: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Educate workers on the dangers involved in excavation and on proper safety precautions. An affordable way to ensure workers receive thorough information is to use </a:t>
            </a:r>
            <a:r>
              <a:rPr lang="en-US" sz="1800" b="1" dirty="0">
                <a:solidFill>
                  <a:srgbClr val="000000"/>
                </a:solidFill>
                <a:effectLst/>
                <a:latin typeface="Open Sans"/>
                <a:ea typeface="Times New Roman" panose="02020603050405020304" pitchFamily="18" charset="0"/>
                <a:cs typeface="Helvetica" panose="020B0604020202020204" pitchFamily="34" charset="0"/>
              </a:rPr>
              <a:t>training videos and DVDs</a:t>
            </a:r>
            <a:r>
              <a:rPr lang="en-US" sz="1800" dirty="0">
                <a:solidFill>
                  <a:srgbClr val="000000"/>
                </a:solidFill>
                <a:effectLst/>
                <a:latin typeface="Open Sans"/>
                <a:ea typeface="Times New Roman" panose="02020603050405020304" pitchFamily="18" charset="0"/>
                <a:cs typeface="Helvetica" panose="020B0604020202020204" pitchFamily="34" charset="0"/>
              </a:rPr>
              <a: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Never work beneath suspended loads of materials.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When the trench is more than four feet deep, test atmospheric conditions before work begins. If tests reveal low oxygen, toxic gases, or hazardous fumes, no one should enter the trench.</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mj-lt"/>
              <a:buAutoNum type="arabicPeriod"/>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Create systems to protect workers and prevent collapses. Some of the most common and effective protective systems include:</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Benching – Building steps into the sides of an excavation</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Sloping – Angling the trench wall away from the excavation</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Shoring – Installing supports such as aluminum hydraulics to prevent soil movement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cs typeface="Helvetica" panose="020B0604020202020204" pitchFamily="34" charset="0"/>
              </a:rPr>
              <a:t>Shielding – Protecting workers with trench boxes or other protective equipment</a:t>
            </a:r>
            <a:endParaRPr lang="en-CA" sz="1800" dirty="0">
              <a:effectLst/>
              <a:latin typeface="Times New Roman" panose="02020603050405020304" pitchFamily="18" charset="0"/>
              <a:ea typeface="Times New Roman" panose="02020603050405020304" pitchFamily="18" charset="0"/>
            </a:endParaRPr>
          </a:p>
          <a:p>
            <a:pPr marL="0" marR="0" lvl="0" indent="0" algn="just">
              <a:spcBef>
                <a:spcPts val="0"/>
              </a:spcBef>
              <a:spcAft>
                <a:spcPts val="0"/>
              </a:spcAft>
              <a:buFont typeface="+mj-lt"/>
              <a:buNone/>
              <a:tabLst>
                <a:tab pos="228600" algn="l"/>
              </a:tabLst>
            </a:pPr>
            <a:r>
              <a:rPr lang="en-US" sz="1800" dirty="0">
                <a:solidFill>
                  <a:srgbClr val="000000"/>
                </a:solidFill>
                <a:effectLst/>
                <a:latin typeface="Open Sans"/>
                <a:ea typeface="Times New Roman" panose="02020603050405020304" pitchFamily="18" charset="0"/>
                <a:cs typeface="Helvetica" panose="020B0604020202020204" pitchFamily="34" charset="0"/>
              </a:rPr>
              <a:t>10. Provide safe entrances and exits to the trench. OSHA requires that ladders, steps, or ramps be used whenever a trench or excavation is more than four feet deep and that all employees work within 25 feet of these provisions at all times. When using ladders, they must extend a minimum of 3 feet above the surface of the trench.</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Employers can help prevent injuries and deaths by frequently reminding workers of these guidelines and posting signs that stress the dangers of excavation. These warnings could be the difference between good and bad decision-making on the job site.</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1.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p3"/><Relationship Id="rId7" Type="http://schemas.openxmlformats.org/officeDocument/2006/relationships/image" Target="../media/image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1.mp3"/></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p3"/><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1.mp3"/></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p3"/><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1.mp3"/></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p3"/><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1.mp3"/></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mp3"/><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1.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1338828"/>
          </a:xfrm>
        </p:spPr>
        <p:txBody>
          <a:bodyPr/>
          <a:lstStyle/>
          <a:p>
            <a:r>
              <a:rPr lang="en-US" dirty="0"/>
              <a:t>EXCAVATING AND SHORING GUIDELINES</a:t>
            </a:r>
            <a:br>
              <a:rPr lang="es-ES" dirty="0"/>
            </a:br>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7" name="Picture 6" descr="A toy car on the sand&#10;&#10;Description automatically generated with low confidence">
            <a:extLst>
              <a:ext uri="{FF2B5EF4-FFF2-40B4-BE49-F238E27FC236}">
                <a16:creationId xmlns:a16="http://schemas.microsoft.com/office/drawing/2014/main" id="{B0BF7027-0BBF-452F-BD28-69FAC9C27F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6222" y="2705100"/>
            <a:ext cx="10355555" cy="6046134"/>
          </a:xfrm>
          <a:prstGeom prst="rect">
            <a:avLst/>
          </a:prstGeom>
        </p:spPr>
      </p:pic>
      <p:pic>
        <p:nvPicPr>
          <p:cNvPr id="9" name="Light Notification3">
            <a:hlinkClick r:id="" action="ppaction://media"/>
            <a:extLst>
              <a:ext uri="{FF2B5EF4-FFF2-40B4-BE49-F238E27FC236}">
                <a16:creationId xmlns:a16="http://schemas.microsoft.com/office/drawing/2014/main" id="{80891989-5AC8-4F51-B10B-7BBCF00CBD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19400" y="3009900"/>
            <a:ext cx="1549400" cy="1549400"/>
          </a:xfrm>
          <a:prstGeom prst="rect">
            <a:avLst/>
          </a:prstGeom>
        </p:spPr>
      </p:pic>
      <p:pic>
        <p:nvPicPr>
          <p:cNvPr id="10" name="Shoring 2">
            <a:hlinkClick r:id="" action="ppaction://media"/>
            <a:extLst>
              <a:ext uri="{FF2B5EF4-FFF2-40B4-BE49-F238E27FC236}">
                <a16:creationId xmlns:a16="http://schemas.microsoft.com/office/drawing/2014/main" id="{130091C4-C1CB-4953-9C37-DC382A0A771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676400" y="495300"/>
            <a:ext cx="1473200" cy="1473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 fill="hold"/>
                                        <p:tgtEl>
                                          <p:spTgt spid="10"/>
                                        </p:tgtEl>
                                      </p:cBhvr>
                                    </p:cmd>
                                  </p:childTnLst>
                                </p:cTn>
                              </p:par>
                            </p:childTnLst>
                          </p:cTn>
                        </p:par>
                        <p:par>
                          <p:cTn id="7" fill="hold">
                            <p:stCondLst>
                              <p:cond delay="2403"/>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ruck, outdoor, rock, transport&#10;&#10;Description automatically generated">
            <a:extLst>
              <a:ext uri="{FF2B5EF4-FFF2-40B4-BE49-F238E27FC236}">
                <a16:creationId xmlns:a16="http://schemas.microsoft.com/office/drawing/2014/main" id="{79EAA159-23F5-427E-B5B4-310BA4989FB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389857"/>
            <a:chOff x="0" y="0"/>
            <a:chExt cx="6400800" cy="10389857"/>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095552"/>
              <a:ext cx="5176679" cy="7294305"/>
            </a:xfrm>
            <a:prstGeom prst="rect">
              <a:avLst/>
            </a:prstGeom>
            <a:noFill/>
          </p:spPr>
          <p:txBody>
            <a:bodyPr wrap="square" rtlCol="0">
              <a:spAutoFit/>
            </a:bodyPr>
            <a:lstStyle/>
            <a:p>
              <a:r>
                <a:rPr lang="en-US" sz="3600" dirty="0">
                  <a:solidFill>
                    <a:schemeClr val="bg2"/>
                  </a:solidFill>
                  <a:latin typeface="Brandon Text Regular" panose="020B0503020203060203" pitchFamily="34" charset="0"/>
                </a:rPr>
                <a:t>Excavation work generally means work involving the removal of soil or rock from a site to form an open face, hole or cavity, using tools, machinery or explosives.</a:t>
              </a:r>
            </a:p>
            <a:p>
              <a:r>
                <a:rPr lang="en-CA" sz="3600" dirty="0">
                  <a:solidFill>
                    <a:schemeClr val="bg2"/>
                  </a:solidFill>
                  <a:latin typeface="Brandon Text Regular" panose="020B0503020203060203" pitchFamily="34" charset="0"/>
                </a:rPr>
                <a:t>It is mandatory that any trench or excavation more than 1.2 m (4 feet) is properly sloped or shored to comply with the occupational health and safety regulations. No employee shall enter any trench or excavation that is not properly sloped or shored.</a:t>
              </a:r>
            </a:p>
            <a:p>
              <a:endParaRPr lang="en-US" sz="3600" dirty="0">
                <a:solidFill>
                  <a:schemeClr val="bg2"/>
                </a:solidFill>
                <a:latin typeface="Brandon Text Regular" panose="020B0503020203060203" pitchFamily="34" charset="0"/>
              </a:endParaRPr>
            </a:p>
          </p:txBody>
        </p:sp>
      </p:grpSp>
      <p:pic>
        <p:nvPicPr>
          <p:cNvPr id="6" name="Shoring 3">
            <a:hlinkClick r:id="" action="ppaction://media"/>
            <a:extLst>
              <a:ext uri="{FF2B5EF4-FFF2-40B4-BE49-F238E27FC236}">
                <a16:creationId xmlns:a16="http://schemas.microsoft.com/office/drawing/2014/main" id="{72E28217-21EE-4F8E-9C7C-710501B620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2800" y="1028700"/>
            <a:ext cx="1168400" cy="1168400"/>
          </a:xfrm>
          <a:prstGeom prst="rect">
            <a:avLst/>
          </a:prstGeom>
        </p:spPr>
      </p:pic>
      <p:pic>
        <p:nvPicPr>
          <p:cNvPr id="11" name="Light Notification3">
            <a:hlinkClick r:id="" action="ppaction://media"/>
            <a:extLst>
              <a:ext uri="{FF2B5EF4-FFF2-40B4-BE49-F238E27FC236}">
                <a16:creationId xmlns:a16="http://schemas.microsoft.com/office/drawing/2014/main" id="{67C3F41D-8EEA-4AF8-A3DE-293A33DB1CE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19400" y="3009900"/>
            <a:ext cx="1549400" cy="15494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41" fill="hold"/>
                                        <p:tgtEl>
                                          <p:spTgt spid="6"/>
                                        </p:tgtEl>
                                      </p:cBhvr>
                                    </p:cmd>
                                  </p:childTnLst>
                                </p:cTn>
                              </p:par>
                            </p:childTnLst>
                          </p:cTn>
                        </p:par>
                        <p:par>
                          <p:cTn id="7" fill="hold">
                            <p:stCondLst>
                              <p:cond delay="27141"/>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753600" y="3848100"/>
            <a:ext cx="8991600" cy="1938992"/>
          </a:xfrm>
          <a:prstGeom prst="rect">
            <a:avLst/>
          </a:prstGeom>
        </p:spPr>
        <p:txBody>
          <a:bodyPr wrap="square">
            <a:spAutoFit/>
          </a:bodyPr>
          <a:lstStyle/>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EXCAVATION HAZARDS</a:t>
            </a:r>
          </a:p>
          <a:p>
            <a:endParaRPr lang="en-US" sz="4000" dirty="0">
              <a:solidFill>
                <a:schemeClr val="bg2"/>
              </a:solidFill>
              <a:latin typeface="Brandon Text Regular" panose="020B0503020203060203" pitchFamily="34" charset="0"/>
            </a:endParaRPr>
          </a:p>
          <a:p>
            <a:pPr marL="571500" indent="-571500">
              <a:buFont typeface="Arial" panose="020B0604020202020204" pitchFamily="34" charset="0"/>
              <a:buChar char="•"/>
            </a:pPr>
            <a:r>
              <a:rPr lang="en-US" sz="4000" dirty="0">
                <a:solidFill>
                  <a:schemeClr val="bg2"/>
                </a:solidFill>
                <a:latin typeface="Brandon Text Regular" panose="020B0503020203060203" pitchFamily="34" charset="0"/>
              </a:rPr>
              <a:t>TRENCHING/SHORING</a:t>
            </a:r>
          </a:p>
        </p:txBody>
      </p:sp>
      <p:pic>
        <p:nvPicPr>
          <p:cNvPr id="4" name="Picture Placeholder 3" descr="A picture containing sky, outdoor, transport, military vehicle&#10;&#10;Description automatically generated">
            <a:extLst>
              <a:ext uri="{FF2B5EF4-FFF2-40B4-BE49-F238E27FC236}">
                <a16:creationId xmlns:a16="http://schemas.microsoft.com/office/drawing/2014/main" id="{13047F5F-0631-4083-8E5F-A9CFCD1810C4}"/>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p:pic>
      <p:pic>
        <p:nvPicPr>
          <p:cNvPr id="5" name="Shoring 4">
            <a:hlinkClick r:id="" action="ppaction://media"/>
            <a:extLst>
              <a:ext uri="{FF2B5EF4-FFF2-40B4-BE49-F238E27FC236}">
                <a16:creationId xmlns:a16="http://schemas.microsoft.com/office/drawing/2014/main" id="{5EABCAC9-496F-482C-ACEC-8351AB124D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62400" y="824948"/>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83F1248B-45A4-4E56-8382-D565712164D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19400" y="3009900"/>
            <a:ext cx="1549400" cy="1549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51" fill="hold"/>
                                        <p:tgtEl>
                                          <p:spTgt spid="5"/>
                                        </p:tgtEl>
                                      </p:cBhvr>
                                    </p:cmd>
                                  </p:childTnLst>
                                </p:cTn>
                              </p:par>
                            </p:childTnLst>
                          </p:cTn>
                        </p:par>
                        <p:par>
                          <p:cTn id="7" fill="hold">
                            <p:stCondLst>
                              <p:cond delay="89051"/>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2585323"/>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PROCEDURE BEFORE EXCAVATION WORK</a:t>
            </a:r>
          </a:p>
          <a:p>
            <a:pPr marL="457200" indent="-457200">
              <a:buFont typeface="Wingdings" panose="05000000000000000000" pitchFamily="2" charset="2"/>
              <a:buChar char="Ø"/>
            </a:pPr>
            <a:r>
              <a:rPr lang="en-US" dirty="0">
                <a:solidFill>
                  <a:schemeClr val="bg2"/>
                </a:solidFill>
                <a:latin typeface="Brandon Text Regular" panose="020B0503020203060203" pitchFamily="34" charset="0"/>
              </a:rPr>
              <a:t>Ongoing Safety Requirements</a:t>
            </a:r>
          </a:p>
          <a:p>
            <a:pPr marL="457200" indent="-457200">
              <a:buFont typeface="Wingdings" panose="05000000000000000000" pitchFamily="2" charset="2"/>
              <a:buChar char="Ø"/>
            </a:pPr>
            <a:r>
              <a:rPr lang="en-US" dirty="0">
                <a:solidFill>
                  <a:schemeClr val="bg2"/>
                </a:solidFill>
                <a:latin typeface="Brandon Text Regular" panose="020B0503020203060203" pitchFamily="34" charset="0"/>
              </a:rPr>
              <a:t>Be Aware of Your Environment</a:t>
            </a:r>
          </a:p>
          <a:p>
            <a:pPr marL="457200" indent="-457200">
              <a:buFont typeface="Wingdings" panose="05000000000000000000" pitchFamily="2" charset="2"/>
              <a:buChar char="Ø"/>
            </a:pPr>
            <a:r>
              <a:rPr lang="en-US" dirty="0">
                <a:solidFill>
                  <a:schemeClr val="bg2"/>
                </a:solidFill>
                <a:latin typeface="Brandon Text Regular" panose="020B0503020203060203" pitchFamily="34" charset="0"/>
              </a:rPr>
              <a:t>Be Aware of Your Environment</a:t>
            </a:r>
          </a:p>
          <a:p>
            <a:pPr marL="457200" indent="-457200">
              <a:buFont typeface="Wingdings" panose="05000000000000000000" pitchFamily="2" charset="2"/>
              <a:buChar char="Ø"/>
            </a:pPr>
            <a:r>
              <a:rPr lang="en-US" dirty="0">
                <a:solidFill>
                  <a:schemeClr val="bg2"/>
                </a:solidFill>
                <a:latin typeface="Brandon Text Regular" panose="020B0503020203060203" pitchFamily="34" charset="0"/>
              </a:rPr>
              <a:t>Shoring Types</a:t>
            </a:r>
          </a:p>
          <a:p>
            <a:pPr marL="457200" indent="-457200">
              <a:buFont typeface="Wingdings" panose="05000000000000000000" pitchFamily="2" charset="2"/>
              <a:buChar char="Ø"/>
            </a:pPr>
            <a:r>
              <a:rPr lang="en-US" dirty="0">
                <a:solidFill>
                  <a:schemeClr val="bg2"/>
                </a:solidFill>
                <a:latin typeface="Brandon Text Regular" panose="020B0503020203060203" pitchFamily="34" charset="0"/>
              </a:rPr>
              <a:t>There are two basic types of shoring, timber and aluminum hydraulic.</a:t>
            </a:r>
          </a:p>
        </p:txBody>
      </p:sp>
      <p:pic>
        <p:nvPicPr>
          <p:cNvPr id="4" name="Picture Placeholder 3" descr="A picture containing tree, outdoor, dirt, tractor&#10;&#10;Description automatically generated">
            <a:extLst>
              <a:ext uri="{FF2B5EF4-FFF2-40B4-BE49-F238E27FC236}">
                <a16:creationId xmlns:a16="http://schemas.microsoft.com/office/drawing/2014/main" id="{85F2B5D1-8C3E-4CB5-A2CD-85D550BD4FD4}"/>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681" b="4681"/>
          <a:stretch>
            <a:fillRect/>
          </a:stretch>
        </p:blipFill>
        <p:spPr/>
      </p:pic>
      <p:pic>
        <p:nvPicPr>
          <p:cNvPr id="5" name="Shoring 5">
            <a:hlinkClick r:id="" action="ppaction://media"/>
            <a:extLst>
              <a:ext uri="{FF2B5EF4-FFF2-40B4-BE49-F238E27FC236}">
                <a16:creationId xmlns:a16="http://schemas.microsoft.com/office/drawing/2014/main" id="{2C1160AC-41C0-4A5C-8FC0-66803F8FF3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0" y="10287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CB062C78-E012-4DA6-A12B-A3449239887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19400" y="3009900"/>
            <a:ext cx="1549400" cy="15494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48" fill="hold"/>
                                        <p:tgtEl>
                                          <p:spTgt spid="5"/>
                                        </p:tgtEl>
                                      </p:cBhvr>
                                    </p:cmd>
                                  </p:childTnLst>
                                </p:cTn>
                              </p:par>
                            </p:childTnLst>
                          </p:cTn>
                        </p:par>
                        <p:par>
                          <p:cTn id="7" fill="hold">
                            <p:stCondLst>
                              <p:cond delay="202448"/>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14350" y="3581906"/>
            <a:ext cx="8077200" cy="3046988"/>
          </a:xfrm>
          <a:prstGeom prst="rect">
            <a:avLst/>
          </a:prstGeom>
          <a:noFill/>
        </p:spPr>
        <p:txBody>
          <a:bodyPr wrap="square" rtlCol="0">
            <a:spAutoFit/>
          </a:bodyPr>
          <a:lstStyle/>
          <a:p>
            <a:r>
              <a:rPr lang="en-US" sz="3200" dirty="0">
                <a:solidFill>
                  <a:schemeClr val="bg1"/>
                </a:solidFill>
                <a:latin typeface="Brandon Text Regular" panose="020B0503020203060203" pitchFamily="34" charset="0"/>
              </a:rPr>
              <a:t>Screw Jacks</a:t>
            </a:r>
          </a:p>
          <a:p>
            <a:r>
              <a:rPr lang="en-US" sz="3200" dirty="0">
                <a:solidFill>
                  <a:schemeClr val="bg1"/>
                </a:solidFill>
                <a:latin typeface="Brandon Text Regular" panose="020B0503020203060203" pitchFamily="34" charset="0"/>
              </a:rPr>
              <a:t>Screw jack systems differ from hydraulic and pneumatic systems in that the struts of a screw jack system must be adjusted manually. </a:t>
            </a:r>
          </a:p>
          <a:p>
            <a:endParaRPr lang="en-US" sz="3200" dirty="0">
              <a:solidFill>
                <a:schemeClr val="bg1"/>
              </a:solidFill>
              <a:latin typeface="Brandon Text Regular" panose="020B0503020203060203" pitchFamily="34" charset="0"/>
            </a:endParaRPr>
          </a:p>
          <a:p>
            <a:r>
              <a:rPr lang="en-US" sz="3200" dirty="0">
                <a:solidFill>
                  <a:schemeClr val="bg1"/>
                </a:solidFill>
                <a:latin typeface="Brandon Text Regular" panose="020B0503020203060203" pitchFamily="34" charset="0"/>
              </a:rPr>
              <a:t>EXCAVATION PRECAUTIONS</a:t>
            </a:r>
          </a:p>
        </p:txBody>
      </p:sp>
      <p:pic>
        <p:nvPicPr>
          <p:cNvPr id="4" name="Picture Placeholder 3" descr="A picture containing outdoor, tree, house, power shovel&#10;&#10;Description automatically generated">
            <a:extLst>
              <a:ext uri="{FF2B5EF4-FFF2-40B4-BE49-F238E27FC236}">
                <a16:creationId xmlns:a16="http://schemas.microsoft.com/office/drawing/2014/main" id="{F657B27A-BEE0-488A-9385-32D94026A004}"/>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2212" b="2212"/>
          <a:stretch>
            <a:fillRect/>
          </a:stretch>
        </p:blipFill>
        <p:spPr>
          <a:xfrm>
            <a:off x="9677400" y="2362200"/>
            <a:ext cx="8610600" cy="5486400"/>
          </a:xfrm>
        </p:spPr>
      </p:pic>
      <p:pic>
        <p:nvPicPr>
          <p:cNvPr id="5" name="Shoring 6">
            <a:hlinkClick r:id="" action="ppaction://media"/>
            <a:extLst>
              <a:ext uri="{FF2B5EF4-FFF2-40B4-BE49-F238E27FC236}">
                <a16:creationId xmlns:a16="http://schemas.microsoft.com/office/drawing/2014/main" id="{3F4E73D3-1CB0-4E07-ACB2-9BCC0BC78F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 y="14859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8A0387DE-FCF7-4BDD-AB78-860A3B51E78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19400" y="3009900"/>
            <a:ext cx="1549400" cy="15494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95" fill="hold"/>
                                        <p:tgtEl>
                                          <p:spTgt spid="5"/>
                                        </p:tgtEl>
                                      </p:cBhvr>
                                    </p:cmd>
                                  </p:childTnLst>
                                </p:cTn>
                              </p:par>
                            </p:childTnLst>
                          </p:cTn>
                        </p:par>
                        <p:par>
                          <p:cTn id="7" fill="hold">
                            <p:stCondLst>
                              <p:cond delay="89495"/>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73321" y="3314700"/>
            <a:ext cx="8305800" cy="3046988"/>
          </a:xfrm>
          <a:prstGeom prst="rect">
            <a:avLst/>
          </a:prstGeom>
          <a:noFill/>
        </p:spPr>
        <p:txBody>
          <a:bodyPr wrap="square" rtlCol="0">
            <a:spAutoFit/>
          </a:bodyPr>
          <a:lstStyle/>
          <a:p>
            <a:r>
              <a:rPr lang="en-US" sz="3200" dirty="0">
                <a:solidFill>
                  <a:schemeClr val="bg2"/>
                </a:solidFill>
                <a:latin typeface="Brandon Text Regular" panose="020B0503020203060203" pitchFamily="34" charset="0"/>
              </a:rPr>
              <a:t>Many factors should be considered when designing trench systems, including the qualities of the soil, changes caused by weather or climate, materials that were taken out of or will be put into the trench, or other projects nearby. Planning and implementation of these systems should be done by a competent person.</a:t>
            </a:r>
          </a:p>
        </p:txBody>
      </p:sp>
      <p:pic>
        <p:nvPicPr>
          <p:cNvPr id="4" name="Picture Placeholder 3" descr="A picture containing outdoor, tree, ground, transport&#10;&#10;Description automatically generated">
            <a:extLst>
              <a:ext uri="{FF2B5EF4-FFF2-40B4-BE49-F238E27FC236}">
                <a16:creationId xmlns:a16="http://schemas.microsoft.com/office/drawing/2014/main" id="{BDF0EEC5-D3F7-4649-B46C-9EE1DAC313D9}"/>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95" b="195"/>
          <a:stretch>
            <a:fillRect/>
          </a:stretch>
        </p:blipFill>
        <p:spPr>
          <a:xfrm>
            <a:off x="-25400" y="2427288"/>
            <a:ext cx="9144000" cy="6096000"/>
          </a:xfrm>
        </p:spPr>
      </p:pic>
      <p:pic>
        <p:nvPicPr>
          <p:cNvPr id="5" name="Shoring 7">
            <a:hlinkClick r:id="" action="ppaction://media"/>
            <a:extLst>
              <a:ext uri="{FF2B5EF4-FFF2-40B4-BE49-F238E27FC236}">
                <a16:creationId xmlns:a16="http://schemas.microsoft.com/office/drawing/2014/main" id="{2CDBC564-4584-4A01-BC5D-119A959BB9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1028700"/>
            <a:ext cx="1778000" cy="1778000"/>
          </a:xfrm>
          <a:prstGeom prst="rect">
            <a:avLst/>
          </a:prstGeom>
        </p:spPr>
      </p:pic>
      <p:pic>
        <p:nvPicPr>
          <p:cNvPr id="9" name="Light Notification3">
            <a:hlinkClick r:id="" action="ppaction://media"/>
            <a:extLst>
              <a:ext uri="{FF2B5EF4-FFF2-40B4-BE49-F238E27FC236}">
                <a16:creationId xmlns:a16="http://schemas.microsoft.com/office/drawing/2014/main" id="{9C89E163-C026-4F0D-9F08-B7102A1BD02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19400" y="3009900"/>
            <a:ext cx="1549400" cy="15494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96" fill="hold"/>
                                        <p:tgtEl>
                                          <p:spTgt spid="5"/>
                                        </p:tgtEl>
                                      </p:cBhvr>
                                    </p:cmd>
                                  </p:childTnLst>
                                </p:cTn>
                              </p:par>
                            </p:childTnLst>
                          </p:cTn>
                        </p:par>
                        <p:par>
                          <p:cTn id="7" fill="hold">
                            <p:stCondLst>
                              <p:cond delay="138396"/>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ree, outdoor, power shovel, grass&#10;&#10;Description automatically generated">
            <a:extLst>
              <a:ext uri="{FF2B5EF4-FFF2-40B4-BE49-F238E27FC236}">
                <a16:creationId xmlns:a16="http://schemas.microsoft.com/office/drawing/2014/main" id="{1B625066-07C4-406F-B5A0-F945380A330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13904" b="13904"/>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9045050"/>
            </a:xfrm>
            <a:prstGeom prst="rect">
              <a:avLst/>
            </a:prstGeom>
            <a:noFill/>
          </p:spPr>
          <p:txBody>
            <a:bodyPr wrap="square" rtlCol="0">
              <a:spAutoFit/>
            </a:bodyPr>
            <a:lstStyle/>
            <a:p>
              <a:pPr algn="ctr"/>
              <a:r>
                <a:rPr lang="en-US" sz="54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5400" b="1" dirty="0">
                  <a:solidFill>
                    <a:schemeClr val="bg1"/>
                  </a:solidFill>
                  <a:ea typeface="Roboto Condensed" panose="02000000000000000000" pitchFamily="2" charset="0"/>
                  <a:cs typeface="Lato Semibold" panose="020F0502020204030203" pitchFamily="34" charset="0"/>
                </a:rPr>
                <a:t> Word</a:t>
              </a:r>
            </a:p>
            <a:p>
              <a:pPr algn="ctr"/>
              <a:endParaRPr lang="en-US" sz="5400" b="1" dirty="0">
                <a:solidFill>
                  <a:schemeClr val="bg1"/>
                </a:solidFill>
                <a:ea typeface="Lato Semibold" panose="020F0502020204030203" pitchFamily="34" charset="0"/>
                <a:cs typeface="Lato Semibold" panose="020F0502020204030203" pitchFamily="34" charset="0"/>
              </a:endParaRPr>
            </a:p>
            <a:p>
              <a:pPr algn="ctr"/>
              <a:r>
                <a:rPr lang="en-US" sz="5400" b="1" dirty="0">
                  <a:solidFill>
                    <a:schemeClr val="bg1"/>
                  </a:solidFill>
                  <a:ea typeface="Lato Semibold" panose="020F0502020204030203" pitchFamily="34" charset="0"/>
                  <a:cs typeface="Lato Semibold" panose="020F0502020204030203" pitchFamily="34" charset="0"/>
                </a:rPr>
                <a:t>Employers can help prevent injuries and deaths by frequently reminding workers of these guidelines and posting signs that stress the dangers of excavation. These warnings could be the difference between good and bad decision-making on the job site.</a:t>
              </a:r>
              <a:endParaRPr lang="ru-RU" sz="54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Shoring 8">
            <a:hlinkClick r:id="" action="ppaction://media"/>
            <a:extLst>
              <a:ext uri="{FF2B5EF4-FFF2-40B4-BE49-F238E27FC236}">
                <a16:creationId xmlns:a16="http://schemas.microsoft.com/office/drawing/2014/main" id="{55135411-0F2F-4092-B60E-A1C92DBE42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571500"/>
            <a:ext cx="1397000" cy="1397000"/>
          </a:xfrm>
          <a:prstGeom prst="rect">
            <a:avLst/>
          </a:prstGeom>
        </p:spPr>
      </p:pic>
      <p:pic>
        <p:nvPicPr>
          <p:cNvPr id="11" name="Light Notification3">
            <a:hlinkClick r:id="" action="ppaction://media"/>
            <a:extLst>
              <a:ext uri="{FF2B5EF4-FFF2-40B4-BE49-F238E27FC236}">
                <a16:creationId xmlns:a16="http://schemas.microsoft.com/office/drawing/2014/main" id="{D3E4AE95-AC99-41C1-8CE6-6134434896C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819400" y="3009900"/>
            <a:ext cx="1549400" cy="15494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2" fill="hold"/>
                                        <p:tgtEl>
                                          <p:spTgt spid="6"/>
                                        </p:tgtEl>
                                      </p:cBhvr>
                                    </p:cmd>
                                  </p:childTnLst>
                                </p:cTn>
                              </p:par>
                            </p:childTnLst>
                          </p:cTn>
                        </p:par>
                        <p:par>
                          <p:cTn id="7" fill="hold">
                            <p:stCondLst>
                              <p:cond delay="15072"/>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12252</TotalTime>
  <Words>1857</Words>
  <Application>Microsoft Office PowerPoint</Application>
  <PresentationFormat>Custom</PresentationFormat>
  <Paragraphs>130</Paragraphs>
  <Slides>8</Slides>
  <Notes>8</Notes>
  <HiddenSlides>0</HiddenSlides>
  <MMClips>14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8</vt:i4>
      </vt:variant>
    </vt:vector>
  </HeadingPairs>
  <TitlesOfParts>
    <vt:vector size="24" baseType="lpstr">
      <vt:lpstr>Arial</vt:lpstr>
      <vt:lpstr>Brandon Text Bold</vt:lpstr>
      <vt:lpstr>Brandon Text Regular</vt:lpstr>
      <vt:lpstr>Calibri</vt:lpstr>
      <vt:lpstr>Cambria</vt:lpstr>
      <vt:lpstr>Helvetica</vt:lpstr>
      <vt:lpstr>Open Sans</vt:lpstr>
      <vt:lpstr>Proxima Nova Alt Rg</vt:lpstr>
      <vt:lpstr>Roboto</vt:lpstr>
      <vt:lpstr>Symbol</vt:lpstr>
      <vt:lpstr>Times New Roman</vt:lpstr>
      <vt:lpstr>Wingdings</vt:lpstr>
      <vt:lpstr>GENARAL LAYOUTS</vt:lpstr>
      <vt:lpstr>TEAM SLIDES</vt:lpstr>
      <vt:lpstr>SLIDES WITH IMAGES</vt:lpstr>
      <vt:lpstr>PORTFOLIO</vt:lpstr>
      <vt:lpstr>PowerPoint Presentation</vt:lpstr>
      <vt:lpstr>EXCAVATING AND SHORING GUIDELINES </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1018</cp:revision>
  <dcterms:created xsi:type="dcterms:W3CDTF">2015-01-20T11:47:48Z</dcterms:created>
  <dcterms:modified xsi:type="dcterms:W3CDTF">2021-01-26T00:59:07Z</dcterms:modified>
</cp:coreProperties>
</file>