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5"/>
  </p:notesMasterIdLst>
  <p:sldIdLst>
    <p:sldId id="269" r:id="rId5"/>
    <p:sldId id="606" r:id="rId6"/>
    <p:sldId id="613" r:id="rId7"/>
    <p:sldId id="614" r:id="rId8"/>
    <p:sldId id="616" r:id="rId9"/>
    <p:sldId id="623" r:id="rId10"/>
    <p:sldId id="624" r:id="rId11"/>
    <p:sldId id="625" r:id="rId12"/>
    <p:sldId id="626" r:id="rId13"/>
    <p:sldId id="622" r:id="rId14"/>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30" y="1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docChgLst>
    <pc:chgData name="Edwin Landivar" userId="ae2ac59f40d9f62d" providerId="LiveId" clId="{BB2C5590-1FB1-4CBC-95FF-89C467A351C2}"/>
    <pc:docChg chg="undo custSel addSld modSld sldOrd">
      <pc:chgData name="Edwin Landivar" userId="ae2ac59f40d9f62d" providerId="LiveId" clId="{BB2C5590-1FB1-4CBC-95FF-89C467A351C2}" dt="2020-10-06T23:22:42.849" v="125"/>
      <pc:docMkLst>
        <pc:docMk/>
      </pc:docMkLst>
      <pc:sldChg chg="modSp mod modNotesTx">
        <pc:chgData name="Edwin Landivar" userId="ae2ac59f40d9f62d" providerId="LiveId" clId="{BB2C5590-1FB1-4CBC-95FF-89C467A351C2}" dt="2020-10-06T22:53:07.078" v="4" actId="20577"/>
        <pc:sldMkLst>
          <pc:docMk/>
          <pc:sldMk cId="3378895467" sldId="606"/>
        </pc:sldMkLst>
        <pc:spChg chg="mod">
          <ac:chgData name="Edwin Landivar" userId="ae2ac59f40d9f62d" providerId="LiveId" clId="{BB2C5590-1FB1-4CBC-95FF-89C467A351C2}" dt="2020-10-06T22:53:00.465" v="2"/>
          <ac:spMkLst>
            <pc:docMk/>
            <pc:sldMk cId="3378895467" sldId="606"/>
            <ac:spMk id="5" creationId="{00000000-0000-0000-0000-000000000000}"/>
          </ac:spMkLst>
        </pc:spChg>
      </pc:sldChg>
      <pc:sldChg chg="modSp mod modNotesTx">
        <pc:chgData name="Edwin Landivar" userId="ae2ac59f40d9f62d" providerId="LiveId" clId="{BB2C5590-1FB1-4CBC-95FF-89C467A351C2}" dt="2020-10-06T22:53:38.967" v="6"/>
        <pc:sldMkLst>
          <pc:docMk/>
          <pc:sldMk cId="837056114" sldId="613"/>
        </pc:sldMkLst>
        <pc:spChg chg="mod">
          <ac:chgData name="Edwin Landivar" userId="ae2ac59f40d9f62d" providerId="LiveId" clId="{BB2C5590-1FB1-4CBC-95FF-89C467A351C2}" dt="2020-10-06T22:53:38.967" v="6"/>
          <ac:spMkLst>
            <pc:docMk/>
            <pc:sldMk cId="837056114" sldId="613"/>
            <ac:spMk id="14" creationId="{00000000-0000-0000-0000-000000000000}"/>
          </ac:spMkLst>
        </pc:spChg>
      </pc:sldChg>
      <pc:sldChg chg="modSp mod modNotesTx">
        <pc:chgData name="Edwin Landivar" userId="ae2ac59f40d9f62d" providerId="LiveId" clId="{BB2C5590-1FB1-4CBC-95FF-89C467A351C2}" dt="2020-10-06T22:55:12.641" v="15" actId="14100"/>
        <pc:sldMkLst>
          <pc:docMk/>
          <pc:sldMk cId="1479977622" sldId="614"/>
        </pc:sldMkLst>
        <pc:spChg chg="mod">
          <ac:chgData name="Edwin Landivar" userId="ae2ac59f40d9f62d" providerId="LiveId" clId="{BB2C5590-1FB1-4CBC-95FF-89C467A351C2}" dt="2020-10-06T22:55:05.204" v="14" actId="14100"/>
          <ac:spMkLst>
            <pc:docMk/>
            <pc:sldMk cId="1479977622" sldId="614"/>
            <ac:spMk id="2" creationId="{CAD4E72E-0F62-4D0A-BB44-E8116F783B4B}"/>
          </ac:spMkLst>
        </pc:spChg>
        <pc:spChg chg="mod">
          <ac:chgData name="Edwin Landivar" userId="ae2ac59f40d9f62d" providerId="LiveId" clId="{BB2C5590-1FB1-4CBC-95FF-89C467A351C2}" dt="2020-10-06T22:55:12.641" v="15" actId="14100"/>
          <ac:spMkLst>
            <pc:docMk/>
            <pc:sldMk cId="1479977622" sldId="614"/>
            <ac:spMk id="10" creationId="{00000000-0000-0000-0000-000000000000}"/>
          </ac:spMkLst>
        </pc:spChg>
        <pc:spChg chg="mod">
          <ac:chgData name="Edwin Landivar" userId="ae2ac59f40d9f62d" providerId="LiveId" clId="{BB2C5590-1FB1-4CBC-95FF-89C467A351C2}" dt="2020-10-06T22:54:57.657" v="13"/>
          <ac:spMkLst>
            <pc:docMk/>
            <pc:sldMk cId="1479977622" sldId="614"/>
            <ac:spMk id="11" creationId="{00000000-0000-0000-0000-000000000000}"/>
          </ac:spMkLst>
        </pc:spChg>
      </pc:sldChg>
      <pc:sldChg chg="modSp mod modNotesTx">
        <pc:chgData name="Edwin Landivar" userId="ae2ac59f40d9f62d" providerId="LiveId" clId="{BB2C5590-1FB1-4CBC-95FF-89C467A351C2}" dt="2020-10-06T23:04:41.707" v="55" actId="6549"/>
        <pc:sldMkLst>
          <pc:docMk/>
          <pc:sldMk cId="668194125" sldId="616"/>
        </pc:sldMkLst>
        <pc:spChg chg="mod">
          <ac:chgData name="Edwin Landivar" userId="ae2ac59f40d9f62d" providerId="LiveId" clId="{BB2C5590-1FB1-4CBC-95FF-89C467A351C2}" dt="2020-10-06T23:04:41.707" v="55" actId="6549"/>
          <ac:spMkLst>
            <pc:docMk/>
            <pc:sldMk cId="668194125" sldId="616"/>
            <ac:spMk id="7" creationId="{1867828F-492D-4BF1-8A4E-822DF2FD5B9B}"/>
          </ac:spMkLst>
        </pc:spChg>
      </pc:sldChg>
      <pc:sldChg chg="addSp delSp modSp mod modNotesTx">
        <pc:chgData name="Edwin Landivar" userId="ae2ac59f40d9f62d" providerId="LiveId" clId="{BB2C5590-1FB1-4CBC-95FF-89C467A351C2}" dt="2020-10-06T23:22:42.849" v="125"/>
        <pc:sldMkLst>
          <pc:docMk/>
          <pc:sldMk cId="3481045880" sldId="622"/>
        </pc:sldMkLst>
        <pc:spChg chg="add mod">
          <ac:chgData name="Edwin Landivar" userId="ae2ac59f40d9f62d" providerId="LiveId" clId="{BB2C5590-1FB1-4CBC-95FF-89C467A351C2}" dt="2020-10-06T23:22:32.975" v="122" actId="14100"/>
          <ac:spMkLst>
            <pc:docMk/>
            <pc:sldMk cId="3481045880" sldId="622"/>
            <ac:spMk id="2" creationId="{A253FEC8-3F82-4293-A4BC-E5ECA3C5F0A8}"/>
          </ac:spMkLst>
        </pc:spChg>
        <pc:spChg chg="mod">
          <ac:chgData name="Edwin Landivar" userId="ae2ac59f40d9f62d" providerId="LiveId" clId="{BB2C5590-1FB1-4CBC-95FF-89C467A351C2}" dt="2020-10-06T23:21:58.851" v="112" actId="1076"/>
          <ac:spMkLst>
            <pc:docMk/>
            <pc:sldMk cId="3481045880" sldId="622"/>
            <ac:spMk id="5" creationId="{00000000-0000-0000-0000-000000000000}"/>
          </ac:spMkLst>
        </pc:spChg>
        <pc:spChg chg="mod">
          <ac:chgData name="Edwin Landivar" userId="ae2ac59f40d9f62d" providerId="LiveId" clId="{BB2C5590-1FB1-4CBC-95FF-89C467A351C2}" dt="2020-10-06T23:22:01.001" v="113" actId="1076"/>
          <ac:spMkLst>
            <pc:docMk/>
            <pc:sldMk cId="3481045880" sldId="622"/>
            <ac:spMk id="7" creationId="{00000000-0000-0000-0000-000000000000}"/>
          </ac:spMkLst>
        </pc:spChg>
        <pc:spChg chg="del">
          <ac:chgData name="Edwin Landivar" userId="ae2ac59f40d9f62d" providerId="LiveId" clId="{BB2C5590-1FB1-4CBC-95FF-89C467A351C2}" dt="2020-10-06T23:21:47.566" v="107" actId="478"/>
          <ac:spMkLst>
            <pc:docMk/>
            <pc:sldMk cId="3481045880" sldId="622"/>
            <ac:spMk id="14" creationId="{00000000-0000-0000-0000-000000000000}"/>
          </ac:spMkLst>
        </pc:spChg>
        <pc:grpChg chg="mod">
          <ac:chgData name="Edwin Landivar" userId="ae2ac59f40d9f62d" providerId="LiveId" clId="{BB2C5590-1FB1-4CBC-95FF-89C467A351C2}" dt="2020-10-06T23:22:33.561" v="123" actId="1076"/>
          <ac:grpSpMkLst>
            <pc:docMk/>
            <pc:sldMk cId="3481045880" sldId="622"/>
            <ac:grpSpMk id="21" creationId="{00000000-0000-0000-0000-000000000000}"/>
          </ac:grpSpMkLst>
        </pc:grpChg>
      </pc:sldChg>
      <pc:sldChg chg="modSp mod modNotesTx">
        <pc:chgData name="Edwin Landivar" userId="ae2ac59f40d9f62d" providerId="LiveId" clId="{BB2C5590-1FB1-4CBC-95FF-89C467A351C2}" dt="2020-10-06T23:16:12.475" v="77" actId="403"/>
        <pc:sldMkLst>
          <pc:docMk/>
          <pc:sldMk cId="784784973" sldId="623"/>
        </pc:sldMkLst>
        <pc:spChg chg="mod">
          <ac:chgData name="Edwin Landivar" userId="ae2ac59f40d9f62d" providerId="LiveId" clId="{BB2C5590-1FB1-4CBC-95FF-89C467A351C2}" dt="2020-10-06T23:16:12.475" v="77" actId="403"/>
          <ac:spMkLst>
            <pc:docMk/>
            <pc:sldMk cId="784784973" sldId="623"/>
            <ac:spMk id="7" creationId="{B0369C6B-D18C-4CCF-81D5-91F16F2021B5}"/>
          </ac:spMkLst>
        </pc:spChg>
      </pc:sldChg>
      <pc:sldChg chg="modSp mod modNotesTx">
        <pc:chgData name="Edwin Landivar" userId="ae2ac59f40d9f62d" providerId="LiveId" clId="{BB2C5590-1FB1-4CBC-95FF-89C467A351C2}" dt="2020-10-06T23:12:24.056" v="71" actId="14100"/>
        <pc:sldMkLst>
          <pc:docMk/>
          <pc:sldMk cId="2689693971" sldId="624"/>
        </pc:sldMkLst>
        <pc:spChg chg="mod">
          <ac:chgData name="Edwin Landivar" userId="ae2ac59f40d9f62d" providerId="LiveId" clId="{BB2C5590-1FB1-4CBC-95FF-89C467A351C2}" dt="2020-10-06T23:12:24.056" v="71" actId="14100"/>
          <ac:spMkLst>
            <pc:docMk/>
            <pc:sldMk cId="2689693971" sldId="624"/>
            <ac:spMk id="3" creationId="{1D689734-52FD-4C7F-99C9-7A9443487ABB}"/>
          </ac:spMkLst>
        </pc:spChg>
        <pc:spChg chg="mod">
          <ac:chgData name="Edwin Landivar" userId="ae2ac59f40d9f62d" providerId="LiveId" clId="{BB2C5590-1FB1-4CBC-95FF-89C467A351C2}" dt="2020-10-06T23:12:14.080" v="69" actId="403"/>
          <ac:spMkLst>
            <pc:docMk/>
            <pc:sldMk cId="2689693971" sldId="624"/>
            <ac:spMk id="7" creationId="{1867828F-492D-4BF1-8A4E-822DF2FD5B9B}"/>
          </ac:spMkLst>
        </pc:spChg>
        <pc:spChg chg="mod">
          <ac:chgData name="Edwin Landivar" userId="ae2ac59f40d9f62d" providerId="LiveId" clId="{BB2C5590-1FB1-4CBC-95FF-89C467A351C2}" dt="2020-10-06T23:12:19.830" v="70" actId="14100"/>
          <ac:spMkLst>
            <pc:docMk/>
            <pc:sldMk cId="2689693971" sldId="624"/>
            <ac:spMk id="10" creationId="{00000000-0000-0000-0000-000000000000}"/>
          </ac:spMkLst>
        </pc:spChg>
      </pc:sldChg>
      <pc:sldChg chg="modSp add mod ord modNotesTx">
        <pc:chgData name="Edwin Landivar" userId="ae2ac59f40d9f62d" providerId="LiveId" clId="{BB2C5590-1FB1-4CBC-95FF-89C467A351C2}" dt="2020-10-06T23:18:41.595" v="97" actId="14100"/>
        <pc:sldMkLst>
          <pc:docMk/>
          <pc:sldMk cId="3075050205" sldId="625"/>
        </pc:sldMkLst>
        <pc:spChg chg="mod">
          <ac:chgData name="Edwin Landivar" userId="ae2ac59f40d9f62d" providerId="LiveId" clId="{BB2C5590-1FB1-4CBC-95FF-89C467A351C2}" dt="2020-10-06T23:18:41.595" v="97" actId="14100"/>
          <ac:spMkLst>
            <pc:docMk/>
            <pc:sldMk cId="3075050205" sldId="625"/>
            <ac:spMk id="3" creationId="{E6F4D3DD-6073-43D1-AB7B-5D5BC63A64F3}"/>
          </ac:spMkLst>
        </pc:spChg>
        <pc:spChg chg="mod">
          <ac:chgData name="Edwin Landivar" userId="ae2ac59f40d9f62d" providerId="LiveId" clId="{BB2C5590-1FB1-4CBC-95FF-89C467A351C2}" dt="2020-10-06T23:18:30.908" v="93" actId="14100"/>
          <ac:spMkLst>
            <pc:docMk/>
            <pc:sldMk cId="3075050205" sldId="625"/>
            <ac:spMk id="7" creationId="{B0369C6B-D18C-4CCF-81D5-91F16F2021B5}"/>
          </ac:spMkLst>
        </pc:spChg>
        <pc:spChg chg="mod">
          <ac:chgData name="Edwin Landivar" userId="ae2ac59f40d9f62d" providerId="LiveId" clId="{BB2C5590-1FB1-4CBC-95FF-89C467A351C2}" dt="2020-10-06T23:18:38.377" v="96" actId="14100"/>
          <ac:spMkLst>
            <pc:docMk/>
            <pc:sldMk cId="3075050205" sldId="625"/>
            <ac:spMk id="8" creationId="{00000000-0000-0000-0000-000000000000}"/>
          </ac:spMkLst>
        </pc:spChg>
      </pc:sldChg>
      <pc:sldChg chg="modSp add mod ord modNotesTx">
        <pc:chgData name="Edwin Landivar" userId="ae2ac59f40d9f62d" providerId="LiveId" clId="{BB2C5590-1FB1-4CBC-95FF-89C467A351C2}" dt="2020-10-06T23:20:34.005" v="106" actId="20577"/>
        <pc:sldMkLst>
          <pc:docMk/>
          <pc:sldMk cId="3955577889" sldId="626"/>
        </pc:sldMkLst>
        <pc:spChg chg="mod">
          <ac:chgData name="Edwin Landivar" userId="ae2ac59f40d9f62d" providerId="LiveId" clId="{BB2C5590-1FB1-4CBC-95FF-89C467A351C2}" dt="2020-10-06T23:20:34.005" v="106" actId="20577"/>
          <ac:spMkLst>
            <pc:docMk/>
            <pc:sldMk cId="3955577889" sldId="626"/>
            <ac:spMk id="7" creationId="{1867828F-492D-4BF1-8A4E-822DF2FD5B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09.11.2020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Moving large farm machinery on public roadways is part of the business of farms.</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The nature of our work means we are using public roadways to access fields and farm-yards. Driving defensively and being aware of other motorists on the roadways are the best ways to avoid collisions.</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Farm Machinery and Left-Hand Turns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algn="just">
              <a:spcAft>
                <a:spcPts val="1200"/>
              </a:spcAft>
            </a:pPr>
            <a:r>
              <a:rPr lang="en-US" sz="1800" dirty="0">
                <a:solidFill>
                  <a:srgbClr val="000000"/>
                </a:solidFill>
                <a:effectLst/>
                <a:latin typeface="Open Sans"/>
                <a:ea typeface="MS Mincho" panose="02020609040205080304" pitchFamily="49" charset="-128"/>
                <a:cs typeface="Times New Roman" panose="02020603050405020304" pitchFamily="18" charset="0"/>
              </a:rPr>
              <a:t>Poorly used or faulty machinery is a major cause of death and injury on farms. Common tractor accidents involve roll-overs, run-overs and unguarded power take-off (PTO) shafts. Other dangerous machinery includes quad (four wheel) bikes and motorbikes, chain and bench saws, harvesters, generators, augers and earth-moving equipment. </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algn="just">
              <a:spcAft>
                <a:spcPts val="1200"/>
              </a:spcAft>
            </a:pPr>
            <a:r>
              <a:rPr lang="en-US" sz="1800" dirty="0">
                <a:solidFill>
                  <a:srgbClr val="000000"/>
                </a:solidFill>
                <a:effectLst/>
                <a:latin typeface="Open Sans"/>
                <a:ea typeface="MS Mincho" panose="02020609040205080304" pitchFamily="49" charset="-128"/>
                <a:cs typeface="Times New Roman" panose="02020603050405020304" pitchFamily="18" charset="0"/>
              </a:rPr>
              <a:t>The left-turn collision is the most common type of farm machinery collisions on public roads. It happens when the farm vehicle is about to make a left turn; while, the motorist behind the farm vehicle decides to pass.</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algn="just">
              <a:spcAft>
                <a:spcPts val="1200"/>
              </a:spcAft>
            </a:pPr>
            <a:r>
              <a:rPr lang="en-US" sz="1800" b="1" dirty="0">
                <a:solidFill>
                  <a:srgbClr val="000000"/>
                </a:solidFill>
                <a:effectLst/>
                <a:latin typeface="Open Sans"/>
                <a:ea typeface="Times New Roman" panose="02020603050405020304" pitchFamily="18" charset="0"/>
                <a:cs typeface="Times New Roman" panose="02020603050405020304" pitchFamily="18" charset="0"/>
              </a:rPr>
              <a:t>CAUTION </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You might not always be the one driving the farm equipment. Remember it’s easy to misjudge speed when you come upon a slow-moving vehicle. In most cases, you have only a few seconds to react and slow down. For example, if you’re driving 55 miles an hour and come upon a tractor that’s moving 15 miles an hour, it only takes five seconds to close a gap the length of a football field between you and the tractor.</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algn="just">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Farm equipment is involved in more than one in three farm-related deaths. These machines are also involved in many accidents which result in life-changing injuries such as the loss of a limb.</a:t>
            </a:r>
            <a:endParaRPr lang="es-EC"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Farms make up only 10 per cent of Victorian workplaces, but they account for between 25 and 50 per cent of all work-related deaths (fatalities) in any given year.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One in four unintentional farm deaths are caused by unsafe tractor operation. Tractors have a high centre of gravity and can flip and crush the driver if not fitted with a roll-over protection structure (ROPS). Hands, hair and clothing can be caught by unguarded PTO shafts or other unguarded moving parts such as pulleys and belts. People can be injured by front-end loaders, falling from a moving tractor or being struck by its wheels. </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r>
              <a:rPr lang="en-US" sz="1800" dirty="0">
                <a:solidFill>
                  <a:srgbClr val="333333"/>
                </a:solidFill>
                <a:effectLst/>
                <a:latin typeface="Open Sans"/>
                <a:ea typeface="Times New Roman" panose="02020603050405020304" pitchFamily="18" charset="0"/>
              </a:rPr>
              <a:t>Modern tractors, telehandlers and other equipment have given farmers the ability to work more quickly and efficiently. But this machinery brings new dangers.  </a:t>
            </a:r>
            <a:endParaRPr lang="es-EC"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1200"/>
              </a:spcAft>
            </a:pPr>
            <a:r>
              <a:rPr lang="en-US" sz="1800" b="1" dirty="0">
                <a:effectLst/>
                <a:latin typeface="Open Sans"/>
                <a:ea typeface="Times New Roman" panose="02020603050405020304" pitchFamily="18" charset="0"/>
                <a:cs typeface="Times New Roman" panose="02020603050405020304" pitchFamily="18" charset="0"/>
              </a:rPr>
              <a:t>PRELIMINARY PROCEDURES</a:t>
            </a:r>
            <a:endParaRPr lang="es-EC"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lphaUcPeriod"/>
            </a:pPr>
            <a:r>
              <a:rPr lang="en-US" sz="1800" dirty="0">
                <a:effectLst/>
                <a:latin typeface="Open Sans"/>
                <a:ea typeface="Times New Roman" panose="02020603050405020304" pitchFamily="18" charset="0"/>
              </a:rPr>
              <a:t>Always take care when mounting or dismounting the vehicle.  Only start the vehicle with a key when in the driving seat. Check brakes are working properly and keep them maintained.</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Think about the </a:t>
            </a:r>
            <a:r>
              <a:rPr lang="en-US" sz="1800" b="1" dirty="0">
                <a:effectLst/>
                <a:latin typeface="Open Sans"/>
                <a:ea typeface="Times New Roman" panose="02020603050405020304" pitchFamily="18" charset="0"/>
              </a:rPr>
              <a:t>'Safe Stop'</a:t>
            </a:r>
            <a:r>
              <a:rPr lang="en-US" sz="1800" dirty="0">
                <a:effectLst/>
                <a:latin typeface="Open Sans"/>
                <a:ea typeface="Times New Roman" panose="02020603050405020304" pitchFamily="18" charset="0"/>
              </a:rPr>
              <a:t> procedure and always follow it. Complete four simple steps: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apply the hand brake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put the controls in neutral</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turn off the engine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remove the key</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Think about all-round visibility.  Drivers should be able to see around their vehicles to drive and manoeuvre safely. For a tractor this normally means having the side mirrors in place. Achieving all round visibility with telehandlers will depend on the design - is the boom front or side mounted? Your telehandler may require side mirrors and sometimes a fish eye mirror or camera at the back.</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Think about added hazards.  Other equipment that can be attached to a tractor, may bring additional dangers.</a:t>
            </a:r>
            <a:endParaRPr lang="es-EC" sz="1800" dirty="0">
              <a:effectLst/>
              <a:latin typeface="Times New Roman" panose="02020603050405020304" pitchFamily="18" charset="0"/>
              <a:ea typeface="Times New Roman" panose="02020603050405020304" pitchFamily="18" charset="0"/>
            </a:endParaRPr>
          </a:p>
          <a:p>
            <a:pPr marL="0" lvl="0" indent="0" algn="just">
              <a:spcBef>
                <a:spcPts val="200"/>
              </a:spcBef>
              <a:buFont typeface="+mj-lt"/>
              <a:buNone/>
            </a:pPr>
            <a:r>
              <a:rPr lang="en-US" sz="1800" b="1" dirty="0">
                <a:solidFill>
                  <a:srgbClr val="365F91"/>
                </a:solidFill>
                <a:effectLst/>
                <a:latin typeface="Open Sans"/>
                <a:ea typeface="MS Gothic" panose="020B0609070205080204" pitchFamily="49" charset="-128"/>
                <a:cs typeface="Times New Roman" panose="02020603050405020304" pitchFamily="18" charset="0"/>
              </a:rPr>
              <a:t>B. Prevent loss of vehicle control</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r>
              <a:rPr lang="en-US" sz="1800" dirty="0">
                <a:effectLst/>
                <a:latin typeface="Open Sans"/>
                <a:ea typeface="Times New Roman" panose="02020603050405020304" pitchFamily="18" charset="0"/>
              </a:rPr>
              <a:t>The driver must be trained and know how to operate the vehicle safely. Before use, always check that the brakes are working and that they are interlocked.   If the implement being trailed has hydraulic or pneumatic brakes, make sure they are connected. Check the surface that will be driven on and drive appropriately for the conditions.</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If a driver loses control of a vehicle, a roll-over protective system (ROPS) will reduce the harm done. Make sure all your vehicles have the ROPS system in place.  This means that all vehicles should have a safety cab, or at the very least an approved roll bar.</a:t>
            </a:r>
            <a:endParaRPr lang="es-EC" sz="1800" dirty="0">
              <a:effectLst/>
              <a:latin typeface="Times New Roman" panose="02020603050405020304" pitchFamily="18" charset="0"/>
              <a:ea typeface="Times New Roman" panose="02020603050405020304" pitchFamily="18" charset="0"/>
            </a:endParaRPr>
          </a:p>
          <a:p>
            <a:r>
              <a:rPr lang="en-US" sz="1800" dirty="0">
                <a:effectLst/>
                <a:latin typeface="Open Sans"/>
                <a:ea typeface="MS Mincho" panose="02020609040205080304" pitchFamily="49" charset="-128"/>
              </a:rPr>
              <a:t>Seat belts must always be worn if they are fitted.  If there is no safety cab and only a roll bar then ensure that seatbelts are retro-fitted.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marL="0" lvl="0" indent="0" algn="just">
              <a:spcBef>
                <a:spcPts val="200"/>
              </a:spcBef>
              <a:buFont typeface="+mj-lt"/>
              <a:buNone/>
            </a:pPr>
            <a:r>
              <a:rPr lang="en-US" sz="1800" b="1" dirty="0">
                <a:solidFill>
                  <a:srgbClr val="365F91"/>
                </a:solidFill>
                <a:effectLst/>
                <a:latin typeface="Open Sans"/>
                <a:ea typeface="MS Gothic" panose="020B0609070205080204" pitchFamily="49" charset="-128"/>
                <a:cs typeface="Times New Roman" panose="02020603050405020304" pitchFamily="18" charset="0"/>
              </a:rPr>
              <a:t>C. Guarding PTO shafts</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r>
              <a:rPr lang="en-US" sz="1800" dirty="0">
                <a:effectLst/>
                <a:latin typeface="Open Sans"/>
                <a:ea typeface="Times New Roman" panose="02020603050405020304" pitchFamily="18" charset="0"/>
              </a:rPr>
              <a:t>Power-take-off shafts are the power source for many machines that are attached to and powered by tractors. The shaft can rotate at speeds up to 1,000 revolutions per minute (rpm). A PTO shaft must always be correctly guarded as shown in this diagram.</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Broken, damaged or badly-fitting PTO guards are as dangerous as an unguarded PTO shaft, as a faulty guard can give a false sense of security. Repair or replacement is vital and could save lives.</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Never wear loose clothes when operating machines powered by PTOs.</a:t>
            </a:r>
            <a:endParaRPr lang="es-EC" sz="1800" dirty="0">
              <a:effectLst/>
              <a:latin typeface="Times New Roman" panose="02020603050405020304" pitchFamily="18" charset="0"/>
              <a:ea typeface="Times New Roman" panose="02020603050405020304" pitchFamily="18" charset="0"/>
            </a:endParaRPr>
          </a:p>
          <a:p>
            <a:pPr marL="0" lvl="0" indent="0" algn="just">
              <a:spcBef>
                <a:spcPts val="200"/>
              </a:spcBef>
              <a:buFont typeface="+mj-lt"/>
              <a:buNone/>
            </a:pPr>
            <a:r>
              <a:rPr lang="en-US" sz="1800" b="1" dirty="0">
                <a:solidFill>
                  <a:srgbClr val="365F91"/>
                </a:solidFill>
                <a:effectLst/>
                <a:latin typeface="Open Sans"/>
                <a:ea typeface="MS Gothic" panose="020B0609070205080204" pitchFamily="49" charset="-128"/>
                <a:cs typeface="Times New Roman" panose="02020603050405020304" pitchFamily="18" charset="0"/>
              </a:rPr>
              <a:t>D. Care around hydraulics</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r>
              <a:rPr lang="en-US" sz="1800" dirty="0">
                <a:effectLst/>
                <a:latin typeface="Open Sans"/>
                <a:ea typeface="Times New Roman" panose="02020603050405020304" pitchFamily="18" charset="0"/>
              </a:rPr>
              <a:t>Many machines and attachments for tractors are powered by hydraulics. Oil is pumped from the tractor to the equipment through pipes at very high pressures over 2,500 pounds per square inch (psi).</a:t>
            </a:r>
            <a:endParaRPr lang="es-EC" sz="1800" dirty="0">
              <a:effectLst/>
              <a:latin typeface="Times New Roman" panose="02020603050405020304" pitchFamily="18" charset="0"/>
              <a:ea typeface="Times New Roman" panose="02020603050405020304" pitchFamily="18" charset="0"/>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r>
              <a:rPr lang="en-US" sz="1800" b="1" dirty="0">
                <a:effectLst/>
                <a:latin typeface="Open Sans"/>
                <a:ea typeface="Times New Roman" panose="02020603050405020304" pitchFamily="18" charset="0"/>
              </a:rPr>
              <a:t>SAFETY PRECAUTIONS/FARM MACHINERY</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MS Mincho" panose="02020609040205080304" pitchFamily="49" charset="-128"/>
                <a:cs typeface="Times New Roman" panose="02020603050405020304" pitchFamily="18" charset="0"/>
              </a:rPr>
              <a:t>General safety suggestions include: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Read and follow the manufacturers’ instructions for operation.</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Don’t remove or modify safety features.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Ensure that everyone working on the farm is thoroughly familiar with operating procedures and safety requirements for any machinery they use.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If needed, replace and fit guards to cover the moving parts of machinery – for example, a PTO guard.</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Make sure that tractors are correctly ballasted or weighted for particular jobs.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Fit falling object protective structures (FOPS) on front-end loaders.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Keep a well-stocked, up-to-date first aid kit in an accessible area.</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Always wear appropriate protective and visible clothing.</a:t>
            </a:r>
            <a:endParaRPr lang="es-EC" sz="1800" dirty="0">
              <a:effectLst/>
              <a:latin typeface="Times New Roman" panose="02020603050405020304" pitchFamily="18" charset="0"/>
              <a:ea typeface="Times New Roman" panose="02020603050405020304" pitchFamily="18" charset="0"/>
            </a:endParaRPr>
          </a:p>
          <a:p>
            <a:pPr algn="just"/>
            <a:r>
              <a:rPr lang="en-US" sz="1800" b="1" dirty="0">
                <a:effectLst/>
                <a:latin typeface="Open Sans"/>
                <a:ea typeface="Times New Roman" panose="02020603050405020304" pitchFamily="18" charset="0"/>
              </a:rPr>
              <a:t>Use All of Your Safety Equipment</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Make sure you turn on your lights when moving your machinery. This becomes especially important when moving at night. Make sure to signal your intention when making a wide left turn. Signaling becomes very important especially when turning into a field approach.</a:t>
            </a:r>
            <a:endParaRPr lang="es-EC" sz="1800" dirty="0">
              <a:effectLst/>
              <a:latin typeface="Times New Roman" panose="02020603050405020304" pitchFamily="18" charset="0"/>
              <a:ea typeface="Times New Roman" panose="02020603050405020304" pitchFamily="18" charset="0"/>
            </a:endParaRPr>
          </a:p>
          <a:p>
            <a:pPr algn="just"/>
            <a:r>
              <a:rPr lang="en-US" sz="1800" b="1" dirty="0">
                <a:effectLst/>
                <a:latin typeface="Open Sans"/>
                <a:ea typeface="Times New Roman" panose="02020603050405020304" pitchFamily="18" charset="0"/>
              </a:rPr>
              <a:t>Drive Defensively</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All roadway travel is a team effort between yourself and other drivers. When driving, be aware that traffic behind you will be trying to pass and may not anticipate your movements, such as a wide left turn. Make sure you look behind you before starting to make a left-hand turn. This could prevent a collision if other drivers aren’t aware of your intention.</a:t>
            </a:r>
            <a:endParaRPr lang="es-EC" sz="1800" dirty="0">
              <a:effectLst/>
              <a:latin typeface="Times New Roman" panose="02020603050405020304" pitchFamily="18" charset="0"/>
              <a:ea typeface="Times New Roman" panose="02020603050405020304" pitchFamily="18" charset="0"/>
            </a:endParaRPr>
          </a:p>
          <a:p>
            <a:pPr algn="just"/>
            <a:r>
              <a:rPr lang="en-US" sz="1800" b="1" dirty="0">
                <a:effectLst/>
                <a:latin typeface="Open Sans"/>
                <a:ea typeface="Times New Roman" panose="02020603050405020304" pitchFamily="18" charset="0"/>
              </a:rPr>
              <a:t>Change Travel Times, If Possible, To Avoid Peak Roadway Use</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If you can, move machinery during slower times on the roadway. If possible, change your route to avoid large amounts of traffic.</a:t>
            </a:r>
            <a:endParaRPr lang="es-EC" sz="1800" dirty="0">
              <a:effectLst/>
              <a:latin typeface="Times New Roman" panose="02020603050405020304" pitchFamily="18" charset="0"/>
              <a:ea typeface="Times New Roman" panose="02020603050405020304" pitchFamily="18" charset="0"/>
            </a:endParaRPr>
          </a:p>
          <a:p>
            <a:pPr algn="just"/>
            <a:r>
              <a:rPr lang="en-US" sz="1800" dirty="0">
                <a:effectLst/>
                <a:latin typeface="Open Sans"/>
                <a:ea typeface="Times New Roman" panose="02020603050405020304" pitchFamily="18" charset="0"/>
              </a:rPr>
              <a:t>Here are some additional safety tips for avoiding collisions on public roadways:</a:t>
            </a:r>
            <a:endParaRPr lang="es-EC"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n-US" sz="1800" dirty="0">
                <a:effectLst/>
                <a:latin typeface="Open Sans"/>
                <a:ea typeface="Times New Roman" panose="02020603050405020304" pitchFamily="18" charset="0"/>
              </a:rPr>
              <a:t>Use pilot vehicles when transporting very large equipment or during heavy traffic periods.</a:t>
            </a:r>
            <a:endParaRPr lang="es-EC"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n-US" sz="1800" dirty="0">
                <a:effectLst/>
                <a:latin typeface="Open Sans"/>
                <a:ea typeface="Times New Roman" panose="02020603050405020304" pitchFamily="18" charset="0"/>
              </a:rPr>
              <a:t>Occupy the full lane. Don’t straddle the shoulder.</a:t>
            </a:r>
            <a:endParaRPr lang="es-EC"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n-US" sz="1800" dirty="0">
                <a:effectLst/>
                <a:latin typeface="Open Sans"/>
                <a:ea typeface="Times New Roman" panose="02020603050405020304" pitchFamily="18" charset="0"/>
              </a:rPr>
              <a:t>Don’t drive with all of the field lights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MS Mincho" panose="02020609040205080304" pitchFamily="49" charset="-128"/>
                <a:cs typeface="Times New Roman" panose="02020603050405020304" pitchFamily="18" charset="0"/>
              </a:rPr>
              <a:t>Train workers thoroughly in farm machinery safety</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Inexperienced workers are much more likely to be injured in farm accidents.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Prevent injuries by:</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Supervise inexperienced workers at all times.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Make sure your workers are thoroughly trained in equipment operation and safety.</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Keep all equipment in good repair.</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Warn workers of potential hazards and insist they undertake training and use equipment safely.</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Only allow a worker to perform a task when you are confident they can handle it.</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Keep visitors and children well away from operating machinery and warn them of potential hazards.</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MS Mincho" panose="02020609040205080304" pitchFamily="49" charset="-128"/>
                <a:cs typeface="Times New Roman" panose="02020603050405020304" pitchFamily="18" charset="0"/>
              </a:rPr>
              <a:t>Safe tractor operation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Keep your tractor in good repair and immediately fix or replace faulty parts. Make detailed notes on services and repairs in a logbook and conduct a general maintenance check on the tractor every day before use.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b="1" dirty="0">
                <a:effectLst/>
                <a:latin typeface="Open Sans"/>
                <a:ea typeface="MS Mincho" panose="02020609040205080304" pitchFamily="49" charset="-128"/>
                <a:cs typeface="Times New Roman" panose="02020603050405020304" pitchFamily="18" charset="0"/>
              </a:rPr>
              <a:t>Safety Suggestions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Devise safety procedures that everyone on your farm must follow, such as only starting the tractor when sitting in the driver’s seat and turning the tractor engine off before leaving the driver’s seat.</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Install ROPS and seatbelts on all tractors.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If using a front-end loader, install FOPS.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Don’t allow anyone to stand near the tractor when it’s being started.</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Don’t operate your tractor close to dams, pipes, drains or powerlines, on steep slopes or near other potential hazards.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Remember that tractors have a high centre of gravity and are more likely to tip when riding over hilly ground.</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Don’t carry passengers.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Make sure that steps and control pedals are non-slip and kept clean.</a:t>
            </a:r>
            <a:endParaRPr lang="es-EC" sz="1800" dirty="0">
              <a:effectLst/>
              <a:latin typeface="Times New Roman" panose="02020603050405020304" pitchFamily="18" charset="0"/>
              <a:ea typeface="Times New Roman" panose="02020603050405020304" pitchFamily="18" charset="0"/>
            </a:endParaRPr>
          </a:p>
          <a:p>
            <a:pPr algn="just">
              <a:spcAft>
                <a:spcPts val="1200"/>
              </a:spcAft>
            </a:pPr>
            <a:r>
              <a:rPr lang="en-US" sz="1800" b="1" dirty="0">
                <a:effectLst/>
                <a:latin typeface="Open Sans"/>
                <a:ea typeface="MS Mincho" panose="02020609040205080304" pitchFamily="49" charset="-128"/>
                <a:cs typeface="Times New Roman" panose="02020603050405020304" pitchFamily="18" charset="0"/>
              </a:rPr>
              <a:t>Unguarded power take-off shafts are extremely hazardous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All moving machinery parts should be guarded so that clothing, hair or fingers can’t get caught. Power take-off (PTO) shafts can cause serious injury and death. Safety suggestions for PTOs include: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Guard the entire length of the shaft.</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Anchor the shaft guard to stop it from rotating.</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Enclose the joints with a guard.</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Keep shields in place when using the tractor.</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Always make sure all guards and shields are re-attached if removed during maintenance.</a:t>
            </a:r>
            <a:endParaRPr lang="es-EC"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algn="just">
              <a:spcAft>
                <a:spcPts val="1200"/>
              </a:spcAft>
            </a:pPr>
            <a:r>
              <a:rPr lang="en-US" sz="1800" b="1" dirty="0">
                <a:effectLst/>
                <a:latin typeface="Open Sans"/>
                <a:ea typeface="MS Mincho" panose="02020609040205080304" pitchFamily="49" charset="-128"/>
                <a:cs typeface="Times New Roman" panose="02020603050405020304" pitchFamily="18" charset="0"/>
              </a:rPr>
              <a:t>Protect children from tractor accidents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Children account for a high proportion of farm-related fatalities, and children under the age of fourteen account for one in four tractor-related deaths. You can protect children from harm in many ways:</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Warn children of the hazards and make them aware of safety issues.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Always remove keys from tractors.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Separate play areas from active farm working areas.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Make sure that equipment storage areas are securely locked and inaccessible.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Don’t leave running machinery unattended.</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Lower your tractor’s front-end loaders or three-point linkages after use.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Don’t allow children to ride on or drive the tractor.</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Make sure proper training is undertaken before allowing young adults to operate machinery.</a:t>
            </a:r>
            <a:endParaRPr lang="es-EC"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953163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algn="just">
              <a:spcAft>
                <a:spcPts val="1200"/>
              </a:spcAft>
            </a:pPr>
            <a:r>
              <a:rPr lang="en-US" sz="1800" b="1" dirty="0">
                <a:effectLst/>
                <a:latin typeface="Open Sans"/>
                <a:ea typeface="MS Mincho" panose="02020609040205080304" pitchFamily="49" charset="-128"/>
                <a:cs typeface="Times New Roman" panose="02020603050405020304" pitchFamily="18" charset="0"/>
              </a:rPr>
              <a:t>Draw up a farm safety emergency plan</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algn="just">
              <a:spcAft>
                <a:spcPts val="1200"/>
              </a:spcAft>
            </a:pPr>
            <a:r>
              <a:rPr lang="en-US" sz="1800" dirty="0">
                <a:effectLst/>
                <a:latin typeface="Open Sans"/>
                <a:ea typeface="MS Mincho" panose="02020609040205080304" pitchFamily="49" charset="-128"/>
                <a:cs typeface="Times New Roman" panose="02020603050405020304" pitchFamily="18" charset="0"/>
              </a:rPr>
              <a:t>An emergency plan is vital. Some suggestions include:</a:t>
            </a:r>
            <a:endParaRPr lang="es-EC"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Ensure easy access to a suitable and well-stocked first aid kit.</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Make sure at least one person on the farm is trained in first aid.</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Keep emergency numbers and correct addresses next to the telephone.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Plan routes to the nearest hospital – make sure it has an operational emergency department.</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Regularly talk through your emergency plan with your family and other workers. </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Make sure your children understand what to do in an emergency.</a:t>
            </a:r>
            <a:endParaRPr lang="es-EC" sz="1800" dirty="0">
              <a:effectLst/>
              <a:latin typeface="Times New Roman" panose="02020603050405020304" pitchFamily="18" charset="0"/>
              <a:ea typeface="Times New Roman" panose="02020603050405020304" pitchFamily="18" charset="0"/>
            </a:endParaRPr>
          </a:p>
          <a:p>
            <a:pPr algn="just">
              <a:spcBef>
                <a:spcPts val="200"/>
              </a:spcBef>
            </a:pPr>
            <a:r>
              <a:rPr lang="en-US" sz="1800" b="1" dirty="0">
                <a:solidFill>
                  <a:srgbClr val="333333"/>
                </a:solidFill>
                <a:effectLst/>
                <a:latin typeface="Open Sans"/>
                <a:ea typeface="MS Gothic" panose="020B0609070205080204" pitchFamily="49" charset="-128"/>
                <a:cs typeface="Times New Roman" panose="02020603050405020304" pitchFamily="18" charset="0"/>
              </a:rPr>
              <a:t>Equipment safety checklist</a:t>
            </a:r>
            <a:endParaRPr lang="es-EC" sz="1800" b="1"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endParaRPr>
          </a:p>
          <a:p>
            <a:pPr algn="just"/>
            <a:r>
              <a:rPr lang="en-US" sz="1800" b="1" dirty="0">
                <a:solidFill>
                  <a:srgbClr val="333333"/>
                </a:solidFill>
                <a:effectLst/>
                <a:latin typeface="Open Sans"/>
                <a:ea typeface="MS Mincho" panose="02020609040205080304" pitchFamily="49" charset="-128"/>
              </a:rPr>
              <a:t>DO’s:</a:t>
            </a:r>
            <a:endParaRPr lang="es-EC" sz="1800" b="1" dirty="0">
              <a:effectLst/>
              <a:latin typeface="Times New Roman" panose="02020603050405020304" pitchFamily="18" charset="0"/>
              <a:ea typeface="MS Mincho" panose="02020609040205080304" pitchFamily="49" charset="-128"/>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keep all guards in place on tractors and equipment</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ensure PTO shafts are fully guarded (O-guard, U-guard and shaft) and the safety chain is attached</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make sure that all mirrors and cameras (if fitted) are clean and fully functional on tractors and telescopic handlers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keep all windows clean and make sure you check all round before carrying out any manoeuvre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ensure you have good all-round visibility on tractors and telehandlers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when pulling heavy machinery equipped with hydraulic brakes, make sure the brakes are connected to the tractor and work properly</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keep the brakes on all your machines properly maintained, especially the parking brakes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operate tractors with enclosed safety cabs or roll bars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take care when mounting or dismounting tractors or telehandlers</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only start your tractor from the driver’s seat and make sure that your tractor’s starter system works properly</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check all hitches and linkages to ensure they are not worn or damaged</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make sure equipment is stopped fully before clearing blockages, which need to be cleared by hand</a:t>
            </a:r>
            <a:endParaRPr lang="es-EC" sz="1800" dirty="0">
              <a:effectLst/>
              <a:latin typeface="Times New Roman" panose="02020603050405020304" pitchFamily="18" charset="0"/>
              <a:ea typeface="Times New Roman" panose="02020603050405020304" pitchFamily="18" charset="0"/>
            </a:endParaRPr>
          </a:p>
          <a:p>
            <a:pPr algn="just"/>
            <a:r>
              <a:rPr lang="en-US" sz="1800" b="1" dirty="0">
                <a:solidFill>
                  <a:srgbClr val="333333"/>
                </a:solidFill>
                <a:effectLst/>
                <a:latin typeface="Open Sans"/>
                <a:ea typeface="MS Mincho" panose="02020609040205080304" pitchFamily="49" charset="-128"/>
              </a:rPr>
              <a:t>DONTS:</a:t>
            </a:r>
            <a:endParaRPr lang="es-EC" sz="1800" b="1" dirty="0">
              <a:effectLst/>
              <a:latin typeface="Times New Roman" panose="02020603050405020304" pitchFamily="18" charset="0"/>
              <a:ea typeface="MS Mincho" panose="02020609040205080304" pitchFamily="49" charset="-128"/>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attempt to repair machinery if you do not have the correct tools and equipment and are not competent to do so</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run a tractor down a slope to start it</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check hydraulic pipes for leaks by running your finger along them while they are connected and under pressure</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work underneath a raised load or implement unless it is adequately propped</a:t>
            </a:r>
            <a:endParaRPr lang="es-EC" sz="1800" dirty="0">
              <a:effectLst/>
              <a:latin typeface="Times New Roman" panose="02020603050405020304" pitchFamily="18" charset="0"/>
              <a:ea typeface="Times New Roman" panose="02020603050405020304" pitchFamily="18" charset="0"/>
            </a:endParaRPr>
          </a:p>
          <a:p>
            <a:pPr marL="342900" lvl="0" indent="-342900" algn="just" fontAlgn="base">
              <a:spcBef>
                <a:spcPts val="200"/>
              </a:spcBef>
              <a:spcAft>
                <a:spcPts val="1200"/>
              </a:spcAft>
              <a:buFont typeface="Symbol" panose="05050102010706020507" pitchFamily="18" charset="2"/>
              <a:buChar char=""/>
              <a:tabLst>
                <a:tab pos="228600" algn="l"/>
              </a:tabLst>
            </a:pPr>
            <a:r>
              <a:rPr lang="en-US" sz="1800" dirty="0">
                <a:effectLst/>
                <a:latin typeface="Open Sans"/>
                <a:ea typeface="Times New Roman" panose="02020603050405020304" pitchFamily="18" charset="0"/>
              </a:rPr>
              <a:t>work near overhead power lines when tipping trailers or using high-reaching machinery</a:t>
            </a:r>
            <a:endParaRPr lang="es-EC" sz="1800" dirty="0">
              <a:effectLst/>
              <a:latin typeface="Times New Roman" panose="02020603050405020304" pitchFamily="18" charset="0"/>
              <a:ea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686772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2.jp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9.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grass, outdoor, field, truck&#10;&#10;Description automatically generated">
            <a:extLst>
              <a:ext uri="{FF2B5EF4-FFF2-40B4-BE49-F238E27FC236}">
                <a16:creationId xmlns:a16="http://schemas.microsoft.com/office/drawing/2014/main" id="{186E962A-6188-4C55-BC61-E963A1F581C3}"/>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780" b="7780"/>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74429"/>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05156" y="1894692"/>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grpSp>
      <p:sp>
        <p:nvSpPr>
          <p:cNvPr id="2" name="TextBox 6">
            <a:extLst>
              <a:ext uri="{FF2B5EF4-FFF2-40B4-BE49-F238E27FC236}">
                <a16:creationId xmlns:a16="http://schemas.microsoft.com/office/drawing/2014/main" id="{A253FEC8-3F82-4293-A4BC-E5ECA3C5F0A8}"/>
              </a:ext>
            </a:extLst>
          </p:cNvPr>
          <p:cNvSpPr txBox="1"/>
          <p:nvPr/>
        </p:nvSpPr>
        <p:spPr>
          <a:xfrm>
            <a:off x="1828800" y="4229099"/>
            <a:ext cx="14935200" cy="4154984"/>
          </a:xfrm>
          <a:prstGeom prst="rect">
            <a:avLst/>
          </a:prstGeom>
          <a:noFill/>
        </p:spPr>
        <p:txBody>
          <a:bodyPr wrap="square" rtlCol="0">
            <a:spAutoFit/>
          </a:bodyPr>
          <a:lstStyle/>
          <a:p>
            <a:pPr algn="ctr"/>
            <a:r>
              <a:rPr lang="en-US" sz="44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Moving large farm machinery on public roadways is part of the business of farms.</a:t>
            </a:r>
          </a:p>
          <a:p>
            <a:pPr algn="ctr"/>
            <a:r>
              <a:rPr lang="en-US" sz="44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The nature of our work means we are using public roadways to access fields and farm-yards. Driving defensively and being aware of other motorists on the roadways are the best ways to avoid collisions.</a:t>
            </a:r>
          </a:p>
        </p:txBody>
      </p:sp>
      <p:pic>
        <p:nvPicPr>
          <p:cNvPr id="8" name="Farm Machinery 10">
            <a:hlinkClick r:id="" action="ppaction://media"/>
            <a:extLst>
              <a:ext uri="{FF2B5EF4-FFF2-40B4-BE49-F238E27FC236}">
                <a16:creationId xmlns:a16="http://schemas.microsoft.com/office/drawing/2014/main" id="{0A84BF26-9950-4F4F-8332-FEECDCEA67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829636"/>
            <a:ext cx="1168400" cy="1168400"/>
          </a:xfrm>
          <a:prstGeom prst="rect">
            <a:avLst/>
          </a:prstGeom>
        </p:spPr>
      </p:pic>
      <p:pic>
        <p:nvPicPr>
          <p:cNvPr id="11" name="Light Notification3">
            <a:hlinkClick r:id="" action="ppaction://media"/>
            <a:extLst>
              <a:ext uri="{FF2B5EF4-FFF2-40B4-BE49-F238E27FC236}">
                <a16:creationId xmlns:a16="http://schemas.microsoft.com/office/drawing/2014/main" id="{6156CECD-1AEE-4ED7-8B7D-ADA63913044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5600700"/>
            <a:ext cx="1549400" cy="15494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46" fill="hold"/>
                                        <p:tgtEl>
                                          <p:spTgt spid="8"/>
                                        </p:tgtEl>
                                      </p:cBhvr>
                                    </p:cmd>
                                  </p:childTnLst>
                                </p:cTn>
                              </p:par>
                            </p:childTnLst>
                          </p:cTn>
                        </p:par>
                        <p:par>
                          <p:cTn id="7" fill="hold">
                            <p:stCondLst>
                              <p:cond delay="19946"/>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FARM MACHINERY AND LEFT-HAND TURNS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sign on a dirt road&#10;&#10;Description automatically generated">
            <a:extLst>
              <a:ext uri="{FF2B5EF4-FFF2-40B4-BE49-F238E27FC236}">
                <a16:creationId xmlns:a16="http://schemas.microsoft.com/office/drawing/2014/main" id="{59285F53-2359-4A82-9FE6-F463CDF10E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3560" y="2705100"/>
            <a:ext cx="8340880" cy="5583564"/>
          </a:xfrm>
          <a:prstGeom prst="rect">
            <a:avLst/>
          </a:prstGeom>
        </p:spPr>
      </p:pic>
      <p:pic>
        <p:nvPicPr>
          <p:cNvPr id="6" name="Farm Machinery 2">
            <a:hlinkClick r:id="" action="ppaction://media"/>
            <a:extLst>
              <a:ext uri="{FF2B5EF4-FFF2-40B4-BE49-F238E27FC236}">
                <a16:creationId xmlns:a16="http://schemas.microsoft.com/office/drawing/2014/main" id="{FEDB7CD1-7216-438C-87D8-B5CE44B2EF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48200" y="1238786"/>
            <a:ext cx="1473200" cy="1473200"/>
          </a:xfrm>
          <a:prstGeom prst="rect">
            <a:avLst/>
          </a:prstGeom>
        </p:spPr>
      </p:pic>
      <p:pic>
        <p:nvPicPr>
          <p:cNvPr id="7" name="Light Notification3">
            <a:hlinkClick r:id="" action="ppaction://media"/>
            <a:extLst>
              <a:ext uri="{FF2B5EF4-FFF2-40B4-BE49-F238E27FC236}">
                <a16:creationId xmlns:a16="http://schemas.microsoft.com/office/drawing/2014/main" id="{7E1CA2F5-28FF-479B-877B-9ABEAC5D274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743200" y="5600700"/>
            <a:ext cx="1549400" cy="15494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8" fill="hold"/>
                                        <p:tgtEl>
                                          <p:spTgt spid="6"/>
                                        </p:tgtEl>
                                      </p:cBhvr>
                                    </p:cmd>
                                  </p:childTnLst>
                                </p:cTn>
                              </p:par>
                            </p:childTnLst>
                          </p:cTn>
                        </p:par>
                        <p:par>
                          <p:cTn id="7" fill="hold">
                            <p:stCondLst>
                              <p:cond delay="3068"/>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truck is parked in a grassy field&#10;&#10;Description automatically generated">
            <a:extLst>
              <a:ext uri="{FF2B5EF4-FFF2-40B4-BE49-F238E27FC236}">
                <a16:creationId xmlns:a16="http://schemas.microsoft.com/office/drawing/2014/main" id="{DEB71B37-D6CB-43EF-A615-DC60C83E9538}"/>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29100"/>
              <a:ext cx="5176679" cy="3785652"/>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Poorly used or faulty machinery is a major cause of death and injury on farms. Common tractor accidents involve roll-overs, run-overs and unguarded power take-off (PTO) shafts. </a:t>
              </a:r>
            </a:p>
          </p:txBody>
        </p:sp>
      </p:grpSp>
      <p:pic>
        <p:nvPicPr>
          <p:cNvPr id="6" name="Farm Machinery 3">
            <a:hlinkClick r:id="" action="ppaction://media"/>
            <a:extLst>
              <a:ext uri="{FF2B5EF4-FFF2-40B4-BE49-F238E27FC236}">
                <a16:creationId xmlns:a16="http://schemas.microsoft.com/office/drawing/2014/main" id="{3EB2B38C-6856-420D-AF16-DCBD7C542B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28452" y="1104900"/>
            <a:ext cx="1168400" cy="1168400"/>
          </a:xfrm>
          <a:prstGeom prst="rect">
            <a:avLst/>
          </a:prstGeom>
        </p:spPr>
      </p:pic>
      <p:pic>
        <p:nvPicPr>
          <p:cNvPr id="11" name="Light Notification3">
            <a:hlinkClick r:id="" action="ppaction://media"/>
            <a:extLst>
              <a:ext uri="{FF2B5EF4-FFF2-40B4-BE49-F238E27FC236}">
                <a16:creationId xmlns:a16="http://schemas.microsoft.com/office/drawing/2014/main" id="{C2FF120F-7433-460A-8F44-BBFD06F2A24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5600700"/>
            <a:ext cx="1549400" cy="15494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04" fill="hold"/>
                                        <p:tgtEl>
                                          <p:spTgt spid="6"/>
                                        </p:tgtEl>
                                      </p:cBhvr>
                                    </p:cmd>
                                  </p:childTnLst>
                                </p:cTn>
                              </p:par>
                            </p:childTnLst>
                          </p:cTn>
                        </p:par>
                        <p:par>
                          <p:cTn id="7" fill="hold">
                            <p:stCondLst>
                              <p:cond delay="39604"/>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6124754"/>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2552700"/>
            <a:ext cx="8045278" cy="5693866"/>
          </a:xfrm>
          <a:prstGeom prst="rect">
            <a:avLst/>
          </a:prstGeom>
        </p:spPr>
        <p:txBody>
          <a:bodyPr wrap="square">
            <a:spAutoFit/>
          </a:bodyPr>
          <a:lstStyle/>
          <a:p>
            <a:r>
              <a:rPr lang="en-US" sz="2800" dirty="0">
                <a:solidFill>
                  <a:schemeClr val="bg2"/>
                </a:solidFill>
                <a:latin typeface="Brandon Text Regular" panose="020B0503020203060203" pitchFamily="34" charset="0"/>
              </a:rPr>
              <a:t>You might not always be the one driving the farm equipment. Remember it’s easy to misjudge speed when you come upon a slow-moving vehicle. In most cases, you have only a few seconds to react and slow down. </a:t>
            </a:r>
          </a:p>
          <a:p>
            <a:r>
              <a:rPr lang="en-US" sz="2800" dirty="0">
                <a:solidFill>
                  <a:schemeClr val="bg2"/>
                </a:solidFill>
                <a:latin typeface="Brandon Text Regular" panose="020B0503020203060203" pitchFamily="34" charset="0"/>
              </a:rPr>
              <a:t>Farm equipment is involved in more than one in three farm-related deaths.</a:t>
            </a:r>
          </a:p>
          <a:p>
            <a:r>
              <a:rPr lang="en-US" sz="2800" dirty="0">
                <a:solidFill>
                  <a:schemeClr val="bg2"/>
                </a:solidFill>
                <a:latin typeface="Brandon Text Regular" panose="020B0503020203060203" pitchFamily="34" charset="0"/>
              </a:rPr>
              <a:t>Farms make up only 10 per cent of Victorian workplaces, but they account for between 25 and 50 per cent of all work-related deaths (fatalities) in any given year. </a:t>
            </a:r>
          </a:p>
          <a:p>
            <a:r>
              <a:rPr lang="en-US" sz="2800" dirty="0">
                <a:solidFill>
                  <a:schemeClr val="bg2"/>
                </a:solidFill>
                <a:latin typeface="Brandon Text Regular" panose="020B0503020203060203" pitchFamily="34" charset="0"/>
              </a:rPr>
              <a:t>One in four unintentional farm deaths are caused by unsafe tractor operation. </a:t>
            </a:r>
          </a:p>
        </p:txBody>
      </p:sp>
      <p:pic>
        <p:nvPicPr>
          <p:cNvPr id="4" name="Picture Placeholder 3" descr="A tractor on a dirt road&#10;&#10;Description automatically generated">
            <a:extLst>
              <a:ext uri="{FF2B5EF4-FFF2-40B4-BE49-F238E27FC236}">
                <a16:creationId xmlns:a16="http://schemas.microsoft.com/office/drawing/2014/main" id="{E24CE921-BC40-420B-A8F2-473950C47A3C}"/>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8940" b="8940"/>
          <a:stretch>
            <a:fillRect/>
          </a:stretch>
        </p:blipFill>
        <p:spPr>
          <a:xfrm>
            <a:off x="0" y="2400300"/>
            <a:ext cx="9144000" cy="6124575"/>
          </a:xfrm>
        </p:spPr>
      </p:pic>
      <p:pic>
        <p:nvPicPr>
          <p:cNvPr id="5" name="Farm Machinery 4">
            <a:hlinkClick r:id="" action="ppaction://media"/>
            <a:extLst>
              <a:ext uri="{FF2B5EF4-FFF2-40B4-BE49-F238E27FC236}">
                <a16:creationId xmlns:a16="http://schemas.microsoft.com/office/drawing/2014/main" id="{67F15C8B-A357-496E-ACE7-F6BA1D4C51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1523311"/>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6AA4304B-6D17-43E1-9D8C-FB9241F35F6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5600700"/>
            <a:ext cx="1549400" cy="15494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81" fill="hold"/>
                                        <p:tgtEl>
                                          <p:spTgt spid="5"/>
                                        </p:tgtEl>
                                      </p:cBhvr>
                                    </p:cmd>
                                  </p:childTnLst>
                                </p:cTn>
                              </p:par>
                            </p:childTnLst>
                          </p:cTn>
                        </p:par>
                        <p:par>
                          <p:cTn id="7" fill="hold">
                            <p:stCondLst>
                              <p:cond delay="9388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92003" y="2942897"/>
            <a:ext cx="8305800" cy="4401205"/>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PRELIMINARY PROCEDURES</a:t>
            </a:r>
          </a:p>
          <a:p>
            <a:r>
              <a:rPr lang="en-US" sz="2800" dirty="0">
                <a:solidFill>
                  <a:schemeClr val="bg2"/>
                </a:solidFill>
                <a:latin typeface="Brandon Text Regular" panose="020B0503020203060203" pitchFamily="34" charset="0"/>
              </a:rPr>
              <a:t>A. Think about the '</a:t>
            </a:r>
            <a:r>
              <a:rPr lang="en-US" sz="2800" b="1" dirty="0">
                <a:solidFill>
                  <a:schemeClr val="bg2"/>
                </a:solidFill>
                <a:latin typeface="Brandon Text Regular" panose="020B0503020203060203" pitchFamily="34" charset="0"/>
              </a:rPr>
              <a:t>Safe Stop</a:t>
            </a:r>
            <a:r>
              <a:rPr lang="en-US" sz="2800" dirty="0">
                <a:solidFill>
                  <a:schemeClr val="bg2"/>
                </a:solidFill>
                <a:latin typeface="Brandon Text Regular" panose="020B0503020203060203" pitchFamily="34" charset="0"/>
              </a:rPr>
              <a:t>' procedure and always follow it. Complete four simple steps: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apply the hand brake</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put the controls in neutral</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turn off the engine</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remove the key</a:t>
            </a:r>
          </a:p>
          <a:p>
            <a:r>
              <a:rPr lang="en-US" sz="2800" dirty="0">
                <a:solidFill>
                  <a:schemeClr val="bg2"/>
                </a:solidFill>
                <a:latin typeface="Brandon Text Regular" panose="020B0503020203060203" pitchFamily="34" charset="0"/>
              </a:rPr>
              <a:t>B. Prevent loss of vehicle control</a:t>
            </a:r>
          </a:p>
          <a:p>
            <a:r>
              <a:rPr lang="en-US" sz="2800" dirty="0">
                <a:solidFill>
                  <a:schemeClr val="bg2"/>
                </a:solidFill>
                <a:latin typeface="Brandon Text Regular" panose="020B0503020203060203" pitchFamily="34" charset="0"/>
              </a:rPr>
              <a:t>The driver must be trained and know how to operate the vehicle safely. </a:t>
            </a:r>
          </a:p>
        </p:txBody>
      </p:sp>
      <p:pic>
        <p:nvPicPr>
          <p:cNvPr id="13" name="Picture Placeholder 12" descr="A truck that is sitting on top of a grass covered field&#10;&#10;Description automatically generated">
            <a:extLst>
              <a:ext uri="{FF2B5EF4-FFF2-40B4-BE49-F238E27FC236}">
                <a16:creationId xmlns:a16="http://schemas.microsoft.com/office/drawing/2014/main" id="{1982A4BD-4D94-46E0-A6B3-69A799BD2A4C}"/>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105" b="5105"/>
          <a:stretch>
            <a:fillRect/>
          </a:stretch>
        </p:blipFill>
        <p:spPr/>
      </p:pic>
      <p:pic>
        <p:nvPicPr>
          <p:cNvPr id="14" name="Farm Machinery 5">
            <a:hlinkClick r:id="" action="ppaction://media"/>
            <a:extLst>
              <a:ext uri="{FF2B5EF4-FFF2-40B4-BE49-F238E27FC236}">
                <a16:creationId xmlns:a16="http://schemas.microsoft.com/office/drawing/2014/main" id="{7AA75638-E4E4-4810-80F2-B8D97BF8CB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1800" y="2206297"/>
            <a:ext cx="1473200" cy="1473200"/>
          </a:xfrm>
          <a:prstGeom prst="rect">
            <a:avLst/>
          </a:prstGeom>
        </p:spPr>
      </p:pic>
      <p:pic>
        <p:nvPicPr>
          <p:cNvPr id="15" name="Light Notification3">
            <a:hlinkClick r:id="" action="ppaction://media"/>
            <a:extLst>
              <a:ext uri="{FF2B5EF4-FFF2-40B4-BE49-F238E27FC236}">
                <a16:creationId xmlns:a16="http://schemas.microsoft.com/office/drawing/2014/main" id="{D44BB277-5711-4963-ACB0-55FC3D48036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5600700"/>
            <a:ext cx="1549400" cy="15494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17" fill="hold"/>
                                        <p:tgtEl>
                                          <p:spTgt spid="14"/>
                                        </p:tgtEl>
                                      </p:cBhvr>
                                    </p:cmd>
                                  </p:childTnLst>
                                </p:cTn>
                              </p:par>
                            </p:childTnLst>
                          </p:cTn>
                        </p:par>
                        <p:par>
                          <p:cTn id="7" fill="hold">
                            <p:stCondLst>
                              <p:cond delay="116417"/>
                            </p:stCondLst>
                            <p:childTnLst>
                              <p:par>
                                <p:cTn id="8" presetID="1" presetClass="mediacall" presetSubtype="0" fill="hold" nodeType="afterEffect">
                                  <p:stCondLst>
                                    <p:cond delay="0"/>
                                  </p:stCondLst>
                                  <p:childTnLst>
                                    <p:cmd type="call" cmd="playFrom(0.0)">
                                      <p:cBhvr>
                                        <p:cTn id="9" dur="44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4"/>
                </p:tgtEl>
              </p:cMediaNode>
            </p:audio>
            <p:audio>
              <p:cMediaNode vol="80000" showWhenStopped="0">
                <p:cTn id="11"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581906"/>
            <a:ext cx="8077200" cy="3539430"/>
          </a:xfrm>
          <a:prstGeom prst="rect">
            <a:avLst/>
          </a:prstGeom>
          <a:noFill/>
        </p:spPr>
        <p:txBody>
          <a:bodyPr wrap="square" rtlCol="0">
            <a:spAutoFit/>
          </a:bodyPr>
          <a:lstStyle/>
          <a:p>
            <a:r>
              <a:rPr lang="en-US" sz="2800" dirty="0">
                <a:solidFill>
                  <a:schemeClr val="bg1"/>
                </a:solidFill>
                <a:latin typeface="Brandon Text Regular" panose="020B0503020203060203" pitchFamily="34" charset="0"/>
              </a:rPr>
              <a:t>C. Guarding PTO shafts</a:t>
            </a:r>
          </a:p>
          <a:p>
            <a:r>
              <a:rPr lang="en-US" sz="2800" dirty="0">
                <a:solidFill>
                  <a:schemeClr val="bg1"/>
                </a:solidFill>
                <a:latin typeface="Brandon Text Regular" panose="020B0503020203060203" pitchFamily="34" charset="0"/>
              </a:rPr>
              <a:t>Power-take-off shafts are the power source for many machines that are attached to and powered by tractors. The shaft can rotate at speeds up to 1,000 revolutions per minute (rpm). </a:t>
            </a:r>
          </a:p>
          <a:p>
            <a:r>
              <a:rPr lang="en-US" sz="2800" dirty="0">
                <a:solidFill>
                  <a:schemeClr val="bg1"/>
                </a:solidFill>
                <a:latin typeface="Brandon Text Regular" panose="020B0503020203060203" pitchFamily="34" charset="0"/>
              </a:rPr>
              <a:t>D. Care around hydraulics</a:t>
            </a:r>
          </a:p>
          <a:p>
            <a:r>
              <a:rPr lang="en-US" sz="2800" dirty="0">
                <a:solidFill>
                  <a:schemeClr val="bg1"/>
                </a:solidFill>
                <a:latin typeface="Brandon Text Regular" panose="020B0503020203060203" pitchFamily="34" charset="0"/>
              </a:rPr>
              <a:t>Many machines and attachments for tractors are powered by hydraulics.</a:t>
            </a:r>
          </a:p>
        </p:txBody>
      </p:sp>
      <p:pic>
        <p:nvPicPr>
          <p:cNvPr id="4" name="Picture Placeholder 3" descr="A large machine in a field&#10;&#10;Description automatically generated">
            <a:extLst>
              <a:ext uri="{FF2B5EF4-FFF2-40B4-BE49-F238E27FC236}">
                <a16:creationId xmlns:a16="http://schemas.microsoft.com/office/drawing/2014/main" id="{FB08F468-BAD8-4419-A2CE-A724D6670538}"/>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10000" b="10000"/>
          <a:stretch>
            <a:fillRect/>
          </a:stretch>
        </p:blipFill>
        <p:spPr>
          <a:xfrm>
            <a:off x="9169706" y="2358987"/>
            <a:ext cx="9144000" cy="5486400"/>
          </a:xfrm>
        </p:spPr>
      </p:pic>
      <p:pic>
        <p:nvPicPr>
          <p:cNvPr id="5" name="Farm Machinery 6">
            <a:hlinkClick r:id="" action="ppaction://media"/>
            <a:extLst>
              <a:ext uri="{FF2B5EF4-FFF2-40B4-BE49-F238E27FC236}">
                <a16:creationId xmlns:a16="http://schemas.microsoft.com/office/drawing/2014/main" id="{177B8EAC-FFAA-49B9-A91C-73DEE7231A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10000" y="1273502"/>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34D3952D-C43F-4B1F-9AD3-E47B2BBA970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5600700"/>
            <a:ext cx="1549400" cy="15494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95" fill="hold"/>
                                        <p:tgtEl>
                                          <p:spTgt spid="5"/>
                                        </p:tgtEl>
                                      </p:cBhvr>
                                    </p:cmd>
                                  </p:childTnLst>
                                </p:cTn>
                              </p:par>
                            </p:childTnLst>
                          </p:cTn>
                        </p:par>
                        <p:par>
                          <p:cTn id="7" fill="hold">
                            <p:stCondLst>
                              <p:cond delay="51495"/>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52645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2655649"/>
            <a:ext cx="8305800" cy="6093976"/>
          </a:xfrm>
          <a:prstGeom prst="rect">
            <a:avLst/>
          </a:prstGeom>
          <a:noFill/>
        </p:spPr>
        <p:txBody>
          <a:bodyPr wrap="square" rtlCol="0">
            <a:spAutoFit/>
          </a:bodyPr>
          <a:lstStyle/>
          <a:p>
            <a:r>
              <a:rPr lang="en-US" sz="2800" b="1" dirty="0">
                <a:solidFill>
                  <a:schemeClr val="bg2"/>
                </a:solidFill>
                <a:latin typeface="Brandon Text Regular" panose="020B0503020203060203" pitchFamily="34" charset="0"/>
              </a:rPr>
              <a:t>SAFETY PRECAUTIONS/FARM MACHINERY</a:t>
            </a:r>
          </a:p>
          <a:p>
            <a:r>
              <a:rPr lang="en-US" sz="2800" b="1" dirty="0">
                <a:solidFill>
                  <a:schemeClr val="bg2"/>
                </a:solidFill>
                <a:latin typeface="Brandon Text Regular" panose="020B0503020203060203" pitchFamily="34" charset="0"/>
              </a:rPr>
              <a:t>General safety suggestions include:</a:t>
            </a:r>
          </a:p>
          <a:p>
            <a:r>
              <a:rPr lang="en-US" sz="2800" b="1" dirty="0">
                <a:solidFill>
                  <a:schemeClr val="bg2"/>
                </a:solidFill>
                <a:latin typeface="Brandon Text Regular" panose="020B0503020203060203" pitchFamily="34" charset="0"/>
              </a:rPr>
              <a:t>Use All of Your Safety Equipment</a:t>
            </a:r>
          </a:p>
          <a:p>
            <a:r>
              <a:rPr lang="en-US" sz="2800" b="1" dirty="0">
                <a:solidFill>
                  <a:schemeClr val="bg2"/>
                </a:solidFill>
                <a:latin typeface="Brandon Text Regular" panose="020B0503020203060203" pitchFamily="34" charset="0"/>
              </a:rPr>
              <a:t>Drive Defensively</a:t>
            </a:r>
          </a:p>
          <a:p>
            <a:r>
              <a:rPr lang="en-US" sz="2800" b="1" dirty="0">
                <a:solidFill>
                  <a:schemeClr val="bg2"/>
                </a:solidFill>
                <a:latin typeface="Brandon Text Regular" panose="020B0503020203060203" pitchFamily="34" charset="0"/>
              </a:rPr>
              <a:t>Change Travel Times, If Possible, To Avoid Peak Roadway Use</a:t>
            </a:r>
          </a:p>
          <a:p>
            <a:r>
              <a:rPr lang="en-US" sz="2800" b="1" dirty="0">
                <a:solidFill>
                  <a:schemeClr val="bg2"/>
                </a:solidFill>
                <a:latin typeface="Brandon Text Regular" panose="020B0503020203060203" pitchFamily="34" charset="0"/>
              </a:rPr>
              <a:t>Train workers thoroughly in farm machinery safety</a:t>
            </a:r>
          </a:p>
          <a:p>
            <a:r>
              <a:rPr lang="en-US" sz="2800" b="1" dirty="0">
                <a:solidFill>
                  <a:schemeClr val="bg2"/>
                </a:solidFill>
                <a:latin typeface="Brandon Text Regular" panose="020B0503020203060203" pitchFamily="34" charset="0"/>
              </a:rPr>
              <a:t>Safe tractor operation</a:t>
            </a:r>
          </a:p>
          <a:p>
            <a:r>
              <a:rPr lang="en-US" sz="2800" b="1" dirty="0">
                <a:solidFill>
                  <a:schemeClr val="bg2"/>
                </a:solidFill>
                <a:latin typeface="Brandon Text Regular" panose="020B0503020203060203" pitchFamily="34" charset="0"/>
              </a:rPr>
              <a:t>Safety Suggestions</a:t>
            </a:r>
          </a:p>
          <a:p>
            <a:r>
              <a:rPr lang="en-US" sz="2800" b="1" dirty="0">
                <a:solidFill>
                  <a:schemeClr val="bg2"/>
                </a:solidFill>
                <a:latin typeface="Brandon Text Regular" panose="020B0503020203060203" pitchFamily="34" charset="0"/>
              </a:rPr>
              <a:t>Unguarded power take-off shafts are extremely hazardous</a:t>
            </a:r>
          </a:p>
          <a:p>
            <a:r>
              <a:rPr lang="en-US" sz="2800" dirty="0">
                <a:solidFill>
                  <a:schemeClr val="bg2"/>
                </a:solidFill>
                <a:latin typeface="Brandon Text Regular" panose="020B0503020203060203" pitchFamily="34" charset="0"/>
              </a:rPr>
              <a:t>All moving machinery parts should be guarded so that clothing, hair or fingers can’t get caught.</a:t>
            </a:r>
          </a:p>
        </p:txBody>
      </p:sp>
      <p:pic>
        <p:nvPicPr>
          <p:cNvPr id="4" name="Picture Placeholder 3" descr="A picture containing grass, outdoor, truck, field&#10;&#10;Description automatically generated">
            <a:extLst>
              <a:ext uri="{FF2B5EF4-FFF2-40B4-BE49-F238E27FC236}">
                <a16:creationId xmlns:a16="http://schemas.microsoft.com/office/drawing/2014/main" id="{F92AAD40-C0D0-4FED-ABC6-7C9B832F4CCE}"/>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488" r="3488"/>
          <a:stretch>
            <a:fillRect/>
          </a:stretch>
        </p:blipFill>
        <p:spPr>
          <a:xfrm>
            <a:off x="0" y="2400300"/>
            <a:ext cx="9144000" cy="6553200"/>
          </a:xfrm>
        </p:spPr>
      </p:pic>
      <p:pic>
        <p:nvPicPr>
          <p:cNvPr id="5" name="Farm Machinery 7">
            <a:hlinkClick r:id="" action="ppaction://media"/>
            <a:extLst>
              <a:ext uri="{FF2B5EF4-FFF2-40B4-BE49-F238E27FC236}">
                <a16:creationId xmlns:a16="http://schemas.microsoft.com/office/drawing/2014/main" id="{8049580C-15CB-492C-B161-75616C5E81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95600" y="2781300"/>
            <a:ext cx="1016000" cy="1016000"/>
          </a:xfrm>
          <a:prstGeom prst="rect">
            <a:avLst/>
          </a:prstGeom>
        </p:spPr>
      </p:pic>
      <p:pic>
        <p:nvPicPr>
          <p:cNvPr id="9" name="Light Notification3">
            <a:hlinkClick r:id="" action="ppaction://media"/>
            <a:extLst>
              <a:ext uri="{FF2B5EF4-FFF2-40B4-BE49-F238E27FC236}">
                <a16:creationId xmlns:a16="http://schemas.microsoft.com/office/drawing/2014/main" id="{6CB1A5F5-A9B4-470D-BA5E-CA5D09E4B26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5600700"/>
            <a:ext cx="1549400" cy="15494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138" fill="hold"/>
                                        <p:tgtEl>
                                          <p:spTgt spid="5"/>
                                        </p:tgtEl>
                                      </p:cBhvr>
                                    </p:cmd>
                                  </p:childTnLst>
                                </p:cTn>
                              </p:par>
                            </p:childTnLst>
                          </p:cTn>
                        </p:par>
                        <p:par>
                          <p:cTn id="7" fill="hold">
                            <p:stCondLst>
                              <p:cond delay="284138"/>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6836985"/>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33400" y="2705100"/>
            <a:ext cx="8610600" cy="6494085"/>
          </a:xfrm>
          <a:prstGeom prst="rect">
            <a:avLst/>
          </a:prstGeom>
          <a:noFill/>
        </p:spPr>
        <p:txBody>
          <a:bodyPr wrap="square" rtlCol="0">
            <a:spAutoFit/>
          </a:bodyPr>
          <a:lstStyle/>
          <a:p>
            <a:r>
              <a:rPr lang="en-US" sz="2800" dirty="0">
                <a:solidFill>
                  <a:schemeClr val="bg1"/>
                </a:solidFill>
                <a:latin typeface="Brandon Text Regular" panose="020B0503020203060203" pitchFamily="34" charset="0"/>
              </a:rPr>
              <a:t>Protect children from tractor accidents</a:t>
            </a:r>
          </a:p>
          <a:p>
            <a:r>
              <a:rPr lang="en-US" sz="2800" dirty="0">
                <a:solidFill>
                  <a:schemeClr val="bg1"/>
                </a:solidFill>
                <a:latin typeface="Brandon Text Regular" panose="020B0503020203060203" pitchFamily="34" charset="0"/>
              </a:rPr>
              <a:t>You can protect children from harm in many ways:</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Warn children of the hazards and make them aware of safety issues.</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Always remove keys from tractors.</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Separate play areas from active farm working areas.</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Make sure that equipment storage areas are securely locked and inaccessible.</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Don’t leave running machinery unattended.</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Lower your tractor’s front-end loaders or three-point linkages after use.</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Don’t allow children to ride on or drive the tractor.</a:t>
            </a:r>
          </a:p>
          <a:p>
            <a:pPr marL="457200" indent="-457200">
              <a:buFont typeface="Arial" panose="020B0604020202020204" pitchFamily="34" charset="0"/>
              <a:buChar char="•"/>
            </a:pPr>
            <a:r>
              <a:rPr lang="en-US" sz="2800" dirty="0">
                <a:solidFill>
                  <a:schemeClr val="bg1"/>
                </a:solidFill>
                <a:latin typeface="Brandon Text Regular" panose="020B0503020203060203" pitchFamily="34" charset="0"/>
              </a:rPr>
              <a:t>Make sure proper training is undertaken before allowing young adults to operate machinery.</a:t>
            </a:r>
          </a:p>
          <a:p>
            <a:endParaRPr lang="en-US" sz="2400" dirty="0">
              <a:solidFill>
                <a:schemeClr val="bg1"/>
              </a:solidFill>
              <a:latin typeface="Brandon Text Regular" panose="020B0503020203060203" pitchFamily="34" charset="0"/>
            </a:endParaRPr>
          </a:p>
        </p:txBody>
      </p:sp>
      <p:pic>
        <p:nvPicPr>
          <p:cNvPr id="4" name="Picture Placeholder 3" descr="A green truck parked in a field&#10;&#10;Description automatically generated">
            <a:extLst>
              <a:ext uri="{FF2B5EF4-FFF2-40B4-BE49-F238E27FC236}">
                <a16:creationId xmlns:a16="http://schemas.microsoft.com/office/drawing/2014/main" id="{01107AFE-9B96-407D-8ACD-1C2E9D304132}"/>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7787" r="7787"/>
          <a:stretch>
            <a:fillRect/>
          </a:stretch>
        </p:blipFill>
        <p:spPr>
          <a:xfrm>
            <a:off x="9677400" y="2400300"/>
            <a:ext cx="8610600" cy="6799263"/>
          </a:xfrm>
        </p:spPr>
      </p:pic>
      <p:pic>
        <p:nvPicPr>
          <p:cNvPr id="5" name="Farm Machinery 8">
            <a:hlinkClick r:id="" action="ppaction://media"/>
            <a:extLst>
              <a:ext uri="{FF2B5EF4-FFF2-40B4-BE49-F238E27FC236}">
                <a16:creationId xmlns:a16="http://schemas.microsoft.com/office/drawing/2014/main" id="{EE801468-0BBD-459E-82B2-9874F9C75F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29000" y="2422793"/>
            <a:ext cx="939800" cy="939800"/>
          </a:xfrm>
          <a:prstGeom prst="rect">
            <a:avLst/>
          </a:prstGeom>
        </p:spPr>
      </p:pic>
      <p:pic>
        <p:nvPicPr>
          <p:cNvPr id="9" name="Light Notification3">
            <a:hlinkClick r:id="" action="ppaction://media"/>
            <a:extLst>
              <a:ext uri="{FF2B5EF4-FFF2-40B4-BE49-F238E27FC236}">
                <a16:creationId xmlns:a16="http://schemas.microsoft.com/office/drawing/2014/main" id="{41C1F3C7-E307-42A6-9F7F-59C74FEEE93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5600700"/>
            <a:ext cx="1549400" cy="1549400"/>
          </a:xfrm>
          <a:prstGeom prst="rect">
            <a:avLst/>
          </a:prstGeom>
        </p:spPr>
      </p:pic>
    </p:spTree>
    <p:extLst>
      <p:ext uri="{BB962C8B-B14F-4D97-AF65-F5344CB8AC3E}">
        <p14:creationId xmlns:p14="http://schemas.microsoft.com/office/powerpoint/2010/main" val="3075050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63" fill="hold"/>
                                        <p:tgtEl>
                                          <p:spTgt spid="5"/>
                                        </p:tgtEl>
                                      </p:cBhvr>
                                    </p:cmd>
                                  </p:childTnLst>
                                </p:cTn>
                              </p:par>
                            </p:childTnLst>
                          </p:cTn>
                        </p:par>
                        <p:par>
                          <p:cTn id="7" fill="hold">
                            <p:stCondLst>
                              <p:cond delay="5226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52645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2655649"/>
            <a:ext cx="8305800" cy="1815882"/>
          </a:xfrm>
          <a:prstGeom prst="rect">
            <a:avLst/>
          </a:prstGeom>
          <a:noFill/>
        </p:spPr>
        <p:txBody>
          <a:bodyPr wrap="square" rtlCol="0">
            <a:spAutoFit/>
          </a:bodyPr>
          <a:lstStyle/>
          <a:p>
            <a:r>
              <a:rPr lang="en-US" sz="2800" b="1" dirty="0">
                <a:solidFill>
                  <a:schemeClr val="bg2"/>
                </a:solidFill>
                <a:latin typeface="Brandon Text Regular" panose="020B0503020203060203" pitchFamily="34" charset="0"/>
              </a:rPr>
              <a:t>Draw up a farm safety emergency plan</a:t>
            </a:r>
          </a:p>
          <a:p>
            <a:r>
              <a:rPr lang="en-US" sz="2800" dirty="0">
                <a:solidFill>
                  <a:schemeClr val="bg2"/>
                </a:solidFill>
                <a:latin typeface="Brandon Text Regular" panose="020B0503020203060203" pitchFamily="34" charset="0"/>
              </a:rPr>
              <a:t>Equipment safety checklist</a:t>
            </a:r>
          </a:p>
          <a:p>
            <a:r>
              <a:rPr lang="en-US" sz="2800" dirty="0">
                <a:solidFill>
                  <a:schemeClr val="bg2"/>
                </a:solidFill>
                <a:latin typeface="Brandon Text Regular" panose="020B0503020203060203" pitchFamily="34" charset="0"/>
              </a:rPr>
              <a:t>DO’s:</a:t>
            </a:r>
          </a:p>
          <a:p>
            <a:r>
              <a:rPr lang="en-US" sz="2800" dirty="0">
                <a:solidFill>
                  <a:schemeClr val="bg2"/>
                </a:solidFill>
                <a:latin typeface="Brandon Text Regular" panose="020B0503020203060203" pitchFamily="34" charset="0"/>
              </a:rPr>
              <a:t>DONTS:</a:t>
            </a:r>
          </a:p>
        </p:txBody>
      </p:sp>
      <p:pic>
        <p:nvPicPr>
          <p:cNvPr id="4" name="Picture Placeholder 3" descr="A truck driving down a dirt road&#10;&#10;Description automatically generated">
            <a:extLst>
              <a:ext uri="{FF2B5EF4-FFF2-40B4-BE49-F238E27FC236}">
                <a16:creationId xmlns:a16="http://schemas.microsoft.com/office/drawing/2014/main" id="{85C95CC7-C923-4F3F-A0EF-688689D1BCB3}"/>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416" r="3416"/>
          <a:stretch>
            <a:fillRect/>
          </a:stretch>
        </p:blipFill>
        <p:spPr>
          <a:xfrm>
            <a:off x="0" y="2400300"/>
            <a:ext cx="9144000" cy="6553200"/>
          </a:xfrm>
        </p:spPr>
      </p:pic>
      <p:pic>
        <p:nvPicPr>
          <p:cNvPr id="5" name="Farm Machinery 9">
            <a:hlinkClick r:id="" action="ppaction://media"/>
            <a:extLst>
              <a:ext uri="{FF2B5EF4-FFF2-40B4-BE49-F238E27FC236}">
                <a16:creationId xmlns:a16="http://schemas.microsoft.com/office/drawing/2014/main" id="{C48201F9-D608-4BDA-959E-43AD78CDB7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1800" y="19431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BBFCC3D1-0544-450E-8A79-CCB17A68BD7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5600700"/>
            <a:ext cx="1549400" cy="1549400"/>
          </a:xfrm>
          <a:prstGeom prst="rect">
            <a:avLst/>
          </a:prstGeom>
        </p:spPr>
      </p:pic>
    </p:spTree>
    <p:extLst>
      <p:ext uri="{BB962C8B-B14F-4D97-AF65-F5344CB8AC3E}">
        <p14:creationId xmlns:p14="http://schemas.microsoft.com/office/powerpoint/2010/main" val="3955577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199" fill="hold"/>
                                        <p:tgtEl>
                                          <p:spTgt spid="5"/>
                                        </p:tgtEl>
                                      </p:cBhvr>
                                    </p:cmd>
                                  </p:childTnLst>
                                </p:cTn>
                              </p:par>
                            </p:childTnLst>
                          </p:cTn>
                        </p:par>
                        <p:par>
                          <p:cTn id="7" fill="hold">
                            <p:stCondLst>
                              <p:cond delay="147199"/>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12304</TotalTime>
  <Words>2581</Words>
  <Application>Microsoft Office PowerPoint</Application>
  <PresentationFormat>Custom</PresentationFormat>
  <Paragraphs>186</Paragraphs>
  <Slides>10</Slides>
  <Notes>10</Notes>
  <HiddenSlides>0</HiddenSlides>
  <MMClips>18</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10</vt:i4>
      </vt:variant>
    </vt:vector>
  </HeadingPairs>
  <TitlesOfParts>
    <vt:vector size="24" baseType="lpstr">
      <vt:lpstr>Arial</vt:lpstr>
      <vt:lpstr>Brandon Text Regular</vt:lpstr>
      <vt:lpstr>Calibri</vt:lpstr>
      <vt:lpstr>Cambria</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FARM MACHINERY AND LEFT-HAND TURNS</vt:lpstr>
      <vt:lpstr>PowerPoint Presentation</vt:lpstr>
      <vt:lpstr>What’s the Danger?</vt:lpstr>
      <vt:lpstr>How to Protect Yourself</vt:lpstr>
      <vt:lpstr>PowerPoint Presentation</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1014</cp:revision>
  <dcterms:created xsi:type="dcterms:W3CDTF">2015-01-20T11:47:48Z</dcterms:created>
  <dcterms:modified xsi:type="dcterms:W3CDTF">2020-11-09T23:24:30Z</dcterms:modified>
</cp:coreProperties>
</file>