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25" r:id="rId9"/>
    <p:sldId id="616" r:id="rId10"/>
    <p:sldId id="623"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09" autoAdjust="0"/>
    <p:restoredTop sz="63767" autoAdjust="0"/>
  </p:normalViewPr>
  <p:slideViewPr>
    <p:cSldViewPr>
      <p:cViewPr varScale="1">
        <p:scale>
          <a:sx n="29" d="100"/>
          <a:sy n="29" d="100"/>
        </p:scale>
        <p:origin x="830" y="1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docChgLst>
    <pc:chgData name="Edwin Landivar" userId="ae2ac59f40d9f62d" providerId="LiveId" clId="{91A50B24-9FB0-4A4F-88F9-280146E7877E}"/>
    <pc:docChg chg="custSel addSld delSld modSld">
      <pc:chgData name="Edwin Landivar" userId="ae2ac59f40d9f62d" providerId="LiveId" clId="{91A50B24-9FB0-4A4F-88F9-280146E7877E}" dt="2020-10-06T22:49:42.779" v="67" actId="1076"/>
      <pc:docMkLst>
        <pc:docMk/>
      </pc:docMkLst>
      <pc:sldChg chg="modSp mod modNotesTx">
        <pc:chgData name="Edwin Landivar" userId="ae2ac59f40d9f62d" providerId="LiveId" clId="{91A50B24-9FB0-4A4F-88F9-280146E7877E}" dt="2020-10-06T22:37:09.954" v="4" actId="20577"/>
        <pc:sldMkLst>
          <pc:docMk/>
          <pc:sldMk cId="3378895467" sldId="606"/>
        </pc:sldMkLst>
        <pc:spChg chg="mod">
          <ac:chgData name="Edwin Landivar" userId="ae2ac59f40d9f62d" providerId="LiveId" clId="{91A50B24-9FB0-4A4F-88F9-280146E7877E}" dt="2020-10-06T22:37:01.756" v="2"/>
          <ac:spMkLst>
            <pc:docMk/>
            <pc:sldMk cId="3378895467" sldId="606"/>
            <ac:spMk id="5" creationId="{00000000-0000-0000-0000-000000000000}"/>
          </ac:spMkLst>
        </pc:spChg>
      </pc:sldChg>
      <pc:sldChg chg="modSp mod modNotesTx">
        <pc:chgData name="Edwin Landivar" userId="ae2ac59f40d9f62d" providerId="LiveId" clId="{91A50B24-9FB0-4A4F-88F9-280146E7877E}" dt="2020-10-06T22:37:32.283" v="6"/>
        <pc:sldMkLst>
          <pc:docMk/>
          <pc:sldMk cId="837056114" sldId="613"/>
        </pc:sldMkLst>
        <pc:spChg chg="mod">
          <ac:chgData name="Edwin Landivar" userId="ae2ac59f40d9f62d" providerId="LiveId" clId="{91A50B24-9FB0-4A4F-88F9-280146E7877E}" dt="2020-10-06T22:37:32.283" v="6"/>
          <ac:spMkLst>
            <pc:docMk/>
            <pc:sldMk cId="837056114" sldId="613"/>
            <ac:spMk id="14" creationId="{00000000-0000-0000-0000-000000000000}"/>
          </ac:spMkLst>
        </pc:spChg>
      </pc:sldChg>
      <pc:sldChg chg="modSp mod modNotesTx">
        <pc:chgData name="Edwin Landivar" userId="ae2ac59f40d9f62d" providerId="LiveId" clId="{91A50B24-9FB0-4A4F-88F9-280146E7877E}" dt="2020-10-06T22:40:56.615" v="13"/>
        <pc:sldMkLst>
          <pc:docMk/>
          <pc:sldMk cId="1479977622" sldId="614"/>
        </pc:sldMkLst>
        <pc:spChg chg="mod">
          <ac:chgData name="Edwin Landivar" userId="ae2ac59f40d9f62d" providerId="LiveId" clId="{91A50B24-9FB0-4A4F-88F9-280146E7877E}" dt="2020-10-06T22:40:56.615" v="13"/>
          <ac:spMkLst>
            <pc:docMk/>
            <pc:sldMk cId="1479977622" sldId="614"/>
            <ac:spMk id="11" creationId="{00000000-0000-0000-0000-000000000000}"/>
          </ac:spMkLst>
        </pc:spChg>
      </pc:sldChg>
      <pc:sldChg chg="modSp mod modNotesTx">
        <pc:chgData name="Edwin Landivar" userId="ae2ac59f40d9f62d" providerId="LiveId" clId="{91A50B24-9FB0-4A4F-88F9-280146E7877E}" dt="2020-10-06T22:45:27.936" v="38" actId="14100"/>
        <pc:sldMkLst>
          <pc:docMk/>
          <pc:sldMk cId="668194125" sldId="616"/>
        </pc:sldMkLst>
        <pc:spChg chg="mod">
          <ac:chgData name="Edwin Landivar" userId="ae2ac59f40d9f62d" providerId="LiveId" clId="{91A50B24-9FB0-4A4F-88F9-280146E7877E}" dt="2020-10-06T22:45:27.936" v="38" actId="14100"/>
          <ac:spMkLst>
            <pc:docMk/>
            <pc:sldMk cId="668194125" sldId="616"/>
            <ac:spMk id="2" creationId="{0B1A6102-5518-4844-8C2F-C022FCC5161B}"/>
          </ac:spMkLst>
        </pc:spChg>
        <pc:spChg chg="mod">
          <ac:chgData name="Edwin Landivar" userId="ae2ac59f40d9f62d" providerId="LiveId" clId="{91A50B24-9FB0-4A4F-88F9-280146E7877E}" dt="2020-10-06T22:45:04.519" v="35" actId="1076"/>
          <ac:spMkLst>
            <pc:docMk/>
            <pc:sldMk cId="668194125" sldId="616"/>
            <ac:spMk id="7" creationId="{1867828F-492D-4BF1-8A4E-822DF2FD5B9B}"/>
          </ac:spMkLst>
        </pc:spChg>
        <pc:spChg chg="mod">
          <ac:chgData name="Edwin Landivar" userId="ae2ac59f40d9f62d" providerId="LiveId" clId="{91A50B24-9FB0-4A4F-88F9-280146E7877E}" dt="2020-10-06T22:45:14.241" v="36" actId="14100"/>
          <ac:spMkLst>
            <pc:docMk/>
            <pc:sldMk cId="668194125" sldId="616"/>
            <ac:spMk id="10" creationId="{00000000-0000-0000-0000-000000000000}"/>
          </ac:spMkLst>
        </pc:spChg>
      </pc:sldChg>
      <pc:sldChg chg="addSp delSp modSp mod modNotesTx">
        <pc:chgData name="Edwin Landivar" userId="ae2ac59f40d9f62d" providerId="LiveId" clId="{91A50B24-9FB0-4A4F-88F9-280146E7877E}" dt="2020-10-06T22:49:42.779" v="67" actId="1076"/>
        <pc:sldMkLst>
          <pc:docMk/>
          <pc:sldMk cId="3481045880" sldId="622"/>
        </pc:sldMkLst>
        <pc:spChg chg="add mod">
          <ac:chgData name="Edwin Landivar" userId="ae2ac59f40d9f62d" providerId="LiveId" clId="{91A50B24-9FB0-4A4F-88F9-280146E7877E}" dt="2020-10-06T22:49:37.738" v="66" actId="1076"/>
          <ac:spMkLst>
            <pc:docMk/>
            <pc:sldMk cId="3481045880" sldId="622"/>
            <ac:spMk id="2" creationId="{732A9810-02A5-4589-9A3D-1C3C2841E6D9}"/>
          </ac:spMkLst>
        </pc:spChg>
        <pc:spChg chg="mod">
          <ac:chgData name="Edwin Landivar" userId="ae2ac59f40d9f62d" providerId="LiveId" clId="{91A50B24-9FB0-4A4F-88F9-280146E7877E}" dt="2020-10-06T22:49:42.779" v="67" actId="1076"/>
          <ac:spMkLst>
            <pc:docMk/>
            <pc:sldMk cId="3481045880" sldId="622"/>
            <ac:spMk id="7" creationId="{00000000-0000-0000-0000-000000000000}"/>
          </ac:spMkLst>
        </pc:spChg>
        <pc:spChg chg="del">
          <ac:chgData name="Edwin Landivar" userId="ae2ac59f40d9f62d" providerId="LiveId" clId="{91A50B24-9FB0-4A4F-88F9-280146E7877E}" dt="2020-10-06T22:48:00.397" v="53" actId="478"/>
          <ac:spMkLst>
            <pc:docMk/>
            <pc:sldMk cId="3481045880" sldId="622"/>
            <ac:spMk id="14" creationId="{00000000-0000-0000-0000-000000000000}"/>
          </ac:spMkLst>
        </pc:spChg>
      </pc:sldChg>
      <pc:sldChg chg="modSp mod modNotesTx">
        <pc:chgData name="Edwin Landivar" userId="ae2ac59f40d9f62d" providerId="LiveId" clId="{91A50B24-9FB0-4A4F-88F9-280146E7877E}" dt="2020-10-06T22:47:06.291" v="49" actId="1076"/>
        <pc:sldMkLst>
          <pc:docMk/>
          <pc:sldMk cId="784784973" sldId="623"/>
        </pc:sldMkLst>
        <pc:spChg chg="mod">
          <ac:chgData name="Edwin Landivar" userId="ae2ac59f40d9f62d" providerId="LiveId" clId="{91A50B24-9FB0-4A4F-88F9-280146E7877E}" dt="2020-10-06T22:47:06.291" v="49" actId="1076"/>
          <ac:spMkLst>
            <pc:docMk/>
            <pc:sldMk cId="784784973" sldId="623"/>
            <ac:spMk id="7" creationId="{B0369C6B-D18C-4CCF-81D5-91F16F2021B5}"/>
          </ac:spMkLst>
        </pc:spChg>
      </pc:sldChg>
      <pc:sldChg chg="del">
        <pc:chgData name="Edwin Landivar" userId="ae2ac59f40d9f62d" providerId="LiveId" clId="{91A50B24-9FB0-4A4F-88F9-280146E7877E}" dt="2020-10-06T22:47:51.559" v="50" actId="47"/>
        <pc:sldMkLst>
          <pc:docMk/>
          <pc:sldMk cId="2689693971" sldId="624"/>
        </pc:sldMkLst>
      </pc:sldChg>
      <pc:sldChg chg="modSp add mod modNotesTx">
        <pc:chgData name="Edwin Landivar" userId="ae2ac59f40d9f62d" providerId="LiveId" clId="{91A50B24-9FB0-4A4F-88F9-280146E7877E}" dt="2020-10-06T22:42:44.928" v="21" actId="14100"/>
        <pc:sldMkLst>
          <pc:docMk/>
          <pc:sldMk cId="1571173274" sldId="625"/>
        </pc:sldMkLst>
        <pc:spChg chg="mod">
          <ac:chgData name="Edwin Landivar" userId="ae2ac59f40d9f62d" providerId="LiveId" clId="{91A50B24-9FB0-4A4F-88F9-280146E7877E}" dt="2020-10-06T22:42:44.928" v="21" actId="14100"/>
          <ac:spMkLst>
            <pc:docMk/>
            <pc:sldMk cId="1571173274" sldId="625"/>
            <ac:spMk id="2" creationId="{CAD4E72E-0F62-4D0A-BB44-E8116F783B4B}"/>
          </ac:spMkLst>
        </pc:spChg>
        <pc:spChg chg="mod">
          <ac:chgData name="Edwin Landivar" userId="ae2ac59f40d9f62d" providerId="LiveId" clId="{91A50B24-9FB0-4A4F-88F9-280146E7877E}" dt="2020-10-06T22:42:40.305" v="20" actId="14100"/>
          <ac:spMkLst>
            <pc:docMk/>
            <pc:sldMk cId="1571173274" sldId="625"/>
            <ac:spMk id="1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09.11.2020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njuryfacts.nsc.org/work/work-overview/top-work-related-injury-causes/data-detail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osha.gov/stopfall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njuryfacts.nsc.org/work/industry-incidence-rates/industry-profile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osha.gov/SLTC/fallprotecti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Fall Protection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Many workers receive little or no fall protection training, use the wrong fall protection, or, use the equipment improperly, and, sometimes do not use fall protection at all.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Working at heights is any work where a person could fall a distance and be injured. Working at height of four feet or more is a risk. OSHA require employers to provide employees fall protection according to the fall hazards that exist on the job and at no cost to the employee.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Falls Risks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Times New Roman" panose="02020603050405020304" pitchFamily="18" charset="0"/>
              </a:rPr>
              <a:t>Falls are the most common causes of serious work related injuries and deaths. </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A worker is most at risk if working at heights of four feet or more; above running machinery, water and hazardous liquids, or exposed to an opening in a work surface. Fall protection equipment can mean the difference between life and death. </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Working at heights is any work where a person could fall a distance and be injured. This event might include, for example, falling from a step ladder, off of a roof, or through an unguarded hole in the ground or floor. Fall protection may also be required when working above an open-top tank, bin, hopper, or vat.</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Personal Fall Arrest System (PFAS) are designed to prevent workers from falling off communication towers, scaffolds at high rise construction sites, or the roof of a house. </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Times New Roman" panose="02020603050405020304" pitchFamily="18" charset="0"/>
              </a:rPr>
              <a:t>Many workers receive little no fall protection training, use the wrong fall protection, or, use the equipment improperly, and, sometimes do not use fall protection at all.</a:t>
            </a:r>
            <a:endParaRPr lang="es-EC" sz="1800" dirty="0">
              <a:effectLst/>
              <a:latin typeface="Times New Roman" panose="02020603050405020304" pitchFamily="18" charset="0"/>
              <a:ea typeface="Times New Roman" panose="02020603050405020304" pitchFamily="18" charset="0"/>
            </a:endParaRPr>
          </a:p>
          <a:p>
            <a:pPr algn="just">
              <a:spcBef>
                <a:spcPts val="200"/>
              </a:spcBef>
              <a:spcAft>
                <a:spcPts val="1200"/>
              </a:spcAft>
            </a:pPr>
            <a:r>
              <a:rPr lang="en-US" sz="1800" dirty="0">
                <a:effectLst/>
                <a:latin typeface="Open Sans"/>
                <a:ea typeface="Times New Roman" panose="02020603050405020304" pitchFamily="18" charset="0"/>
              </a:rPr>
              <a:t>According to the </a:t>
            </a:r>
            <a:r>
              <a:rPr lang="en-US" sz="1800" b="1" dirty="0">
                <a:effectLst/>
                <a:latin typeface="Open Sans"/>
                <a:ea typeface="Times New Roman" panose="02020603050405020304" pitchFamily="18" charset="0"/>
              </a:rPr>
              <a:t>Center for Construction Re-search </a:t>
            </a:r>
            <a:r>
              <a:rPr lang="en-US" sz="1800" dirty="0">
                <a:effectLst/>
                <a:latin typeface="Open Sans"/>
                <a:ea typeface="Times New Roman" panose="02020603050405020304" pitchFamily="18" charset="0"/>
              </a:rPr>
              <a:t>and training (CPWR) in a 33yr period from 1982 to 2015, falls accounted for nearly half of all construction workers deaths. More than half of the workers killed lacked access to fall protection. </a:t>
            </a:r>
            <a:endParaRPr lang="es-EC" sz="1800" dirty="0">
              <a:effectLst/>
              <a:latin typeface="Times New Roman" panose="02020603050405020304" pitchFamily="18" charset="0"/>
              <a:ea typeface="Times New Roman" panose="02020603050405020304" pitchFamily="18" charset="0"/>
            </a:endParaRPr>
          </a:p>
          <a:p>
            <a:pPr algn="just">
              <a:spcBef>
                <a:spcPts val="200"/>
              </a:spcBef>
              <a:spcAft>
                <a:spcPts val="1200"/>
              </a:spcAft>
            </a:pPr>
            <a:r>
              <a:rPr lang="en-US" sz="1800" dirty="0">
                <a:effectLst/>
                <a:latin typeface="Open Sans"/>
                <a:ea typeface="Times New Roman" panose="02020603050405020304" pitchFamily="18" charset="0"/>
              </a:rPr>
              <a:t>NIOSH Fatality and Control Evaluation program researches found fatality reports for 768 construction industry fatalities. </a:t>
            </a:r>
            <a:endParaRPr lang="es-EC" sz="1800" dirty="0">
              <a:effectLst/>
              <a:latin typeface="Times New Roman" panose="02020603050405020304" pitchFamily="18" charset="0"/>
              <a:ea typeface="Times New Roman" panose="02020603050405020304" pitchFamily="18" charset="0"/>
            </a:endParaRPr>
          </a:p>
          <a:p>
            <a:pPr algn="just">
              <a:spcBef>
                <a:spcPts val="200"/>
              </a:spcBef>
              <a:spcAft>
                <a:spcPts val="1200"/>
              </a:spcAft>
            </a:pPr>
            <a:r>
              <a:rPr lang="en-US" sz="1800" b="1" dirty="0">
                <a:effectLst/>
                <a:latin typeface="Open Sans"/>
                <a:ea typeface="Times New Roman" panose="02020603050405020304" pitchFamily="18" charset="0"/>
              </a:rPr>
              <a:t>Researchers after analyzing the incidents concluded that between 1982 and 2015 that: </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42 percent (325) of the fatalities involved falls.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54 percent of the workers killed had no access to a personal fall arrest system and 23 percent had access to a PFAS but did not use it. </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Most of the workers with no access to PFAS worked for residential building contractors and contractors in the roofing, siding and sheet metal sectors.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107 of the 325 falls were from 30 feet or higher. </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20 percent of the 768 deaths occurred in the victims first two months on the job.  </a:t>
            </a:r>
            <a:endParaRPr lang="es-EC"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Open Sans"/>
                <a:ea typeface="Times New Roman" panose="02020603050405020304" pitchFamily="18" charset="0"/>
              </a:rPr>
              <a:t>In </a:t>
            </a:r>
            <a:r>
              <a:rPr lang="en-US" sz="1800" b="1" dirty="0">
                <a:solidFill>
                  <a:srgbClr val="000000"/>
                </a:solidFill>
                <a:effectLst/>
                <a:latin typeface="Open Sans"/>
                <a:ea typeface="Times New Roman" panose="02020603050405020304" pitchFamily="18" charset="0"/>
              </a:rPr>
              <a:t>2016</a:t>
            </a:r>
            <a:r>
              <a:rPr lang="en-US" sz="1800" dirty="0">
                <a:solidFill>
                  <a:srgbClr val="000000"/>
                </a:solidFill>
                <a:effectLst/>
                <a:latin typeface="Open Sans"/>
                <a:ea typeface="Times New Roman" panose="02020603050405020304" pitchFamily="18" charset="0"/>
              </a:rPr>
              <a:t>, 697 workers died in falls to a lower level, and 48,060 were </a:t>
            </a:r>
            <a:r>
              <a:rPr lang="en-US" sz="1800" u="none" strike="noStrike" dirty="0">
                <a:solidFill>
                  <a:srgbClr val="000000"/>
                </a:solidFill>
                <a:effectLst/>
                <a:latin typeface="Open Sans"/>
                <a:ea typeface="Times New Roman" panose="02020603050405020304" pitchFamily="18" charset="0"/>
                <a:hlinkClick r:id="rId3"/>
              </a:rPr>
              <a:t>injured badly enough</a:t>
            </a:r>
            <a:r>
              <a:rPr lang="en-US" sz="1800" dirty="0">
                <a:solidFill>
                  <a:srgbClr val="000000"/>
                </a:solidFill>
                <a:effectLst/>
                <a:latin typeface="Open Sans"/>
                <a:ea typeface="Times New Roman" panose="02020603050405020304" pitchFamily="18" charset="0"/>
              </a:rPr>
              <a:t> to require days off of work. A worker doesn't have fall from a high level to suffer fatal injuries; 134 workers were killed in falls on the same level in </a:t>
            </a:r>
            <a:r>
              <a:rPr lang="en-US" sz="1800" b="1" dirty="0">
                <a:solidFill>
                  <a:srgbClr val="000000"/>
                </a:solidFill>
                <a:effectLst/>
                <a:latin typeface="Open Sans"/>
                <a:ea typeface="Times New Roman" panose="02020603050405020304" pitchFamily="18" charset="0"/>
              </a:rPr>
              <a:t>2016</a:t>
            </a:r>
            <a:r>
              <a:rPr lang="en-US" sz="1800" dirty="0">
                <a:solidFill>
                  <a:srgbClr val="000000"/>
                </a:solidFill>
                <a:effectLst/>
                <a:latin typeface="Open Sans"/>
                <a:ea typeface="Times New Roman" panose="02020603050405020304" pitchFamily="18" charset="0"/>
              </a:rPr>
              <a:t>, according to </a:t>
            </a:r>
            <a:r>
              <a:rPr lang="en-US" sz="1800" b="1" i="1" dirty="0">
                <a:solidFill>
                  <a:srgbClr val="000000"/>
                </a:solidFill>
                <a:effectLst/>
                <a:latin typeface="Open Sans"/>
                <a:ea typeface="Times New Roman" panose="02020603050405020304" pitchFamily="18" charset="0"/>
              </a:rPr>
              <a:t>Injury Facts</a:t>
            </a:r>
            <a:r>
              <a:rPr lang="en-US" sz="1800" b="1" dirty="0">
                <a:solidFill>
                  <a:srgbClr val="000000"/>
                </a:solidFill>
                <a:effectLst/>
                <a:latin typeface="Open Sans"/>
                <a:ea typeface="Times New Roman" panose="02020603050405020304" pitchFamily="18" charset="0"/>
              </a:rPr>
              <a:t>. </a:t>
            </a:r>
            <a:r>
              <a:rPr lang="en-US" sz="1800" u="none" strike="noStrike" dirty="0">
                <a:solidFill>
                  <a:srgbClr val="000000"/>
                </a:solidFill>
                <a:effectLst/>
                <a:latin typeface="Open Sans"/>
                <a:ea typeface="Times New Roman" panose="02020603050405020304" pitchFamily="18" charset="0"/>
                <a:hlinkClick r:id="rId4"/>
              </a:rPr>
              <a:t>Construction workers</a:t>
            </a:r>
            <a:r>
              <a:rPr lang="en-US" sz="1800" dirty="0">
                <a:solidFill>
                  <a:srgbClr val="000000"/>
                </a:solidFill>
                <a:effectLst/>
                <a:latin typeface="Open Sans"/>
                <a:ea typeface="Times New Roman" panose="02020603050405020304" pitchFamily="18" charset="0"/>
              </a:rPr>
              <a:t> are most at risk for fatal falls from height – more than seven times the rate of other industries – but falls can happen anywhere, even at a "desk job."</a:t>
            </a:r>
            <a:endParaRPr lang="es-EC"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fontAlgn="base">
              <a:spcBef>
                <a:spcPts val="200"/>
              </a:spcBef>
              <a:spcAft>
                <a:spcPts val="1200"/>
              </a:spcAft>
            </a:pPr>
            <a:r>
              <a:rPr lang="en-US" sz="1800" b="1" u="none" strike="noStrike" dirty="0">
                <a:solidFill>
                  <a:srgbClr val="000000"/>
                </a:solidFill>
                <a:effectLst/>
                <a:latin typeface="Open Sans"/>
                <a:ea typeface="Times New Roman" panose="02020603050405020304" pitchFamily="18" charset="0"/>
                <a:hlinkClick r:id="rId3"/>
              </a:rPr>
              <a:t>NSC data for 2016</a:t>
            </a:r>
            <a:r>
              <a:rPr lang="en-US" sz="1800" b="1" dirty="0">
                <a:solidFill>
                  <a:srgbClr val="000000"/>
                </a:solidFill>
                <a:effectLst/>
                <a:latin typeface="Open Sans"/>
                <a:ea typeface="Times New Roman" panose="02020603050405020304" pitchFamily="18" charset="0"/>
              </a:rPr>
              <a:t> includes falls from height and falls on the same level, by industry:</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Construction: 24,700 injuries, 384 deaths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Manufacturing: 22,040 injuries, 49 deaths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Wholesale trade: 10,250 injuries, 21 deaths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Retail trade: 29,830 injuries, 29 deaths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Transportation and Warehousing: 23,490 injuries, 46 deaths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Professional and business services: 22,090 injuries, 111 deaths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Education and health services: 43,660 injuries, 18 deaths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Government: 63,350 injuries, 44 deaths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Overview</a:t>
            </a:r>
            <a:endParaRPr lang="es-EC" sz="1800" dirty="0">
              <a:effectLst/>
              <a:latin typeface="Times New Roman" panose="02020603050405020304" pitchFamily="18" charset="0"/>
              <a:ea typeface="Times New Roman" panose="02020603050405020304" pitchFamily="18" charset="0"/>
            </a:endParaRPr>
          </a:p>
          <a:p>
            <a:pPr marL="9525" algn="just">
              <a:spcBef>
                <a:spcPts val="200"/>
              </a:spcBef>
              <a:spcAft>
                <a:spcPts val="1200"/>
              </a:spcAft>
            </a:pPr>
            <a:r>
              <a:rPr lang="en-US" sz="1800" dirty="0">
                <a:effectLst/>
                <a:latin typeface="Open Sans"/>
                <a:ea typeface="Times New Roman" panose="02020603050405020304" pitchFamily="18" charset="0"/>
              </a:rPr>
              <a:t>When you learn that falls are, historically, the leading cause of fatalities in the construction industry, the reason for </a:t>
            </a:r>
            <a:r>
              <a:rPr lang="en-US" sz="1800" u="none" strike="noStrike" dirty="0">
                <a:effectLst/>
                <a:latin typeface="Open Sans"/>
                <a:ea typeface="Times New Roman" panose="02020603050405020304" pitchFamily="18" charset="0"/>
                <a:hlinkClick r:id="rId4"/>
              </a:rPr>
              <a:t>OSHA Fall Protection regulations</a:t>
            </a:r>
            <a:r>
              <a:rPr lang="en-US" sz="1800" dirty="0">
                <a:effectLst/>
                <a:latin typeface="Open Sans"/>
                <a:ea typeface="Times New Roman" panose="02020603050405020304" pitchFamily="18" charset="0"/>
              </a:rPr>
              <a:t> becomes self-evident. But in addition to the direct effect of a hazard on a worker, the costs associated with workplace injury, including workers’ compensation payments, can be among the most devastating to an employer’s bottom line. These things come together to emphasize the need to prevent falls before they happen.</a:t>
            </a:r>
            <a:endParaRPr lang="es-EC"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2960018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Bef>
                <a:spcPts val="900"/>
              </a:spcBef>
              <a:spcAft>
                <a:spcPts val="1200"/>
              </a:spcAft>
            </a:pPr>
            <a:r>
              <a:rPr lang="en-US" sz="1800" b="1" dirty="0">
                <a:effectLst/>
                <a:latin typeface="Open Sans"/>
                <a:ea typeface="Times New Roman" panose="02020603050405020304" pitchFamily="18" charset="0"/>
                <a:cs typeface="Times New Roman" panose="02020603050405020304" pitchFamily="18" charset="0"/>
              </a:rPr>
              <a:t>Fall Reduction</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Employers must set up the work place to prevent employees from falling off of overhead platforms, elevated work stations or into holes in the floor and walls. OSHA requires that fall protection be provided at elevations of four feet in general industry workplaces, five feet in shipyards, six feet in the construction industry and eight feet in longshoring operations. In addition, OSHA requires that fall protection be provided when working over dangerous equipment and machinery, regardless of the fall distance.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effectLst/>
                <a:latin typeface="Open Sans"/>
                <a:ea typeface="MS Mincho" panose="02020609040205080304" pitchFamily="49" charset="-128"/>
                <a:cs typeface="Times New Roman" panose="02020603050405020304" pitchFamily="18" charset="0"/>
              </a:rPr>
              <a:t>Fall Elimination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Fall elimination is often the preferred way of providing fall protection. This entails finding ways of completing tasks without working at heights.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effectLst/>
                <a:latin typeface="Open Sans"/>
                <a:ea typeface="MS Mincho" panose="02020609040205080304" pitchFamily="49" charset="-128"/>
                <a:cs typeface="Times New Roman" panose="02020603050405020304" pitchFamily="18" charset="0"/>
              </a:rPr>
              <a:t>Fall arrest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Fall arrest is the form of fall protection that stops a person who has fallen.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effectLst/>
                <a:latin typeface="Open Sans"/>
                <a:ea typeface="MS Mincho" panose="02020609040205080304" pitchFamily="49" charset="-128"/>
                <a:cs typeface="Times New Roman" panose="02020603050405020304" pitchFamily="18" charset="0"/>
              </a:rPr>
              <a:t>Hierarchy of Controls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Bef>
                <a:spcPts val="200"/>
              </a:spcBef>
              <a:spcAft>
                <a:spcPts val="1200"/>
              </a:spcAft>
            </a:pPr>
            <a:r>
              <a:rPr lang="en-US" sz="1800" dirty="0">
                <a:effectLst/>
                <a:latin typeface="Open Sans"/>
                <a:ea typeface="Times New Roman" panose="02020603050405020304" pitchFamily="18" charset="0"/>
                <a:cs typeface="Times New Roman" panose="02020603050405020304" pitchFamily="18" charset="0"/>
              </a:rPr>
              <a:t>OSHA requires employers to provide employees for fall protection according to the fall hazards that exist on the job.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Bef>
                <a:spcPts val="200"/>
              </a:spcBef>
              <a:spcAft>
                <a:spcPts val="1200"/>
              </a:spcAft>
            </a:pPr>
            <a:r>
              <a:rPr lang="en-US" sz="1800" b="1" dirty="0">
                <a:effectLst/>
                <a:latin typeface="Open Sans"/>
                <a:ea typeface="Times New Roman" panose="02020603050405020304" pitchFamily="18" charset="0"/>
                <a:cs typeface="Times New Roman" panose="02020603050405020304" pitchFamily="18" charset="0"/>
              </a:rPr>
              <a:t>All hazards are to be addressed by using the following hierarchy of controls: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Font typeface="+mj-lt"/>
              <a:buAutoNum type="arabicPeriod"/>
              <a:tabLst>
                <a:tab pos="228600" algn="l"/>
              </a:tabLst>
            </a:pPr>
            <a:r>
              <a:rPr lang="en-US" sz="1800" dirty="0">
                <a:effectLst/>
                <a:latin typeface="Open Sans"/>
                <a:ea typeface="Times New Roman" panose="02020603050405020304" pitchFamily="18" charset="0"/>
                <a:cs typeface="Times New Roman" panose="02020603050405020304" pitchFamily="18" charset="0"/>
              </a:rPr>
              <a:t>Eliminate the hazard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Font typeface="+mj-lt"/>
              <a:buAutoNum type="arabicPeriod"/>
              <a:tabLst>
                <a:tab pos="228600" algn="l"/>
              </a:tabLst>
            </a:pPr>
            <a:r>
              <a:rPr lang="en-US" sz="1800" dirty="0">
                <a:effectLst/>
                <a:latin typeface="Open Sans"/>
                <a:ea typeface="Times New Roman" panose="02020603050405020304" pitchFamily="18" charset="0"/>
                <a:cs typeface="Times New Roman" panose="02020603050405020304" pitchFamily="18" charset="0"/>
              </a:rPr>
              <a:t>Substitutions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Font typeface="+mj-lt"/>
              <a:buAutoNum type="arabicPeriod"/>
              <a:tabLst>
                <a:tab pos="228600" algn="l"/>
              </a:tabLst>
            </a:pPr>
            <a:r>
              <a:rPr lang="en-US" sz="1800" dirty="0">
                <a:effectLst/>
                <a:latin typeface="Open Sans"/>
                <a:ea typeface="Times New Roman" panose="02020603050405020304" pitchFamily="18" charset="0"/>
                <a:cs typeface="Times New Roman" panose="02020603050405020304" pitchFamily="18" charset="0"/>
              </a:rPr>
              <a:t>Engineering Controls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Font typeface="+mj-lt"/>
              <a:buAutoNum type="arabicPeriod"/>
              <a:tabLst>
                <a:tab pos="228600" algn="l"/>
              </a:tabLst>
            </a:pPr>
            <a:r>
              <a:rPr lang="en-US" sz="1800" dirty="0">
                <a:effectLst/>
                <a:latin typeface="Open Sans"/>
                <a:ea typeface="Times New Roman" panose="02020603050405020304" pitchFamily="18" charset="0"/>
                <a:cs typeface="Times New Roman" panose="02020603050405020304" pitchFamily="18" charset="0"/>
              </a:rPr>
              <a:t>Administration controls, and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Font typeface="+mj-lt"/>
              <a:buAutoNum type="arabicPeriod"/>
              <a:tabLst>
                <a:tab pos="228600" algn="l"/>
              </a:tabLst>
            </a:pPr>
            <a:r>
              <a:rPr lang="en-US" sz="1800" dirty="0">
                <a:effectLst/>
                <a:latin typeface="Open Sans"/>
                <a:ea typeface="Times New Roman" panose="02020603050405020304" pitchFamily="18" charset="0"/>
                <a:cs typeface="Times New Roman" panose="02020603050405020304" pitchFamily="18" charset="0"/>
              </a:rPr>
              <a:t>Personal Protective Equipment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Bef>
                <a:spcPts val="200"/>
              </a:spcBef>
              <a:spcAft>
                <a:spcPts val="1200"/>
              </a:spcAft>
            </a:pPr>
            <a:r>
              <a:rPr lang="en-US" sz="1800" dirty="0">
                <a:effectLst/>
                <a:latin typeface="Open Sans"/>
                <a:ea typeface="Times New Roman" panose="02020603050405020304" pitchFamily="18" charset="0"/>
                <a:cs typeface="Times New Roman" panose="02020603050405020304" pitchFamily="18" charset="0"/>
              </a:rPr>
              <a:t>If the first (1) to (4) controls are not adequate to protect against the fall hazard, then </a:t>
            </a:r>
            <a:r>
              <a:rPr lang="en-US" sz="1800" b="1" dirty="0">
                <a:effectLst/>
                <a:latin typeface="Open Sans"/>
                <a:ea typeface="Times New Roman" panose="02020603050405020304" pitchFamily="18" charset="0"/>
                <a:cs typeface="Times New Roman" panose="02020603050405020304" pitchFamily="18" charset="0"/>
              </a:rPr>
              <a:t>PFAS</a:t>
            </a:r>
            <a:r>
              <a:rPr lang="en-US" sz="1800" dirty="0">
                <a:effectLst/>
                <a:latin typeface="Open Sans"/>
                <a:ea typeface="Times New Roman" panose="02020603050405020304" pitchFamily="18" charset="0"/>
                <a:cs typeface="Times New Roman" panose="02020603050405020304" pitchFamily="18" charset="0"/>
              </a:rPr>
              <a:t> must be used.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Bef>
                <a:spcPts val="200"/>
              </a:spcBef>
              <a:spcAft>
                <a:spcPts val="1200"/>
              </a:spcAft>
            </a:pPr>
            <a:r>
              <a:rPr lang="en-US" sz="1800" dirty="0">
                <a:effectLst/>
                <a:latin typeface="Open Sans"/>
                <a:ea typeface="Times New Roman" panose="02020603050405020304" pitchFamily="18" charset="0"/>
                <a:cs typeface="Times New Roman" panose="02020603050405020304" pitchFamily="18" charset="0"/>
              </a:rPr>
              <a:t>If it has been determined that the employee must wear a harness and lanyard, there must</a:t>
            </a:r>
            <a:r>
              <a:rPr lang="en-US" sz="1800" b="1" dirty="0">
                <a:effectLst/>
                <a:latin typeface="Open Sans"/>
                <a:ea typeface="Times New Roman" panose="02020603050405020304" pitchFamily="18" charset="0"/>
                <a:cs typeface="Times New Roman" panose="02020603050405020304" pitchFamily="18" charset="0"/>
              </a:rPr>
              <a:t> be training in the hazards present </a:t>
            </a:r>
            <a:r>
              <a:rPr lang="en-US" sz="1800" dirty="0">
                <a:effectLst/>
                <a:latin typeface="Open Sans"/>
                <a:ea typeface="Times New Roman" panose="02020603050405020304" pitchFamily="18" charset="0"/>
                <a:cs typeface="Times New Roman" panose="02020603050405020304" pitchFamily="18" charset="0"/>
              </a:rPr>
              <a:t>when working at heights and at what heights fall protection is required. </a:t>
            </a:r>
            <a:r>
              <a:rPr lang="en-US" sz="1800" b="1" dirty="0">
                <a:effectLst/>
                <a:latin typeface="Open Sans"/>
                <a:ea typeface="Times New Roman" panose="02020603050405020304" pitchFamily="18" charset="0"/>
                <a:cs typeface="Times New Roman" panose="02020603050405020304" pitchFamily="18" charset="0"/>
              </a:rPr>
              <a:t>Then the employee must be trained to use and inspect </a:t>
            </a:r>
            <a:r>
              <a:rPr lang="en-US" sz="1800" dirty="0">
                <a:effectLst/>
                <a:latin typeface="Open Sans"/>
                <a:ea typeface="Times New Roman" panose="02020603050405020304" pitchFamily="18" charset="0"/>
                <a:cs typeface="Times New Roman" panose="02020603050405020304" pitchFamily="18" charset="0"/>
              </a:rPr>
              <a:t>this critical piece of personal safety equipment.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algn="just">
              <a:spcAft>
                <a:spcPts val="1200"/>
              </a:spcAft>
            </a:pPr>
            <a:r>
              <a:rPr lang="en-US" sz="1800" b="1" dirty="0">
                <a:effectLst/>
                <a:latin typeface="Open Sans"/>
                <a:ea typeface="MS Mincho" panose="02020609040205080304" pitchFamily="49" charset="-128"/>
                <a:cs typeface="Times New Roman" panose="02020603050405020304" pitchFamily="18" charset="0"/>
              </a:rPr>
              <a:t>Employer Responsibility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Employers must: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Guard every floor hole into which a worker can accidentally walk (using a railing and toe-board or a floor hole cover).</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Provide a guard rail and toe-board around every elevated open sided platform, floor or runway.</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Regardless of height, if a worker can fall into or onto dangerous machines or equipment (such as a vat of acid or a conveyor belt) employers must provide guardrails and toe-boards to prevent workers from falling and getting injured.</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Other means of fall protection that may be required on certain jobs include safety harness and line, safety nets, stair railings and hand rails.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Provide working conditions that are free of known dangers.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Keep floors in work areas in a clean and, so far as possible, a dry condition.</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Select and provide required personal protective equipment at no cost to workers.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Train workers about job hazards in a language that they can understand.</a:t>
            </a:r>
            <a:endParaRPr lang="es-EC" sz="1800" dirty="0">
              <a:effectLst/>
              <a:latin typeface="Times New Roman" panose="02020603050405020304" pitchFamily="18" charset="0"/>
              <a:ea typeface="Times New Roman" panose="02020603050405020304" pitchFamily="18" charset="0"/>
            </a:endParaRPr>
          </a:p>
          <a:p>
            <a:pPr algn="just">
              <a:spcBef>
                <a:spcPts val="900"/>
              </a:spcBef>
              <a:spcAft>
                <a:spcPts val="1200"/>
              </a:spcAft>
            </a:pPr>
            <a:r>
              <a:rPr lang="en-US" sz="1800" b="1" dirty="0">
                <a:effectLst/>
                <a:latin typeface="Open Sans"/>
                <a:ea typeface="Times New Roman" panose="02020603050405020304" pitchFamily="18" charset="0"/>
                <a:cs typeface="Times New Roman" panose="02020603050405020304" pitchFamily="18" charset="0"/>
              </a:rPr>
              <a:t>FINAL PREVENTATIVE MEASURES</a:t>
            </a:r>
            <a:endParaRPr lang="es-EC" sz="1800" dirty="0">
              <a:effectLst/>
              <a:latin typeface="Times New Roman" panose="02020603050405020304" pitchFamily="18" charset="0"/>
              <a:ea typeface="Times New Roman" panose="02020603050405020304" pitchFamily="18" charset="0"/>
            </a:endParaRPr>
          </a:p>
          <a:p>
            <a:pPr algn="just">
              <a:spcBef>
                <a:spcPts val="900"/>
              </a:spcBef>
              <a:spcAft>
                <a:spcPts val="1200"/>
              </a:spcAft>
            </a:pPr>
            <a:r>
              <a:rPr lang="en-US" sz="1800" dirty="0">
                <a:effectLst/>
                <a:latin typeface="Open Sans"/>
                <a:ea typeface="Times New Roman" panose="02020603050405020304" pitchFamily="18" charset="0"/>
                <a:cs typeface="Times New Roman" panose="02020603050405020304" pitchFamily="18" charset="0"/>
              </a:rPr>
              <a:t>There are three steps to implement to prevent falls:</a:t>
            </a:r>
            <a:endParaRPr lang="es-EC" sz="1800" dirty="0">
              <a:effectLst/>
              <a:latin typeface="Times New Roman" panose="02020603050405020304" pitchFamily="18" charset="0"/>
              <a:ea typeface="Times New Roman" panose="02020603050405020304" pitchFamily="18" charset="0"/>
            </a:endParaRPr>
          </a:p>
          <a:p>
            <a:pPr marL="342900" lvl="0" indent="-342900" algn="just">
              <a:spcBef>
                <a:spcPts val="900"/>
              </a:spcBef>
              <a:spcAft>
                <a:spcPts val="1200"/>
              </a:spcAft>
              <a:buFont typeface="Symbol" panose="05050102010706020507" pitchFamily="18" charset="2"/>
              <a:buChar char=""/>
            </a:pPr>
            <a:r>
              <a:rPr lang="en-US" sz="1800" b="1" dirty="0">
                <a:effectLst/>
                <a:latin typeface="Open Sans"/>
                <a:ea typeface="Times New Roman" panose="02020603050405020304" pitchFamily="18" charset="0"/>
                <a:cs typeface="Times New Roman" panose="02020603050405020304" pitchFamily="18" charset="0"/>
              </a:rPr>
              <a:t>Plan</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rPr>
              <a:t>As part of the planning on any job or project, decide what portions will require workers to be at heights, from ladders, scaffolds, roofs, or other means. Determine what safety equipment and training may be needed to keep workers safe for those portions of the job.</a:t>
            </a:r>
            <a:endParaRPr lang="es-EC" sz="1800" dirty="0">
              <a:effectLst/>
              <a:latin typeface="Times New Roman" panose="02020603050405020304" pitchFamily="18" charset="0"/>
              <a:ea typeface="Times New Roman" panose="02020603050405020304" pitchFamily="18" charset="0"/>
            </a:endParaRPr>
          </a:p>
          <a:p>
            <a:pPr marL="342900" lvl="0" indent="-342900" algn="just">
              <a:spcBef>
                <a:spcPts val="900"/>
              </a:spcBef>
              <a:spcAft>
                <a:spcPts val="1200"/>
              </a:spcAft>
              <a:buFont typeface="Symbol" panose="05050102010706020507" pitchFamily="18" charset="2"/>
              <a:buChar char=""/>
            </a:pPr>
            <a:r>
              <a:rPr lang="en-US" sz="1800" b="1" dirty="0">
                <a:effectLst/>
                <a:latin typeface="Open Sans"/>
                <a:ea typeface="Times New Roman" panose="02020603050405020304" pitchFamily="18" charset="0"/>
                <a:cs typeface="Times New Roman" panose="02020603050405020304" pitchFamily="18" charset="0"/>
              </a:rPr>
              <a:t>Provide</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rPr>
              <a:t>Fall protection gear and proper equipment, such as ladders and scaffolds, are required for workers who are six feet or more above a lower level. Different ladders and scaffolds are appropriate for different jobs, so make sure you are providing the correct kind. If your job requires the use of personal fall arrest systems (PFAS), make sure each worker has a harness. Be sure to inspect all of the equipment to make sure it's in good order before using it.</a:t>
            </a:r>
            <a:endParaRPr lang="es-EC" sz="1800" dirty="0">
              <a:effectLst/>
              <a:latin typeface="Times New Roman" panose="02020603050405020304" pitchFamily="18" charset="0"/>
              <a:ea typeface="Times New Roman" panose="02020603050405020304" pitchFamily="18" charset="0"/>
            </a:endParaRPr>
          </a:p>
          <a:p>
            <a:pPr marL="342900" lvl="0" indent="-342900" algn="just">
              <a:spcBef>
                <a:spcPts val="900"/>
              </a:spcBef>
              <a:spcAft>
                <a:spcPts val="1200"/>
              </a:spcAft>
              <a:buFont typeface="Symbol" panose="05050102010706020507" pitchFamily="18" charset="2"/>
              <a:buChar char=""/>
            </a:pPr>
            <a:r>
              <a:rPr lang="en-US" sz="1800" b="1" dirty="0">
                <a:effectLst/>
                <a:latin typeface="Open Sans"/>
                <a:ea typeface="Times New Roman" panose="02020603050405020304" pitchFamily="18" charset="0"/>
                <a:cs typeface="Times New Roman" panose="02020603050405020304" pitchFamily="18" charset="0"/>
              </a:rPr>
              <a:t>Train</a:t>
            </a:r>
            <a:endParaRPr lang="es-EC" sz="1800" dirty="0">
              <a:effectLst/>
              <a:latin typeface="Times New Roman" panose="02020603050405020304" pitchFamily="18" charset="0"/>
              <a:ea typeface="Times New Roman" panose="02020603050405020304" pitchFamily="18" charset="0"/>
            </a:endParaRPr>
          </a:p>
          <a:p>
            <a:pPr algn="just">
              <a:spcBef>
                <a:spcPts val="900"/>
              </a:spcBef>
              <a:spcAft>
                <a:spcPts val="1200"/>
              </a:spcAft>
            </a:pPr>
            <a:r>
              <a:rPr lang="en-US" sz="1800" dirty="0">
                <a:effectLst/>
                <a:latin typeface="Open Sans"/>
                <a:ea typeface="Times New Roman" panose="02020603050405020304" pitchFamily="18" charset="0"/>
              </a:rPr>
              <a:t>The proper equipment doesn't provide much help if it's used incorrectly. Make sure all of your workers understand the proper set up and use of the ladders, scaffolds, PFAS, and other equipment they'll be using.</a:t>
            </a:r>
            <a:endParaRPr lang="es-EC" sz="1800" dirty="0">
              <a:effectLst/>
              <a:latin typeface="Times New Roman" panose="02020603050405020304" pitchFamily="18" charset="0"/>
              <a:ea typeface="Times New Roman" panose="02020603050405020304" pitchFamily="18" charset="0"/>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Open Sans"/>
                <a:ea typeface="Times New Roman" panose="02020603050405020304" pitchFamily="18" charset="0"/>
                <a:cs typeface="Times New Roman" panose="02020603050405020304" pitchFamily="18" charset="0"/>
              </a:rPr>
              <a:t>When employees are working at heights greater than 4 feet, employers must educate them on the hazards of the job and train them how to use the appropriate equipment for the specific job. Employers must instill in workers never to take risks when it comes to fall protection safety.</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FALL PROTECTION</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icture containing indoor, person, sitting, bag&#10;&#10;Description automatically generated">
            <a:extLst>
              <a:ext uri="{FF2B5EF4-FFF2-40B4-BE49-F238E27FC236}">
                <a16:creationId xmlns:a16="http://schemas.microsoft.com/office/drawing/2014/main" id="{EAF910B4-F86F-47DA-8940-6862FE658E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1500" y="2247900"/>
            <a:ext cx="9525000" cy="6350000"/>
          </a:xfrm>
          <a:prstGeom prst="rect">
            <a:avLst/>
          </a:prstGeom>
        </p:spPr>
      </p:pic>
      <p:pic>
        <p:nvPicPr>
          <p:cNvPr id="6" name="Fall Protection 2">
            <a:hlinkClick r:id="" action="ppaction://media"/>
            <a:extLst>
              <a:ext uri="{FF2B5EF4-FFF2-40B4-BE49-F238E27FC236}">
                <a16:creationId xmlns:a16="http://schemas.microsoft.com/office/drawing/2014/main" id="{1D5C2AF8-D8E2-408D-8368-238C881787E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29200" y="2552700"/>
            <a:ext cx="1549400" cy="1549400"/>
          </a:xfrm>
          <a:prstGeom prst="rect">
            <a:avLst/>
          </a:prstGeom>
        </p:spPr>
      </p:pic>
      <p:pic>
        <p:nvPicPr>
          <p:cNvPr id="7" name="Light Notification3">
            <a:hlinkClick r:id="" action="ppaction://media"/>
            <a:extLst>
              <a:ext uri="{FF2B5EF4-FFF2-40B4-BE49-F238E27FC236}">
                <a16:creationId xmlns:a16="http://schemas.microsoft.com/office/drawing/2014/main" id="{D95967B9-00B7-46A8-B37E-C8122333C5B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743200" y="5600700"/>
            <a:ext cx="1549400" cy="15494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 fill="hold"/>
                                        <p:tgtEl>
                                          <p:spTgt spid="6"/>
                                        </p:tgtEl>
                                      </p:cBhvr>
                                    </p:cmd>
                                  </p:childTnLst>
                                </p:cTn>
                              </p:par>
                            </p:childTnLst>
                          </p:cTn>
                        </p:par>
                        <p:par>
                          <p:cTn id="7" fill="hold">
                            <p:stCondLst>
                              <p:cond delay="1411"/>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fence, outdoor, snow, building&#10;&#10;Description automatically generated">
            <a:extLst>
              <a:ext uri="{FF2B5EF4-FFF2-40B4-BE49-F238E27FC236}">
                <a16:creationId xmlns:a16="http://schemas.microsoft.com/office/drawing/2014/main" id="{E7158473-09A3-43D2-B941-04E20E95F0E8}"/>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680" b="7680"/>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229100"/>
              <a:ext cx="5176679" cy="3785652"/>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Many workers receive little or no fall protection training, use the wrong fall protection, or, use the equipment improperly, and, sometimes do not use fall protection at all. </a:t>
              </a:r>
            </a:p>
          </p:txBody>
        </p:sp>
      </p:grpSp>
      <p:pic>
        <p:nvPicPr>
          <p:cNvPr id="6" name="Fall Protection 3">
            <a:hlinkClick r:id="" action="ppaction://media"/>
            <a:extLst>
              <a:ext uri="{FF2B5EF4-FFF2-40B4-BE49-F238E27FC236}">
                <a16:creationId xmlns:a16="http://schemas.microsoft.com/office/drawing/2014/main" id="{E2CDA33F-E36E-4995-B7D8-603BF1F4EB7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76600" y="974728"/>
            <a:ext cx="1701800" cy="1701800"/>
          </a:xfrm>
          <a:prstGeom prst="rect">
            <a:avLst/>
          </a:prstGeom>
        </p:spPr>
      </p:pic>
      <p:pic>
        <p:nvPicPr>
          <p:cNvPr id="11" name="Light Notification3">
            <a:hlinkClick r:id="" action="ppaction://media"/>
            <a:extLst>
              <a:ext uri="{FF2B5EF4-FFF2-40B4-BE49-F238E27FC236}">
                <a16:creationId xmlns:a16="http://schemas.microsoft.com/office/drawing/2014/main" id="{CCEE2A94-CBD7-429A-8D69-406644E06EB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5600700"/>
            <a:ext cx="1549400" cy="15494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69" fill="hold"/>
                                        <p:tgtEl>
                                          <p:spTgt spid="6"/>
                                        </p:tgtEl>
                                      </p:cBhvr>
                                    </p:cmd>
                                  </p:childTnLst>
                                </p:cTn>
                              </p:par>
                            </p:childTnLst>
                          </p:cTn>
                        </p:par>
                        <p:par>
                          <p:cTn id="7" fill="hold">
                            <p:stCondLst>
                              <p:cond delay="29569"/>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552700"/>
            <a:ext cx="8045278" cy="3970318"/>
          </a:xfrm>
          <a:prstGeom prst="rect">
            <a:avLst/>
          </a:prstGeom>
        </p:spPr>
        <p:txBody>
          <a:bodyPr wrap="square">
            <a:spAutoFit/>
          </a:bodyPr>
          <a:lstStyle/>
          <a:p>
            <a:r>
              <a:rPr lang="en-US" sz="2800" dirty="0">
                <a:solidFill>
                  <a:schemeClr val="bg2"/>
                </a:solidFill>
                <a:latin typeface="Brandon Text Regular" panose="020B0503020203060203" pitchFamily="34" charset="0"/>
              </a:rPr>
              <a:t>Falls Risks</a:t>
            </a:r>
          </a:p>
          <a:p>
            <a:r>
              <a:rPr lang="en-US" sz="2800" dirty="0">
                <a:solidFill>
                  <a:schemeClr val="bg2"/>
                </a:solidFill>
                <a:latin typeface="Brandon Text Regular" panose="020B0503020203060203" pitchFamily="34" charset="0"/>
              </a:rPr>
              <a:t>NIOSH Fatality and Control Evaluation program researches found fatality reports for 768 construction industry fatalities. </a:t>
            </a:r>
          </a:p>
          <a:p>
            <a:r>
              <a:rPr lang="en-US" sz="2800" dirty="0">
                <a:solidFill>
                  <a:schemeClr val="bg2"/>
                </a:solidFill>
                <a:latin typeface="Brandon Text Regular" panose="020B0503020203060203" pitchFamily="34" charset="0"/>
              </a:rPr>
              <a:t>Researchers after analyzing the incidents concluded that between 1982 and 2015 that: </a:t>
            </a:r>
          </a:p>
          <a:p>
            <a:r>
              <a:rPr lang="en-US" sz="2800" dirty="0">
                <a:solidFill>
                  <a:schemeClr val="bg2"/>
                </a:solidFill>
                <a:latin typeface="Brandon Text Regular" panose="020B0503020203060203" pitchFamily="34" charset="0"/>
              </a:rPr>
              <a:t>In 2016, 697 workers died in falls to a lower level, and 48,060 were injured badly enough to require days off of work. </a:t>
            </a:r>
          </a:p>
        </p:txBody>
      </p:sp>
      <p:pic>
        <p:nvPicPr>
          <p:cNvPr id="4" name="Picture Placeholder 3" descr="A picture containing building, fence, scaffolding, riding&#10;&#10;Description automatically generated">
            <a:extLst>
              <a:ext uri="{FF2B5EF4-FFF2-40B4-BE49-F238E27FC236}">
                <a16:creationId xmlns:a16="http://schemas.microsoft.com/office/drawing/2014/main" id="{BE1735BC-B3E5-44A7-ACA8-FF3EDF68F4BC}"/>
              </a:ext>
            </a:extLst>
          </p:cNvPr>
          <p:cNvPicPr>
            <a:picLocks noGrp="1" noChangeAspect="1"/>
          </p:cNvPicPr>
          <p:nvPr>
            <p:ph type="pic" sz="quarter" idx="11"/>
          </p:nvPr>
        </p:nvPicPr>
        <p:blipFill rotWithShape="1">
          <a:blip r:embed="rId7">
            <a:extLst>
              <a:ext uri="{28A0092B-C50C-407E-A947-70E740481C1C}">
                <a14:useLocalDpi xmlns:a14="http://schemas.microsoft.com/office/drawing/2010/main" val="0"/>
              </a:ext>
            </a:extLst>
          </a:blip>
          <a:srcRect l="-80" t="1875" r="80" b="53125"/>
          <a:stretch/>
        </p:blipFill>
        <p:spPr>
          <a:xfrm>
            <a:off x="0" y="2400300"/>
            <a:ext cx="9144000" cy="5486400"/>
          </a:xfrm>
        </p:spPr>
      </p:pic>
      <p:pic>
        <p:nvPicPr>
          <p:cNvPr id="5" name="Fall Protection 4">
            <a:hlinkClick r:id="" action="ppaction://media"/>
            <a:extLst>
              <a:ext uri="{FF2B5EF4-FFF2-40B4-BE49-F238E27FC236}">
                <a16:creationId xmlns:a16="http://schemas.microsoft.com/office/drawing/2014/main" id="{AB11A867-936D-44E6-B5DF-3795F31552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86000" y="1409700"/>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2921D1EF-607D-40A3-A1AC-989F0CCDAE5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62200" y="3898900"/>
            <a:ext cx="1244600" cy="12446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648" fill="hold"/>
                                        <p:tgtEl>
                                          <p:spTgt spid="5"/>
                                        </p:tgtEl>
                                      </p:cBhvr>
                                    </p:cmd>
                                  </p:childTnLst>
                                </p:cTn>
                              </p:par>
                            </p:childTnLst>
                          </p:cTn>
                        </p:par>
                        <p:par>
                          <p:cTn id="7" fill="hold">
                            <p:stCondLst>
                              <p:cond delay="172648"/>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612475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56574" y="2705100"/>
            <a:ext cx="8250425" cy="6124754"/>
          </a:xfrm>
          <a:prstGeom prst="rect">
            <a:avLst/>
          </a:prstGeom>
        </p:spPr>
        <p:txBody>
          <a:bodyPr wrap="square">
            <a:spAutoFit/>
          </a:bodyPr>
          <a:lstStyle/>
          <a:p>
            <a:r>
              <a:rPr lang="en-US" sz="2800" dirty="0">
                <a:solidFill>
                  <a:schemeClr val="bg2"/>
                </a:solidFill>
                <a:latin typeface="Brandon Text Regular" panose="020B0503020203060203" pitchFamily="34" charset="0"/>
              </a:rPr>
              <a:t>NSC data for 2016 includes falls from height and falls on the same level, by industry:</a:t>
            </a:r>
          </a:p>
          <a:p>
            <a:r>
              <a:rPr lang="en-US" sz="2800" dirty="0">
                <a:solidFill>
                  <a:schemeClr val="bg2"/>
                </a:solidFill>
                <a:latin typeface="Brandon Text Regular" panose="020B0503020203060203" pitchFamily="34" charset="0"/>
              </a:rPr>
              <a:t>Overview</a:t>
            </a:r>
          </a:p>
          <a:p>
            <a:r>
              <a:rPr lang="en-US" sz="2800" dirty="0">
                <a:solidFill>
                  <a:schemeClr val="bg2"/>
                </a:solidFill>
                <a:latin typeface="Brandon Text Regular" panose="020B0503020203060203" pitchFamily="34" charset="0"/>
              </a:rPr>
              <a:t>When you learn that falls are, historically, the leading cause of fatalities in the construction industry, the reason for OSHA Fall Protection regulations becomes self-evident. But in addition to the direct effect of a hazard on a worker, the costs associated with workplace injury, including workers’ compensation payments, can be among the most devastating to an employer’s bottom line. These things come together to emphasize the need to prevent falls before they happen.</a:t>
            </a:r>
          </a:p>
          <a:p>
            <a:endParaRPr lang="en-US" sz="2800" dirty="0">
              <a:solidFill>
                <a:schemeClr val="bg2"/>
              </a:solidFill>
              <a:latin typeface="Brandon Text Regular" panose="020B0503020203060203" pitchFamily="34" charset="0"/>
            </a:endParaRPr>
          </a:p>
        </p:txBody>
      </p:sp>
      <p:pic>
        <p:nvPicPr>
          <p:cNvPr id="4" name="Picture Placeholder 3" descr="A close up of a bridge&#10;&#10;Description automatically generated">
            <a:extLst>
              <a:ext uri="{FF2B5EF4-FFF2-40B4-BE49-F238E27FC236}">
                <a16:creationId xmlns:a16="http://schemas.microsoft.com/office/drawing/2014/main" id="{AAA7AAB1-F90C-4CA4-AB5C-454CCED7C9F8}"/>
              </a:ext>
            </a:extLst>
          </p:cNvPr>
          <p:cNvPicPr>
            <a:picLocks noGrp="1" noChangeAspect="1"/>
          </p:cNvPicPr>
          <p:nvPr>
            <p:ph type="pic" sz="quarter" idx="11"/>
          </p:nvPr>
        </p:nvPicPr>
        <p:blipFill rotWithShape="1">
          <a:blip r:embed="rId7">
            <a:extLst>
              <a:ext uri="{28A0092B-C50C-407E-A947-70E740481C1C}">
                <a14:useLocalDpi xmlns:a14="http://schemas.microsoft.com/office/drawing/2010/main" val="0"/>
              </a:ext>
            </a:extLst>
          </a:blip>
          <a:srcRect l="-1439" t="54125" r="1439" b="1"/>
          <a:stretch/>
        </p:blipFill>
        <p:spPr>
          <a:xfrm>
            <a:off x="0" y="2400300"/>
            <a:ext cx="9144000" cy="6124575"/>
          </a:xfrm>
        </p:spPr>
      </p:pic>
      <p:pic>
        <p:nvPicPr>
          <p:cNvPr id="5" name="Fall Protection 5">
            <a:hlinkClick r:id="" action="ppaction://media"/>
            <a:extLst>
              <a:ext uri="{FF2B5EF4-FFF2-40B4-BE49-F238E27FC236}">
                <a16:creationId xmlns:a16="http://schemas.microsoft.com/office/drawing/2014/main" id="{E2D31138-0E59-4C3F-BED6-FEF4958D7C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14600" y="1409700"/>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562631F9-EEB6-4D0C-9167-057ACF8C871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9424" y="4328099"/>
            <a:ext cx="839730" cy="839730"/>
          </a:xfrm>
          <a:prstGeom prst="rect">
            <a:avLst/>
          </a:prstGeom>
        </p:spPr>
      </p:pic>
    </p:spTree>
    <p:extLst>
      <p:ext uri="{BB962C8B-B14F-4D97-AF65-F5344CB8AC3E}">
        <p14:creationId xmlns:p14="http://schemas.microsoft.com/office/powerpoint/2010/main" val="1571173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98" fill="hold"/>
                                        <p:tgtEl>
                                          <p:spTgt spid="5"/>
                                        </p:tgtEl>
                                      </p:cBhvr>
                                    </p:cmd>
                                  </p:childTnLst>
                                </p:cTn>
                              </p:par>
                            </p:childTnLst>
                          </p:cTn>
                        </p:par>
                        <p:par>
                          <p:cTn id="7" fill="hold">
                            <p:stCondLst>
                              <p:cond delay="91398"/>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33490" y="2019300"/>
            <a:ext cx="9144000" cy="70866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52590" y="2363361"/>
            <a:ext cx="8305800" cy="6971139"/>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Fall Reduction</a:t>
            </a:r>
          </a:p>
          <a:p>
            <a:r>
              <a:rPr lang="en-US" sz="2800" dirty="0">
                <a:solidFill>
                  <a:schemeClr val="bg2"/>
                </a:solidFill>
                <a:latin typeface="Brandon Text Regular" panose="020B0503020203060203" pitchFamily="34" charset="0"/>
              </a:rPr>
              <a:t>Fall Elimination</a:t>
            </a:r>
          </a:p>
          <a:p>
            <a:r>
              <a:rPr lang="en-US" sz="2800" dirty="0">
                <a:solidFill>
                  <a:schemeClr val="bg2"/>
                </a:solidFill>
                <a:latin typeface="Brandon Text Regular" panose="020B0503020203060203" pitchFamily="34" charset="0"/>
              </a:rPr>
              <a:t>Fall arrest</a:t>
            </a:r>
          </a:p>
          <a:p>
            <a:r>
              <a:rPr lang="en-US" sz="2800" dirty="0">
                <a:solidFill>
                  <a:schemeClr val="bg2"/>
                </a:solidFill>
                <a:latin typeface="Brandon Text Regular" panose="020B0503020203060203" pitchFamily="34" charset="0"/>
              </a:rPr>
              <a:t>Hierarchy of Controls</a:t>
            </a:r>
          </a:p>
          <a:p>
            <a:r>
              <a:rPr lang="en-US" sz="2800" dirty="0">
                <a:solidFill>
                  <a:schemeClr val="bg2"/>
                </a:solidFill>
                <a:latin typeface="Brandon Text Regular" panose="020B0503020203060203" pitchFamily="34" charset="0"/>
              </a:rPr>
              <a:t>All hazards are to be addressed by using the following hierarchy of controls:</a:t>
            </a:r>
          </a:p>
          <a:p>
            <a:r>
              <a:rPr lang="en-US" sz="2800" dirty="0">
                <a:solidFill>
                  <a:schemeClr val="bg2"/>
                </a:solidFill>
                <a:latin typeface="Brandon Text Regular" panose="020B0503020203060203" pitchFamily="34" charset="0"/>
              </a:rPr>
              <a:t>If the first (1) to (4) controls are not adequate to protect against the fall hazard, then PFAS must be used. </a:t>
            </a:r>
          </a:p>
          <a:p>
            <a:r>
              <a:rPr lang="en-US" sz="2800" dirty="0">
                <a:solidFill>
                  <a:schemeClr val="bg2"/>
                </a:solidFill>
                <a:latin typeface="Brandon Text Regular" panose="020B0503020203060203" pitchFamily="34" charset="0"/>
              </a:rPr>
              <a:t>If it has been determined that the employee must wear a harness and lanyard, there must be training in the hazards present when working at heights and at what heights fall protection is required. Then the employee must be trained to use and inspect this critical piece of personal safety equipment. </a:t>
            </a:r>
          </a:p>
          <a:p>
            <a:endParaRPr lang="en-US" dirty="0">
              <a:solidFill>
                <a:schemeClr val="bg2"/>
              </a:solidFill>
              <a:latin typeface="Brandon Text Regular" panose="020B0503020203060203" pitchFamily="34" charset="0"/>
            </a:endParaRPr>
          </a:p>
        </p:txBody>
      </p:sp>
      <p:pic>
        <p:nvPicPr>
          <p:cNvPr id="4" name="Picture Placeholder 3" descr="A picture containing outdoor, sitting, bird, wire&#10;&#10;Description automatically generated">
            <a:extLst>
              <a:ext uri="{FF2B5EF4-FFF2-40B4-BE49-F238E27FC236}">
                <a16:creationId xmlns:a16="http://schemas.microsoft.com/office/drawing/2014/main" id="{8B4631EA-FBA6-4734-A7BA-C1AE4D55FB93}"/>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24167" b="24167"/>
          <a:stretch>
            <a:fillRect/>
          </a:stretch>
        </p:blipFill>
        <p:spPr>
          <a:xfrm>
            <a:off x="0" y="2019300"/>
            <a:ext cx="9144000" cy="7086600"/>
          </a:xfrm>
        </p:spPr>
      </p:pic>
      <p:pic>
        <p:nvPicPr>
          <p:cNvPr id="5" name="Fall Protection 6">
            <a:hlinkClick r:id="" action="ppaction://media"/>
            <a:extLst>
              <a:ext uri="{FF2B5EF4-FFF2-40B4-BE49-F238E27FC236}">
                <a16:creationId xmlns:a16="http://schemas.microsoft.com/office/drawing/2014/main" id="{B718A317-48AB-4FEA-B0FF-1A0E8D6957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76600" y="1779161"/>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CB4FF5FE-ACAA-4013-9CF2-7ED59CE4980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5600700"/>
            <a:ext cx="1549400" cy="15494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492" fill="hold"/>
                                        <p:tgtEl>
                                          <p:spTgt spid="5"/>
                                        </p:tgtEl>
                                      </p:cBhvr>
                                    </p:cmd>
                                  </p:childTnLst>
                                </p:cTn>
                              </p:par>
                            </p:childTnLst>
                          </p:cTn>
                        </p:par>
                        <p:par>
                          <p:cTn id="7" fill="hold">
                            <p:stCondLst>
                              <p:cond delay="11149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36" y="2355631"/>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33400" y="3071494"/>
            <a:ext cx="8077200" cy="4770537"/>
          </a:xfrm>
          <a:prstGeom prst="rect">
            <a:avLst/>
          </a:prstGeom>
          <a:noFill/>
        </p:spPr>
        <p:txBody>
          <a:bodyPr wrap="square" rtlCol="0">
            <a:spAutoFit/>
          </a:bodyPr>
          <a:lstStyle/>
          <a:p>
            <a:r>
              <a:rPr lang="en-US" sz="2800" dirty="0">
                <a:solidFill>
                  <a:schemeClr val="bg1"/>
                </a:solidFill>
                <a:latin typeface="Brandon Text Regular" panose="020B0503020203060203" pitchFamily="34" charset="0"/>
              </a:rPr>
              <a:t>Employer Responsibility</a:t>
            </a:r>
          </a:p>
          <a:p>
            <a:r>
              <a:rPr lang="en-US" sz="2800" dirty="0">
                <a:solidFill>
                  <a:schemeClr val="bg1"/>
                </a:solidFill>
                <a:latin typeface="Brandon Text Regular" panose="020B0503020203060203" pitchFamily="34" charset="0"/>
              </a:rPr>
              <a:t>FINAL PREVENTATIVE MEASURES</a:t>
            </a:r>
          </a:p>
          <a:p>
            <a:r>
              <a:rPr lang="en-US" sz="2800" dirty="0">
                <a:solidFill>
                  <a:schemeClr val="bg1"/>
                </a:solidFill>
                <a:latin typeface="Brandon Text Regular" panose="020B0503020203060203" pitchFamily="34" charset="0"/>
              </a:rPr>
              <a:t>Plan</a:t>
            </a:r>
          </a:p>
          <a:p>
            <a:r>
              <a:rPr lang="en-US" sz="2800" dirty="0">
                <a:solidFill>
                  <a:schemeClr val="bg1"/>
                </a:solidFill>
                <a:latin typeface="Brandon Text Regular" panose="020B0503020203060203" pitchFamily="34" charset="0"/>
              </a:rPr>
              <a:t>Provide</a:t>
            </a:r>
          </a:p>
          <a:p>
            <a:r>
              <a:rPr lang="en-US" sz="2800" dirty="0">
                <a:solidFill>
                  <a:schemeClr val="bg1"/>
                </a:solidFill>
                <a:latin typeface="Brandon Text Regular" panose="020B0503020203060203" pitchFamily="34" charset="0"/>
              </a:rPr>
              <a:t>Train</a:t>
            </a:r>
          </a:p>
          <a:p>
            <a:r>
              <a:rPr lang="en-US" sz="2800" dirty="0">
                <a:solidFill>
                  <a:schemeClr val="bg1"/>
                </a:solidFill>
                <a:latin typeface="Brandon Text Regular" panose="020B0503020203060203" pitchFamily="34" charset="0"/>
              </a:rPr>
              <a:t>The proper equipment doesn't provide much help if it's used incorrectly. Make sure all of your workers understand the proper set up and use of the ladders, scaffolds, PFAS, and other equipment they'll be using.</a:t>
            </a:r>
          </a:p>
          <a:p>
            <a:endParaRPr lang="en-US" sz="2400" dirty="0">
              <a:solidFill>
                <a:schemeClr val="bg1"/>
              </a:solidFill>
              <a:latin typeface="Brandon Text Regular" panose="020B0503020203060203" pitchFamily="34" charset="0"/>
            </a:endParaRPr>
          </a:p>
        </p:txBody>
      </p:sp>
      <p:pic>
        <p:nvPicPr>
          <p:cNvPr id="4" name="Picture Placeholder 3" descr="A picture containing outdoor, snow, skiing, person&#10;&#10;Description automatically generated">
            <a:extLst>
              <a:ext uri="{FF2B5EF4-FFF2-40B4-BE49-F238E27FC236}">
                <a16:creationId xmlns:a16="http://schemas.microsoft.com/office/drawing/2014/main" id="{DCF00DF9-060C-48BF-B63E-8FB3B6CD6FF7}"/>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10000" b="10000"/>
          <a:stretch>
            <a:fillRect/>
          </a:stretch>
        </p:blipFill>
        <p:spPr>
          <a:xfrm>
            <a:off x="9155017" y="2355631"/>
            <a:ext cx="9144000" cy="5486400"/>
          </a:xfrm>
        </p:spPr>
      </p:pic>
      <p:pic>
        <p:nvPicPr>
          <p:cNvPr id="5" name="Fall Protection 7">
            <a:hlinkClick r:id="" action="ppaction://media"/>
            <a:extLst>
              <a:ext uri="{FF2B5EF4-FFF2-40B4-BE49-F238E27FC236}">
                <a16:creationId xmlns:a16="http://schemas.microsoft.com/office/drawing/2014/main" id="{B871EE6A-9FD0-4C06-ADEE-3DF4C9BE8E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67000" y="1409700"/>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FE8FD735-D357-4EF6-B9C0-2A1E15906E3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5600700"/>
            <a:ext cx="1549400" cy="15494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274" fill="hold"/>
                                        <p:tgtEl>
                                          <p:spTgt spid="5"/>
                                        </p:tgtEl>
                                      </p:cBhvr>
                                    </p:cmd>
                                  </p:childTnLst>
                                </p:cTn>
                              </p:par>
                            </p:childTnLst>
                          </p:cTn>
                        </p:par>
                        <p:par>
                          <p:cTn id="7" fill="hold">
                            <p:stCondLst>
                              <p:cond delay="13427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con&#10;&#10;Description automatically generated">
            <a:extLst>
              <a:ext uri="{FF2B5EF4-FFF2-40B4-BE49-F238E27FC236}">
                <a16:creationId xmlns:a16="http://schemas.microsoft.com/office/drawing/2014/main" id="{6BE3E423-3683-4F49-9B84-B244E4C22C04}"/>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21875" b="21875"/>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75198" y="2150946"/>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grpSp>
      <p:sp>
        <p:nvSpPr>
          <p:cNvPr id="2" name="TextBox 6">
            <a:extLst>
              <a:ext uri="{FF2B5EF4-FFF2-40B4-BE49-F238E27FC236}">
                <a16:creationId xmlns:a16="http://schemas.microsoft.com/office/drawing/2014/main" id="{732A9810-02A5-4589-9A3D-1C3C2841E6D9}"/>
              </a:ext>
            </a:extLst>
          </p:cNvPr>
          <p:cNvSpPr txBox="1"/>
          <p:nvPr/>
        </p:nvSpPr>
        <p:spPr>
          <a:xfrm>
            <a:off x="1752600" y="4351090"/>
            <a:ext cx="15316200" cy="3477875"/>
          </a:xfrm>
          <a:prstGeom prst="rect">
            <a:avLst/>
          </a:prstGeom>
          <a:noFill/>
        </p:spPr>
        <p:txBody>
          <a:bodyPr wrap="square" rtlCol="0">
            <a:spAutoFit/>
          </a:bodyPr>
          <a:lstStyle/>
          <a:p>
            <a:pPr algn="ctr"/>
            <a:r>
              <a:rPr lang="en-US" sz="44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When employees are working at heights greater than 4 feet, employers must educate them on the hazards of the job and train them how to use the appropriate equipment for the specific job. Employers must instill in workers never to take risks when it comes to fall protection safety.</a:t>
            </a:r>
          </a:p>
        </p:txBody>
      </p:sp>
      <p:pic>
        <p:nvPicPr>
          <p:cNvPr id="8" name="Fall Protection 8">
            <a:hlinkClick r:id="" action="ppaction://media"/>
            <a:extLst>
              <a:ext uri="{FF2B5EF4-FFF2-40B4-BE49-F238E27FC236}">
                <a16:creationId xmlns:a16="http://schemas.microsoft.com/office/drawing/2014/main" id="{A4B6B742-85B2-4053-9BF4-57DF138F1A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86200" y="1028700"/>
            <a:ext cx="1549400" cy="1549400"/>
          </a:xfrm>
          <a:prstGeom prst="rect">
            <a:avLst/>
          </a:prstGeom>
        </p:spPr>
      </p:pic>
      <p:pic>
        <p:nvPicPr>
          <p:cNvPr id="11" name="Light Notification3">
            <a:hlinkClick r:id="" action="ppaction://media"/>
            <a:extLst>
              <a:ext uri="{FF2B5EF4-FFF2-40B4-BE49-F238E27FC236}">
                <a16:creationId xmlns:a16="http://schemas.microsoft.com/office/drawing/2014/main" id="{0EE31D5F-85E7-42CE-943E-A5FCF1CE35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5600700"/>
            <a:ext cx="1549400" cy="15494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81" fill="hold"/>
                                        <p:tgtEl>
                                          <p:spTgt spid="8"/>
                                        </p:tgtEl>
                                      </p:cBhvr>
                                    </p:cmd>
                                  </p:childTnLst>
                                </p:cTn>
                              </p:par>
                            </p:childTnLst>
                          </p:cTn>
                        </p:par>
                        <p:par>
                          <p:cTn id="7" fill="hold">
                            <p:stCondLst>
                              <p:cond delay="18481"/>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12285</TotalTime>
  <Words>1858</Words>
  <Application>Microsoft Office PowerPoint</Application>
  <PresentationFormat>Custom</PresentationFormat>
  <Paragraphs>108</Paragraphs>
  <Slides>8</Slides>
  <Notes>8</Notes>
  <HiddenSlides>0</HiddenSlides>
  <MMClips>14</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vt:i4>
      </vt:variant>
    </vt:vector>
  </HeadingPairs>
  <TitlesOfParts>
    <vt:vector size="22" baseType="lpstr">
      <vt:lpstr>Arial</vt:lpstr>
      <vt:lpstr>Brandon Text Regular</vt:lpstr>
      <vt:lpstr>Calibri</vt:lpstr>
      <vt:lpstr>Cambria</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FALL PROTECTION</vt:lpstr>
      <vt:lpstr>PowerPoint Presentation</vt:lpstr>
      <vt:lpstr>What’s the Danger?</vt:lpstr>
      <vt:lpstr>What’s the Danger?</vt:lpstr>
      <vt:lpstr>How to Protect Yourself</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1012</cp:revision>
  <dcterms:created xsi:type="dcterms:W3CDTF">2015-01-20T11:47:48Z</dcterms:created>
  <dcterms:modified xsi:type="dcterms:W3CDTF">2020-11-09T23:22:09Z</dcterms:modified>
</cp:coreProperties>
</file>